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356" r:id="rId2"/>
    <p:sldId id="357" r:id="rId3"/>
    <p:sldId id="341" r:id="rId4"/>
    <p:sldId id="339" r:id="rId5"/>
    <p:sldId id="342" r:id="rId6"/>
    <p:sldId id="343" r:id="rId7"/>
    <p:sldId id="340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5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7ED-562C-4E54-83F1-A0A090B939B4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2D58-3888-4781-A2F7-7EAF82FF5269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9DF0-27B5-418A-BB7C-754D3F5FA9DE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17D-8AEA-47AE-8D8C-1A8A1C0979CB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AD5-7976-4BA6-9359-AE275A82CF4B}" type="datetime1">
              <a:rPr lang="en-US" smtClean="0"/>
              <a:t>7/17/2015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1B27-E839-4918-AA72-6721040338B1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E6A-3E02-4184-8948-EA2AE1FDFFD8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872-0F10-40B2-9357-2CD7AF7C2825}" type="datetime1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0990-0F25-47D7-9810-ABD66BDC1582}" type="datetime1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45C-81A2-4E45-84F3-AE38041373AC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507-7C44-461B-9A64-2F3C9072093E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DBF7C3-C79B-4E40-975B-27D7E18BD2C0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LIÇÃO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intermediário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348" y="3060197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Visão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Geral</a:t>
            </a:r>
            <a:r>
              <a:rPr lang="en-US" sz="2800" dirty="0" smtClean="0">
                <a:solidFill>
                  <a:srgbClr val="FF0000"/>
                </a:solidFill>
              </a:rPr>
              <a:t> do </a:t>
            </a:r>
            <a:r>
              <a:rPr lang="en-US" sz="2800" i="1" dirty="0" smtClean="0">
                <a:solidFill>
                  <a:srgbClr val="FF0000"/>
                </a:solidFill>
              </a:rPr>
              <a:t>My Blocks</a:t>
            </a:r>
            <a:endParaRPr lang="en-US" sz="2800" i="1" dirty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Guia</a:t>
            </a:r>
            <a:r>
              <a:rPr lang="en-US" sz="2800" dirty="0" smtClean="0">
                <a:solidFill>
                  <a:srgbClr val="FF0000"/>
                </a:solidFill>
              </a:rPr>
              <a:t> Visual </a:t>
            </a:r>
            <a:r>
              <a:rPr lang="en-US" sz="2800" dirty="0" err="1" smtClean="0">
                <a:solidFill>
                  <a:srgbClr val="FF0000"/>
                </a:solidFill>
              </a:rPr>
              <a:t>Passo</a:t>
            </a:r>
            <a:r>
              <a:rPr lang="en-US" sz="2800" dirty="0" smtClean="0">
                <a:solidFill>
                  <a:srgbClr val="FF0000"/>
                </a:solidFill>
              </a:rPr>
              <a:t>-a-</a:t>
            </a:r>
            <a:r>
              <a:rPr lang="en-US" sz="2800" dirty="0" err="1">
                <a:solidFill>
                  <a:srgbClr val="FF0000"/>
                </a:solidFill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</a:rPr>
              <a:t>asso</a:t>
            </a:r>
            <a:r>
              <a:rPr lang="en-US" sz="2800" dirty="0" smtClean="0">
                <a:solidFill>
                  <a:srgbClr val="FF0000"/>
                </a:solidFill>
              </a:rPr>
              <a:t> para </a:t>
            </a:r>
            <a:r>
              <a:rPr lang="en-US" sz="2800" dirty="0" err="1" smtClean="0">
                <a:solidFill>
                  <a:srgbClr val="FF0000"/>
                </a:solidFill>
              </a:rPr>
              <a:t>Criar</a:t>
            </a:r>
            <a:r>
              <a:rPr lang="en-US" sz="2800" dirty="0" smtClean="0">
                <a:solidFill>
                  <a:srgbClr val="FF0000"/>
                </a:solidFill>
              </a:rPr>
              <a:t> um </a:t>
            </a:r>
            <a:r>
              <a:rPr lang="en-US" sz="2800" i="1" dirty="0" smtClean="0">
                <a:solidFill>
                  <a:srgbClr val="FF0000"/>
                </a:solidFill>
              </a:rPr>
              <a:t>My Block</a:t>
            </a:r>
            <a:r>
              <a:rPr lang="en-US" sz="2800" dirty="0" smtClean="0">
                <a:solidFill>
                  <a:srgbClr val="FF0000"/>
                </a:solidFill>
              </a:rPr>
              <a:t> com Entradas e </a:t>
            </a:r>
            <a:r>
              <a:rPr lang="en-US" sz="2800" dirty="0" err="1" smtClean="0">
                <a:solidFill>
                  <a:srgbClr val="FF0000"/>
                </a:solidFill>
              </a:rPr>
              <a:t>Saídas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8792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-60" dirty="0" err="1" smtClean="0">
                <a:solidFill>
                  <a:schemeClr val="tx2"/>
                </a:solidFill>
              </a:rPr>
              <a:t>Dê</a:t>
            </a:r>
            <a:r>
              <a:rPr lang="en-US" sz="2400" spc="-60" dirty="0" smtClean="0">
                <a:solidFill>
                  <a:schemeClr val="tx2"/>
                </a:solidFill>
              </a:rPr>
              <a:t> um </a:t>
            </a:r>
            <a:r>
              <a:rPr lang="en-US" sz="2400" spc="-60" dirty="0" err="1" smtClean="0">
                <a:solidFill>
                  <a:schemeClr val="tx2"/>
                </a:solidFill>
              </a:rPr>
              <a:t>nome</a:t>
            </a:r>
            <a:r>
              <a:rPr lang="en-US" sz="2400" spc="-60" dirty="0" smtClean="0">
                <a:solidFill>
                  <a:schemeClr val="tx2"/>
                </a:solidFill>
              </a:rPr>
              <a:t> </a:t>
            </a:r>
            <a:r>
              <a:rPr lang="en-US" sz="2400" spc="-60" dirty="0" err="1" smtClean="0">
                <a:solidFill>
                  <a:schemeClr val="tx2"/>
                </a:solidFill>
              </a:rPr>
              <a:t>ao</a:t>
            </a:r>
            <a:r>
              <a:rPr lang="en-US" sz="2400" spc="-60" dirty="0" smtClean="0">
                <a:solidFill>
                  <a:schemeClr val="tx2"/>
                </a:solidFill>
              </a:rPr>
              <a:t> </a:t>
            </a:r>
            <a:r>
              <a:rPr lang="en-US" sz="2400" spc="-60" dirty="0" err="1" smtClean="0">
                <a:solidFill>
                  <a:schemeClr val="tx2"/>
                </a:solidFill>
              </a:rPr>
              <a:t>bloco</a:t>
            </a:r>
            <a:r>
              <a:rPr lang="en-US" sz="2400" spc="-60" dirty="0">
                <a:solidFill>
                  <a:schemeClr val="tx2"/>
                </a:solidFill>
              </a:rPr>
              <a:t> </a:t>
            </a:r>
            <a:r>
              <a:rPr lang="en-US" sz="2400" spc="-60" dirty="0" smtClean="0">
                <a:solidFill>
                  <a:schemeClr val="tx2"/>
                </a:solidFill>
              </a:rPr>
              <a:t>&amp; </a:t>
            </a:r>
            <a:r>
              <a:rPr lang="en-US" sz="2400" spc="-60" dirty="0" err="1" smtClean="0">
                <a:solidFill>
                  <a:schemeClr val="tx2"/>
                </a:solidFill>
              </a:rPr>
              <a:t>escolha</a:t>
            </a:r>
            <a:r>
              <a:rPr lang="en-US" sz="2400" spc="-60" dirty="0" smtClean="0">
                <a:solidFill>
                  <a:schemeClr val="tx2"/>
                </a:solidFill>
              </a:rPr>
              <a:t> um </a:t>
            </a:r>
            <a:r>
              <a:rPr lang="en-US" sz="2400" spc="-60" dirty="0" err="1" smtClean="0">
                <a:solidFill>
                  <a:schemeClr val="tx2"/>
                </a:solidFill>
              </a:rPr>
              <a:t>ícone</a:t>
            </a:r>
            <a:endParaRPr lang="en-US" sz="2400" spc="-6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04182" y="1202068"/>
            <a:ext cx="5624658" cy="5133850"/>
            <a:chOff x="1704182" y="1202068"/>
            <a:chExt cx="5624658" cy="5133850"/>
          </a:xfrm>
        </p:grpSpPr>
        <p:pic>
          <p:nvPicPr>
            <p:cNvPr id="6" name="Picture 5" descr="Screen Shot 2015-02-19 at 1.19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82" y="1202068"/>
              <a:ext cx="5624658" cy="5133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ounded Rectangle 3"/>
            <p:cNvSpPr/>
            <p:nvPr/>
          </p:nvSpPr>
          <p:spPr>
            <a:xfrm>
              <a:off x="1704182" y="3073203"/>
              <a:ext cx="2310050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81269" y="4008078"/>
              <a:ext cx="442246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793" y="152718"/>
            <a:ext cx="8668554" cy="958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pc="-60" dirty="0" err="1" smtClean="0">
                <a:solidFill>
                  <a:schemeClr val="tx2"/>
                </a:solidFill>
              </a:rPr>
              <a:t>defina</a:t>
            </a:r>
            <a:r>
              <a:rPr lang="en-US" sz="3000" spc="-60" dirty="0" smtClean="0">
                <a:solidFill>
                  <a:schemeClr val="tx2"/>
                </a:solidFill>
              </a:rPr>
              <a:t> entrada 1: Nome, </a:t>
            </a:r>
            <a:r>
              <a:rPr lang="en-US" sz="3000" spc="-60" dirty="0" err="1" smtClean="0">
                <a:solidFill>
                  <a:schemeClr val="tx2"/>
                </a:solidFill>
              </a:rPr>
              <a:t>tipo</a:t>
            </a:r>
            <a:r>
              <a:rPr lang="en-US" sz="3000" spc="-60" dirty="0" smtClean="0">
                <a:solidFill>
                  <a:schemeClr val="tx2"/>
                </a:solidFill>
              </a:rPr>
              <a:t>, </a:t>
            </a:r>
            <a:r>
              <a:rPr lang="en-US" sz="3000" spc="-60" dirty="0" err="1" smtClean="0">
                <a:solidFill>
                  <a:schemeClr val="tx2"/>
                </a:solidFill>
              </a:rPr>
              <a:t>estilo</a:t>
            </a:r>
            <a:endParaRPr lang="en-US" sz="3000" spc="-60" dirty="0">
              <a:solidFill>
                <a:schemeClr val="tx2"/>
              </a:solidFill>
            </a:endParaRPr>
          </a:p>
          <a:p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26793" y="6481084"/>
            <a:ext cx="3429000" cy="283845"/>
          </a:xfrm>
        </p:spPr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71141" y="1088667"/>
            <a:ext cx="6228612" cy="5285352"/>
            <a:chOff x="1271141" y="1088667"/>
            <a:chExt cx="6228612" cy="5285352"/>
          </a:xfrm>
        </p:grpSpPr>
        <p:pic>
          <p:nvPicPr>
            <p:cNvPr id="4" name="Picture 3" descr="Screen Shot 2015-02-19 at 1.19.2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702" y="1088667"/>
              <a:ext cx="5848051" cy="5285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825681" y="4105166"/>
              <a:ext cx="2642135" cy="35154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01989" y="3685579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25681" y="4468052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3144" y="48383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428" y="1245259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9163" y="330001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7501" y="407605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13402" y="437340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2185" y="4004074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6287" y="1546551"/>
              <a:ext cx="551755" cy="97098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7501" y="44351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71141" y="48143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-60" dirty="0" err="1" smtClean="0">
                <a:solidFill>
                  <a:schemeClr val="tx2"/>
                </a:solidFill>
              </a:rPr>
              <a:t>escolha</a:t>
            </a:r>
            <a:r>
              <a:rPr lang="en-US" sz="2400" spc="-60" dirty="0" smtClean="0">
                <a:solidFill>
                  <a:schemeClr val="tx2"/>
                </a:solidFill>
              </a:rPr>
              <a:t> um </a:t>
            </a:r>
            <a:r>
              <a:rPr lang="en-US" sz="2400" spc="-60" dirty="0" err="1" smtClean="0">
                <a:solidFill>
                  <a:schemeClr val="tx2"/>
                </a:solidFill>
              </a:rPr>
              <a:t>ícone</a:t>
            </a:r>
            <a:r>
              <a:rPr lang="en-US" sz="2400" spc="-60" dirty="0" smtClean="0">
                <a:solidFill>
                  <a:schemeClr val="tx2"/>
                </a:solidFill>
              </a:rPr>
              <a:t> de </a:t>
            </a:r>
            <a:r>
              <a:rPr lang="en-US" sz="2400" spc="-60" dirty="0" err="1" smtClean="0">
                <a:solidFill>
                  <a:schemeClr val="tx2"/>
                </a:solidFill>
              </a:rPr>
              <a:t>sua</a:t>
            </a:r>
            <a:r>
              <a:rPr lang="en-US" sz="2400" spc="-60" dirty="0" smtClean="0">
                <a:solidFill>
                  <a:schemeClr val="tx2"/>
                </a:solidFill>
              </a:rPr>
              <a:t> </a:t>
            </a:r>
            <a:r>
              <a:rPr lang="en-US" sz="2400" spc="-60" dirty="0" err="1" smtClean="0">
                <a:solidFill>
                  <a:schemeClr val="tx2"/>
                </a:solidFill>
              </a:rPr>
              <a:t>preferência</a:t>
            </a:r>
            <a:endParaRPr lang="en-US" sz="24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80324" y="1094080"/>
            <a:ext cx="5968901" cy="5389696"/>
            <a:chOff x="1780324" y="1230160"/>
            <a:chExt cx="5968901" cy="5389696"/>
          </a:xfrm>
        </p:grpSpPr>
        <p:pic>
          <p:nvPicPr>
            <p:cNvPr id="4" name="Picture 3" descr="Screen Shot 2015-02-19 at 1.19.42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" t="9165"/>
            <a:stretch/>
          </p:blipFill>
          <p:spPr>
            <a:xfrm>
              <a:off x="1780324" y="1230160"/>
              <a:ext cx="5968901" cy="53896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148534" y="4740213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77100" y="1689693"/>
              <a:ext cx="483722" cy="100927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199" y="152718"/>
            <a:ext cx="8245475" cy="856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60" dirty="0" err="1" smtClean="0">
                <a:solidFill>
                  <a:schemeClr val="tx2"/>
                </a:solidFill>
              </a:rPr>
              <a:t>defina</a:t>
            </a:r>
            <a:r>
              <a:rPr lang="en-US" sz="2800" spc="-60" dirty="0" smtClean="0">
                <a:solidFill>
                  <a:schemeClr val="tx2"/>
                </a:solidFill>
              </a:rPr>
              <a:t> entrada 2: </a:t>
            </a:r>
            <a:r>
              <a:rPr lang="en-US" sz="2800" spc="-60" dirty="0" err="1" smtClean="0">
                <a:solidFill>
                  <a:schemeClr val="tx2"/>
                </a:solidFill>
              </a:rPr>
              <a:t>nome</a:t>
            </a:r>
            <a:r>
              <a:rPr lang="en-US" sz="2800" spc="-60" dirty="0" smtClean="0">
                <a:solidFill>
                  <a:schemeClr val="tx2"/>
                </a:solidFill>
              </a:rPr>
              <a:t>, </a:t>
            </a:r>
            <a:r>
              <a:rPr lang="en-US" sz="2800" spc="-60" dirty="0" err="1" smtClean="0">
                <a:solidFill>
                  <a:schemeClr val="tx2"/>
                </a:solidFill>
              </a:rPr>
              <a:t>tipo</a:t>
            </a:r>
            <a:r>
              <a:rPr lang="en-US" sz="2800" spc="-60" dirty="0" smtClean="0">
                <a:solidFill>
                  <a:schemeClr val="tx2"/>
                </a:solidFill>
              </a:rPr>
              <a:t>, </a:t>
            </a:r>
            <a:r>
              <a:rPr lang="en-US" sz="2800" spc="-60" dirty="0" err="1" smtClean="0">
                <a:solidFill>
                  <a:schemeClr val="tx2"/>
                </a:solidFill>
              </a:rPr>
              <a:t>estilo</a:t>
            </a:r>
            <a:endParaRPr lang="en-US" sz="28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81386" y="1117916"/>
            <a:ext cx="6184348" cy="5326714"/>
            <a:chOff x="1281386" y="1117916"/>
            <a:chExt cx="6184348" cy="5326714"/>
          </a:xfrm>
        </p:grpSpPr>
        <p:pic>
          <p:nvPicPr>
            <p:cNvPr id="4" name="Picture 3" descr="Screen Shot 2015-02-19 at 1.19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68" y="1117916"/>
              <a:ext cx="5844166" cy="53267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719739" y="414162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19739" y="452083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0649" y="371070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9744" y="48950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58762" y="441876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77545" y="401052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1386" y="40987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1386" y="44853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1386" y="48607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7385" y="1294896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65796" y="1564950"/>
              <a:ext cx="478288" cy="1017393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err="1" smtClean="0">
                <a:solidFill>
                  <a:schemeClr val="tx2"/>
                </a:solidFill>
              </a:rPr>
              <a:t>escolha</a:t>
            </a:r>
            <a:r>
              <a:rPr lang="en-US" sz="3600" spc="-60" dirty="0" smtClean="0">
                <a:solidFill>
                  <a:schemeClr val="tx2"/>
                </a:solidFill>
              </a:rPr>
              <a:t> um </a:t>
            </a:r>
            <a:r>
              <a:rPr lang="en-US" sz="3600" spc="-60" dirty="0" err="1" smtClean="0">
                <a:solidFill>
                  <a:schemeClr val="tx2"/>
                </a:solidFill>
              </a:rPr>
              <a:t>ícone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53531" y="1258294"/>
            <a:ext cx="5753448" cy="5217782"/>
            <a:chOff x="1553531" y="1258294"/>
            <a:chExt cx="5753448" cy="5217782"/>
          </a:xfrm>
        </p:grpSpPr>
        <p:pic>
          <p:nvPicPr>
            <p:cNvPr id="4" name="Picture 3" descr="Screen Shot 2015-02-19 at 1.19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531" y="1258294"/>
              <a:ext cx="5753448" cy="52177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4452592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67913" y="3815206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77101" y="1667013"/>
              <a:ext cx="358981" cy="91855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0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60" dirty="0" err="1" smtClean="0">
                <a:solidFill>
                  <a:schemeClr val="tx2"/>
                </a:solidFill>
              </a:rPr>
              <a:t>adicionando</a:t>
            </a:r>
            <a:r>
              <a:rPr lang="en-US" sz="2800" spc="-60" dirty="0" smtClean="0">
                <a:solidFill>
                  <a:schemeClr val="tx2"/>
                </a:solidFill>
              </a:rPr>
              <a:t> </a:t>
            </a:r>
            <a:r>
              <a:rPr lang="en-US" sz="2800" spc="-60" dirty="0" err="1" smtClean="0">
                <a:solidFill>
                  <a:schemeClr val="tx2"/>
                </a:solidFill>
              </a:rPr>
              <a:t>mais</a:t>
            </a:r>
            <a:r>
              <a:rPr lang="en-US" sz="2800" spc="-60" dirty="0" smtClean="0">
                <a:solidFill>
                  <a:schemeClr val="tx2"/>
                </a:solidFill>
              </a:rPr>
              <a:t> entradas/</a:t>
            </a:r>
            <a:r>
              <a:rPr lang="en-US" sz="2800" spc="-60" dirty="0" err="1" smtClean="0">
                <a:solidFill>
                  <a:schemeClr val="tx2"/>
                </a:solidFill>
              </a:rPr>
              <a:t>saídas</a:t>
            </a:r>
            <a:endParaRPr lang="en-US" sz="28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4303" y="1272919"/>
            <a:ext cx="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Clique no “+” para adicionar mais entradas ou saídas.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38069" y="1067388"/>
            <a:ext cx="5594694" cy="5081686"/>
            <a:chOff x="2938069" y="1067388"/>
            <a:chExt cx="5594694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Rounded Rectangle 17"/>
            <p:cNvSpPr/>
            <p:nvPr/>
          </p:nvSpPr>
          <p:spPr>
            <a:xfrm>
              <a:off x="5953310" y="1394848"/>
              <a:ext cx="566979" cy="944464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4302" y="2978929"/>
            <a:ext cx="2223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Clique em “x” para deletar entradas/saídas que você criou. Nota: Você não pode deletar entradas/saídas criadas automaticamente.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err="1" smtClean="0">
                <a:solidFill>
                  <a:schemeClr val="tx2"/>
                </a:solidFill>
              </a:rPr>
              <a:t>Defina</a:t>
            </a:r>
            <a:r>
              <a:rPr lang="en-US" sz="3600" spc="-60" dirty="0" smtClean="0">
                <a:solidFill>
                  <a:schemeClr val="tx2"/>
                </a:solidFill>
              </a:rPr>
              <a:t> </a:t>
            </a:r>
            <a:r>
              <a:rPr lang="en-US" sz="3600" spc="-60" dirty="0" err="1" smtClean="0">
                <a:solidFill>
                  <a:schemeClr val="tx2"/>
                </a:solidFill>
              </a:rPr>
              <a:t>os</a:t>
            </a:r>
            <a:r>
              <a:rPr lang="en-US" sz="3600" spc="-60" dirty="0" smtClean="0">
                <a:solidFill>
                  <a:schemeClr val="tx2"/>
                </a:solidFill>
              </a:rPr>
              <a:t> </a:t>
            </a:r>
            <a:r>
              <a:rPr lang="en-US" sz="3600" spc="-60" dirty="0" err="1" smtClean="0">
                <a:solidFill>
                  <a:schemeClr val="tx2"/>
                </a:solidFill>
              </a:rPr>
              <a:t>parâmetros</a:t>
            </a:r>
            <a:r>
              <a:rPr lang="en-US" sz="3600" spc="-60" dirty="0" smtClean="0">
                <a:solidFill>
                  <a:schemeClr val="tx2"/>
                </a:solidFill>
              </a:rPr>
              <a:t> de </a:t>
            </a:r>
            <a:r>
              <a:rPr lang="en-US" sz="3600" spc="-60" dirty="0" err="1" smtClean="0">
                <a:solidFill>
                  <a:schemeClr val="tx2"/>
                </a:solidFill>
              </a:rPr>
              <a:t>saída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4302" y="1272919"/>
            <a:ext cx="2076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</a:rPr>
              <a:t>Se você tiver uma </a:t>
            </a:r>
            <a:r>
              <a:rPr lang="pt-BR" sz="2400" dirty="0" smtClean="0">
                <a:solidFill>
                  <a:srgbClr val="0000FF"/>
                </a:solidFill>
              </a:rPr>
              <a:t>saída, </a:t>
            </a:r>
            <a:r>
              <a:rPr lang="pt-BR" sz="2400" dirty="0">
                <a:solidFill>
                  <a:srgbClr val="0000FF"/>
                </a:solidFill>
              </a:rPr>
              <a:t>defina os parâmetros de saída agora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20576" y="1067388"/>
            <a:ext cx="5912187" cy="5081686"/>
            <a:chOff x="2620576" y="1067388"/>
            <a:chExt cx="5912187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993759" y="355516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58929" y="390670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8929" y="428591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58929" y="4661196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75037" y="1443433"/>
              <a:ext cx="305066" cy="92989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0576" y="38978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0576" y="42844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0576" y="46598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7529" y="1213407"/>
              <a:ext cx="40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8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err="1" smtClean="0">
                <a:solidFill>
                  <a:schemeClr val="tx2"/>
                </a:solidFill>
              </a:rPr>
              <a:t>selecione</a:t>
            </a:r>
            <a:r>
              <a:rPr lang="en-US" sz="3600" spc="-60" dirty="0" smtClean="0">
                <a:solidFill>
                  <a:schemeClr val="tx2"/>
                </a:solidFill>
              </a:rPr>
              <a:t> um </a:t>
            </a:r>
            <a:r>
              <a:rPr lang="en-US" sz="3600" spc="-60" dirty="0" err="1" smtClean="0">
                <a:solidFill>
                  <a:schemeClr val="tx2"/>
                </a:solidFill>
              </a:rPr>
              <a:t>ícone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8984" y="125773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3817573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25569" y="379008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68984" y="133531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6153538" y="5939005"/>
              <a:ext cx="684263" cy="476290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clique no </a:t>
            </a:r>
            <a:r>
              <a:rPr lang="en-US" sz="3600" spc="-60" dirty="0" err="1" smtClean="0">
                <a:solidFill>
                  <a:schemeClr val="tx2"/>
                </a:solidFill>
              </a:rPr>
              <a:t>botão</a:t>
            </a:r>
            <a:r>
              <a:rPr lang="en-US" sz="3600" spc="-60" dirty="0" smtClean="0">
                <a:solidFill>
                  <a:schemeClr val="tx2"/>
                </a:solidFill>
              </a:rPr>
              <a:t> de </a:t>
            </a:r>
            <a:r>
              <a:rPr lang="en-US" sz="3600" spc="-60" dirty="0" err="1" smtClean="0">
                <a:solidFill>
                  <a:schemeClr val="tx2"/>
                </a:solidFill>
              </a:rPr>
              <a:t>fim</a:t>
            </a:r>
            <a:r>
              <a:rPr lang="en-US" sz="3600" spc="-60" dirty="0" smtClean="0">
                <a:solidFill>
                  <a:schemeClr val="tx2"/>
                </a:solidFill>
              </a:rPr>
              <a:t> (finish)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spc="-60" dirty="0" smtClean="0">
                <a:solidFill>
                  <a:schemeClr val="tx2"/>
                </a:solidFill>
              </a:rPr>
              <a:t>My Block </a:t>
            </a:r>
            <a:r>
              <a:rPr lang="en-US" sz="3600" spc="-60" dirty="0" err="1" smtClean="0">
                <a:solidFill>
                  <a:schemeClr val="tx2"/>
                </a:solidFill>
              </a:rPr>
              <a:t>na</a:t>
            </a:r>
            <a:r>
              <a:rPr lang="en-US" sz="3600" spc="-60" dirty="0" smtClean="0">
                <a:solidFill>
                  <a:schemeClr val="tx2"/>
                </a:solidFill>
              </a:rPr>
              <a:t> aba </a:t>
            </a:r>
            <a:r>
              <a:rPr lang="en-US" sz="3600" spc="-60" dirty="0" err="1" smtClean="0">
                <a:solidFill>
                  <a:schemeClr val="tx2"/>
                </a:solidFill>
              </a:rPr>
              <a:t>turquesa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472" y="2185567"/>
            <a:ext cx="220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</a:rPr>
              <a:t>Você pode usar este novo </a:t>
            </a:r>
            <a:r>
              <a:rPr lang="pt-BR" sz="2400" i="1" dirty="0" err="1">
                <a:solidFill>
                  <a:srgbClr val="0000FF"/>
                </a:solidFill>
              </a:rPr>
              <a:t>My</a:t>
            </a:r>
            <a:r>
              <a:rPr lang="pt-BR" sz="2400" i="1" dirty="0">
                <a:solidFill>
                  <a:srgbClr val="0000FF"/>
                </a:solidFill>
              </a:rPr>
              <a:t> </a:t>
            </a:r>
            <a:r>
              <a:rPr lang="pt-BR" sz="2400" i="1" dirty="0" err="1">
                <a:solidFill>
                  <a:srgbClr val="0000FF"/>
                </a:solidFill>
              </a:rPr>
              <a:t>Block</a:t>
            </a:r>
            <a:r>
              <a:rPr lang="pt-BR" sz="2400" i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em qualquer um dos seus códigos!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2" name="Picture 11" descr="Screen Shot 2015-02-19 at 2.3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38" y="2219587"/>
            <a:ext cx="5080000" cy="204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3897540" y="3141241"/>
            <a:ext cx="1057882" cy="106598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68396" y="2540209"/>
            <a:ext cx="871462" cy="54433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customizados</a:t>
            </a:r>
            <a:r>
              <a:rPr lang="en-US" dirty="0" smtClean="0"/>
              <a:t> no Software EV3 (My Blocks)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que um My Block é </a:t>
            </a:r>
            <a:r>
              <a:rPr lang="en-US" dirty="0" err="1" smtClean="0"/>
              <a:t>útil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um My Block com Entradas e </a:t>
            </a:r>
            <a:r>
              <a:rPr lang="en-US" dirty="0" err="1" smtClean="0"/>
              <a:t>Saídas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dos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: Naira Hirakawa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no site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é licenciado por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um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4001535" cy="501658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combinação de um ou mais blocos que, você cria, que podem ser agrupados em um único bloco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Blocks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basicamente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próprio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customizado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NXT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EV3 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o My Block é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criado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usá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-lo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múltiplos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qualquer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outro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EV3, My Blocks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entradas 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saídas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266971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789629"/>
            <a:ext cx="3771900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dois blocos acima são exemplos de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Move_Inches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mover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polegadas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indicamos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Turn_Degree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robô para girar a quantidade que nós indicamos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0" y="152718"/>
            <a:ext cx="8665787" cy="13716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Por</a:t>
            </a:r>
            <a:r>
              <a:rPr lang="en-US" sz="3200" dirty="0" smtClean="0"/>
              <a:t> que se </a:t>
            </a:r>
            <a:r>
              <a:rPr lang="en-US" sz="3200" dirty="0" err="1" smtClean="0"/>
              <a:t>importar</a:t>
            </a:r>
            <a:r>
              <a:rPr lang="en-US" sz="3200" dirty="0" smtClean="0"/>
              <a:t> com </a:t>
            </a:r>
            <a:r>
              <a:rPr lang="en-US" sz="3200" dirty="0" err="1" smtClean="0"/>
              <a:t>isso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Por</a:t>
            </a:r>
            <a:r>
              <a:rPr lang="en-US" sz="2400" dirty="0" smtClean="0">
                <a:solidFill>
                  <a:srgbClr val="0000FF"/>
                </a:solidFill>
              </a:rPr>
              <a:t> causa do My Blocks, </a:t>
            </a:r>
            <a:r>
              <a:rPr lang="en-US" sz="2400" dirty="0" err="1" smtClean="0">
                <a:solidFill>
                  <a:srgbClr val="0000FF"/>
                </a:solidFill>
              </a:rPr>
              <a:t>suas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missões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ficarão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como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este</a:t>
            </a:r>
            <a:r>
              <a:rPr lang="en-US" sz="2400" dirty="0" smtClean="0">
                <a:solidFill>
                  <a:srgbClr val="0000FF"/>
                </a:solidFill>
              </a:rPr>
              <a:t> ...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Ao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invés</a:t>
            </a:r>
            <a:r>
              <a:rPr lang="en-US" sz="2400" dirty="0" smtClean="0">
                <a:solidFill>
                  <a:srgbClr val="FF6600"/>
                </a:solidFill>
              </a:rPr>
              <a:t> de….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>
                <a:solidFill>
                  <a:srgbClr val="329B65"/>
                </a:solidFill>
              </a:rPr>
              <a:t>Isto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fará</a:t>
            </a:r>
            <a:r>
              <a:rPr lang="en-US" sz="2400" dirty="0" smtClean="0">
                <a:solidFill>
                  <a:srgbClr val="329B65"/>
                </a:solidFill>
              </a:rPr>
              <a:t> com que o </a:t>
            </a:r>
            <a:r>
              <a:rPr lang="en-US" sz="2400" dirty="0" err="1" smtClean="0">
                <a:solidFill>
                  <a:srgbClr val="329B65"/>
                </a:solidFill>
              </a:rPr>
              <a:t>seu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código</a:t>
            </a:r>
            <a:r>
              <a:rPr lang="en-US" sz="2400" dirty="0" smtClean="0">
                <a:solidFill>
                  <a:srgbClr val="329B65"/>
                </a:solidFill>
              </a:rPr>
              <a:t> fique </a:t>
            </a:r>
            <a:r>
              <a:rPr lang="en-US" sz="2400" dirty="0" err="1" smtClean="0">
                <a:solidFill>
                  <a:srgbClr val="329B65"/>
                </a:solidFill>
              </a:rPr>
              <a:t>mais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fácil</a:t>
            </a:r>
            <a:r>
              <a:rPr lang="en-US" sz="2400" dirty="0" smtClean="0">
                <a:solidFill>
                  <a:srgbClr val="329B65"/>
                </a:solidFill>
              </a:rPr>
              <a:t> de </a:t>
            </a:r>
            <a:r>
              <a:rPr lang="en-US" sz="2400" dirty="0" err="1" smtClean="0">
                <a:solidFill>
                  <a:srgbClr val="329B65"/>
                </a:solidFill>
              </a:rPr>
              <a:t>ler</a:t>
            </a:r>
            <a:r>
              <a:rPr lang="en-US" sz="2400" dirty="0" smtClean="0">
                <a:solidFill>
                  <a:srgbClr val="329B65"/>
                </a:solidFill>
              </a:rPr>
              <a:t> e de </a:t>
            </a:r>
            <a:r>
              <a:rPr lang="en-US" sz="2400" dirty="0" err="1" smtClean="0">
                <a:solidFill>
                  <a:srgbClr val="329B65"/>
                </a:solidFill>
              </a:rPr>
              <a:t>modificar</a:t>
            </a:r>
            <a:r>
              <a:rPr lang="en-US" sz="2400" dirty="0" smtClean="0">
                <a:solidFill>
                  <a:srgbClr val="329B65"/>
                </a:solidFill>
              </a:rPr>
              <a:t>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6" y="152718"/>
            <a:ext cx="8633545" cy="13716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Quando</a:t>
            </a:r>
            <a:r>
              <a:rPr lang="en-US" sz="3200" dirty="0" smtClean="0"/>
              <a:t> </a:t>
            </a:r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usa</a:t>
            </a:r>
            <a:r>
              <a:rPr lang="en-US" sz="3200" dirty="0" smtClean="0"/>
              <a:t> um my block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quer</a:t>
            </a:r>
            <a:r>
              <a:rPr lang="en-US" sz="2400" dirty="0" smtClean="0"/>
              <a:t> que 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</a:t>
            </a:r>
            <a:r>
              <a:rPr lang="en-US" sz="2400" dirty="0" err="1" smtClean="0"/>
              <a:t>vá</a:t>
            </a:r>
            <a:r>
              <a:rPr lang="en-US" sz="2400" dirty="0" smtClean="0"/>
              <a:t> </a:t>
            </a:r>
            <a:r>
              <a:rPr lang="en-US" sz="2400" dirty="0" err="1" smtClean="0"/>
              <a:t>repetir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um </a:t>
            </a:r>
            <a:r>
              <a:rPr lang="en-US" sz="2400" dirty="0" err="1" smtClean="0"/>
              <a:t>programa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é </a:t>
            </a:r>
            <a:r>
              <a:rPr lang="en-US" sz="2400" dirty="0" err="1" smtClean="0"/>
              <a:t>repetido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Organizar</a:t>
            </a:r>
            <a:r>
              <a:rPr lang="en-US" sz="2400" dirty="0" smtClean="0"/>
              <a:t> e </a:t>
            </a:r>
            <a:r>
              <a:rPr lang="en-US" sz="2400" dirty="0" err="1" smtClean="0"/>
              <a:t>simplificar</a:t>
            </a:r>
            <a:r>
              <a:rPr lang="en-US" sz="2400" dirty="0" smtClean="0"/>
              <a:t> o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pt-BR" sz="2400" dirty="0"/>
              <a:t>Exemplo: Você tem 2 versões diferentes de uma partida de robô no FLL </a:t>
            </a:r>
            <a:r>
              <a:rPr lang="pt-BR" sz="2400"/>
              <a:t>e </a:t>
            </a:r>
            <a:r>
              <a:rPr lang="pt-BR" sz="2400" smtClean="0"/>
              <a:t>ambas </a:t>
            </a:r>
            <a:r>
              <a:rPr lang="pt-BR" sz="2400" dirty="0"/>
              <a:t>têm a primeira metade idêntica, então fazer esta parte do código em um </a:t>
            </a:r>
            <a:r>
              <a:rPr lang="pt-BR" sz="2400" dirty="0" err="1"/>
              <a:t>My</a:t>
            </a:r>
            <a:r>
              <a:rPr lang="pt-BR" sz="2400" dirty="0"/>
              <a:t> </a:t>
            </a:r>
            <a:r>
              <a:rPr lang="pt-BR" sz="2400" dirty="0" err="1"/>
              <a:t>Block</a:t>
            </a:r>
            <a:r>
              <a:rPr lang="pt-BR" sz="2400" dirty="0"/>
              <a:t> permite que você “limpe o seu código” em ambos os programas.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65" y="1009567"/>
            <a:ext cx="1213540" cy="12859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Discussão</a:t>
            </a:r>
            <a:r>
              <a:rPr lang="en-US" dirty="0" smtClean="0"/>
              <a:t>: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My block </a:t>
            </a:r>
            <a:r>
              <a:rPr lang="en-US" dirty="0" err="1" smtClean="0"/>
              <a:t>útil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Construir um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entradas e saídas pode torná-los muito mais úteis. Contudo, você precisa tomar cuidado para não construir um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muito complicado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Olhe para a lista de 3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abaixo. Quais deles você acha que são úteis para um time usar?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Move2Inches (Move o robô 2 polegadas)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MoveInches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como entradas polegadas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potência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MoveInches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como entradas polegadas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potência, ângulo, inclinação/quebra etc.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Resposta: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Move2Inches pode ser utilizado frequentemente, mas você será forçado a desenvolver um outro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outras distâncias. Isto será difícil de atualizar ou consertar mais tarde.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MoveInches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entrando polegadas, potência, ângulo, inclinação/quebra etc. pode parecer muito mais útil, mas a maioria das entradas podem nunca ser utilizadas nas missões.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MoveInches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entrando polegadas e potência é provavelmente a melhor escolha para a maioria dos times.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Sumário</a:t>
            </a:r>
            <a:r>
              <a:rPr lang="en-US" dirty="0" smtClean="0"/>
              <a:t>: Como </a:t>
            </a:r>
            <a:r>
              <a:rPr lang="en-US" dirty="0" err="1" smtClean="0"/>
              <a:t>construir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3" y="1664277"/>
            <a:ext cx="3456709" cy="47549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Step 1: </a:t>
            </a:r>
            <a:r>
              <a:rPr lang="pt-BR" dirty="0"/>
              <a:t>Selecione os blocos que você acha que irá reutilizar. </a:t>
            </a:r>
            <a:r>
              <a:rPr lang="en-US" dirty="0" err="1"/>
              <a:t>Vá</a:t>
            </a:r>
            <a:r>
              <a:rPr lang="en-US" dirty="0"/>
              <a:t> para “Tools” e </a:t>
            </a:r>
            <a:r>
              <a:rPr lang="en-US" dirty="0" err="1"/>
              <a:t>selecione</a:t>
            </a:r>
            <a:r>
              <a:rPr lang="en-US" dirty="0"/>
              <a:t> “My Block Builder”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Step 2: </a:t>
            </a:r>
            <a:r>
              <a:rPr lang="pt-BR" dirty="0"/>
              <a:t>Escolha um nome e ícone e selecione entradas &amp; saídas</a:t>
            </a: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Step 3: </a:t>
            </a:r>
            <a:r>
              <a:rPr lang="pt-BR" dirty="0"/>
              <a:t>Você pode usar o bloco a qualquer momento – </a:t>
            </a:r>
            <a:r>
              <a:rPr lang="pt-BR" dirty="0" smtClean="0"/>
              <a:t>procure na </a:t>
            </a:r>
            <a:r>
              <a:rPr lang="pt-BR" dirty="0"/>
              <a:t>aba turquesa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4-08-08 at 7.1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72" y="1664278"/>
            <a:ext cx="3085853" cy="2047935"/>
          </a:xfrm>
          <a:prstGeom prst="rect">
            <a:avLst/>
          </a:prstGeom>
        </p:spPr>
      </p:pic>
      <p:pic>
        <p:nvPicPr>
          <p:cNvPr id="7" name="Picture 6" descr="Screen Shot 2014-08-08 at 7.14.1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/>
          <a:stretch/>
        </p:blipFill>
        <p:spPr>
          <a:xfrm>
            <a:off x="4098636" y="3631344"/>
            <a:ext cx="2283721" cy="20666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18560" y="2749733"/>
            <a:ext cx="109298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96768" y="3829146"/>
            <a:ext cx="8633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5752369"/>
            <a:ext cx="781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Os próximos slides mostram o processo passo-a-passo para criar um </a:t>
            </a:r>
            <a:r>
              <a:rPr lang="pt-BR" b="1" dirty="0" err="1">
                <a:solidFill>
                  <a:srgbClr val="FF0000"/>
                </a:solidFill>
              </a:rPr>
              <a:t>My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Block</a:t>
            </a:r>
            <a:r>
              <a:rPr lang="pt-BR" b="1" dirty="0">
                <a:solidFill>
                  <a:srgbClr val="FF0000"/>
                </a:solidFill>
              </a:rPr>
              <a:t> com Entradas e Saídas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Realce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e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i="1" dirty="0" smtClean="0"/>
              <a:t>My Block Builder </a:t>
            </a:r>
            <a:r>
              <a:rPr lang="en-US" dirty="0" smtClean="0"/>
              <a:t>no menu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5005" y="154699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</a:t>
            </a:r>
            <a:r>
              <a:rPr lang="en-US" dirty="0"/>
              <a:t>(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28/02/2015)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473" y="1524579"/>
            <a:ext cx="19390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Nota: </a:t>
            </a:r>
            <a:r>
              <a:rPr lang="en-US" sz="2000" dirty="0" err="1" smtClean="0">
                <a:solidFill>
                  <a:srgbClr val="FF0000"/>
                </a:solidFill>
              </a:rPr>
              <a:t>Não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realce</a:t>
            </a:r>
            <a:r>
              <a:rPr lang="en-US" sz="2000" dirty="0" smtClean="0">
                <a:solidFill>
                  <a:srgbClr val="FF0000"/>
                </a:solidFill>
              </a:rPr>
              <a:t> as </a:t>
            </a:r>
            <a:r>
              <a:rPr lang="en-US" sz="2000" dirty="0" err="1" smtClean="0">
                <a:solidFill>
                  <a:srgbClr val="FF0000"/>
                </a:solidFill>
              </a:rPr>
              <a:t>constantes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pt-BR" dirty="0" smtClean="0">
                <a:solidFill>
                  <a:srgbClr val="0000FF"/>
                </a:solidFill>
              </a:rPr>
              <a:t>As </a:t>
            </a:r>
            <a:r>
              <a:rPr lang="pt-BR" dirty="0">
                <a:solidFill>
                  <a:srgbClr val="0000FF"/>
                </a:solidFill>
              </a:rPr>
              <a:t>Entradas/Saídas serão criadas automaticamente baseadas nas ligações que entram/saem do código realçado. Neste exemplo você tem 2 entradas e 0 saídas.</a:t>
            </a:r>
            <a:endParaRPr lang="en-US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Realce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e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i="1" dirty="0"/>
              <a:t>My Block Builder </a:t>
            </a:r>
            <a:r>
              <a:rPr lang="en-US" dirty="0"/>
              <a:t>no menu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65005" y="154699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EV3Lessons.com (Last Edit 2/28/2015)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94677"/>
            <a:ext cx="21795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</a:rPr>
              <a:t>Você poderá estabelecer os parâmetros para as 2 entradas dentro do </a:t>
            </a:r>
            <a:r>
              <a:rPr lang="pt-BR" sz="2000" i="1" dirty="0" err="1">
                <a:solidFill>
                  <a:srgbClr val="0000FF"/>
                </a:solidFill>
              </a:rPr>
              <a:t>My</a:t>
            </a:r>
            <a:r>
              <a:rPr lang="pt-BR" sz="2000" i="1" dirty="0">
                <a:solidFill>
                  <a:srgbClr val="0000FF"/>
                </a:solidFill>
              </a:rPr>
              <a:t> </a:t>
            </a:r>
            <a:r>
              <a:rPr lang="pt-BR" sz="2000" i="1" dirty="0" err="1">
                <a:solidFill>
                  <a:srgbClr val="0000FF"/>
                </a:solidFill>
              </a:rPr>
              <a:t>Block</a:t>
            </a:r>
            <a:r>
              <a:rPr lang="pt-BR" sz="2000" i="1" dirty="0">
                <a:solidFill>
                  <a:srgbClr val="0000FF"/>
                </a:solidFill>
              </a:rPr>
              <a:t> </a:t>
            </a:r>
            <a:r>
              <a:rPr lang="pt-BR" sz="2000" i="1" dirty="0" err="1">
                <a:solidFill>
                  <a:srgbClr val="0000FF"/>
                </a:solidFill>
              </a:rPr>
              <a:t>Builder</a:t>
            </a:r>
            <a:r>
              <a:rPr lang="pt-BR" sz="2000" dirty="0">
                <a:solidFill>
                  <a:srgbClr val="0000FF"/>
                </a:solidFill>
              </a:rPr>
              <a:t>. Você pode adicionar mais entradas/saídas conforme a necessidade</a:t>
            </a:r>
            <a:r>
              <a:rPr lang="pt-BR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7339</TotalTime>
  <Words>933</Words>
  <Application>Microsoft Office PowerPoint</Application>
  <PresentationFormat>On-screen Show (4:3)</PresentationFormat>
  <Paragraphs>122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Helvetica Neue</vt:lpstr>
      <vt:lpstr>Times New Roman</vt:lpstr>
      <vt:lpstr>Essential</vt:lpstr>
      <vt:lpstr>LIÇÃO DE Programação intermediário</vt:lpstr>
      <vt:lpstr>Objetivos da Lição</vt:lpstr>
      <vt:lpstr>O que é um My Block?</vt:lpstr>
      <vt:lpstr>Por que se importar com isso?</vt:lpstr>
      <vt:lpstr>Quando você usa um my block</vt:lpstr>
      <vt:lpstr>Discussão: como fazer um My block útil</vt:lpstr>
      <vt:lpstr>Sumário: Como construir um my block</vt:lpstr>
      <vt:lpstr>Realce os Blocos e selecione My Block Builder no menu</vt:lpstr>
      <vt:lpstr>Realce os Blocos e selecione My Block Builder no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Naira Hirakawa</dc:creator>
  <cp:lastModifiedBy>Naira Hirakawa</cp:lastModifiedBy>
  <cp:revision>22</cp:revision>
  <dcterms:created xsi:type="dcterms:W3CDTF">2014-08-07T02:19:13Z</dcterms:created>
  <dcterms:modified xsi:type="dcterms:W3CDTF">2015-07-17T20:42:07Z</dcterms:modified>
</cp:coreProperties>
</file>