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15"/>
  </p:notesMasterIdLst>
  <p:handoutMasterIdLst>
    <p:handoutMasterId r:id="rId16"/>
  </p:handoutMasterIdLst>
  <p:sldIdLst>
    <p:sldId id="258" r:id="rId2"/>
    <p:sldId id="283" r:id="rId3"/>
    <p:sldId id="281" r:id="rId4"/>
    <p:sldId id="264" r:id="rId5"/>
    <p:sldId id="265" r:id="rId6"/>
    <p:sldId id="282" r:id="rId7"/>
    <p:sldId id="285" r:id="rId8"/>
    <p:sldId id="286" r:id="rId9"/>
    <p:sldId id="287" r:id="rId10"/>
    <p:sldId id="288" r:id="rId11"/>
    <p:sldId id="289" r:id="rId12"/>
    <p:sldId id="290"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58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4/9/15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4/9/15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4</a:t>
            </a:fld>
            <a:endParaRPr lang="en-US"/>
          </a:p>
        </p:txBody>
      </p:sp>
    </p:spTree>
    <p:extLst>
      <p:ext uri="{BB962C8B-B14F-4D97-AF65-F5344CB8AC3E}">
        <p14:creationId xmlns:p14="http://schemas.microsoft.com/office/powerpoint/2010/main" val="97444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13</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DBFDC1-3A3E-B14A-BE59-0D49CFF19DA6}"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24D8C-5A6F-9D4A-9DDA-55D4F60362EB}" type="datetime1">
              <a:rPr lang="en-US" smtClean="0"/>
              <a:t>4/9/15</a:t>
            </a:fld>
            <a:endParaRPr lang="en-US"/>
          </a:p>
        </p:txBody>
      </p:sp>
      <p:sp>
        <p:nvSpPr>
          <p:cNvPr id="6" name="Footer Placeholder 5"/>
          <p:cNvSpPr>
            <a:spLocks noGrp="1"/>
          </p:cNvSpPr>
          <p:nvPr>
            <p:ph type="ftr" sz="quarter" idx="11"/>
          </p:nvPr>
        </p:nvSpPr>
        <p:spPr/>
        <p:txBody>
          <a:bodyPr/>
          <a:lstStyle/>
          <a:p>
            <a:r>
              <a:rPr lang="en-US" smtClean="0"/>
              <a:t>© 2015 EV3Lessons.com, Last edit 4/5/2015</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12" name="Rectangle 11"/>
          <p:cNvSpPr/>
          <p:nvPr userDrawn="1"/>
        </p:nvSpPr>
        <p:spPr>
          <a:xfrm>
            <a:off x="352163" y="52710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userDrawn="1"/>
        </p:nvSpPr>
        <p:spPr>
          <a:xfrm>
            <a:off x="1953174" y="52710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a:xfrm>
            <a:off x="4694864" y="52710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E91DC-45D4-1E42-B70D-A2658038E701}" type="datetime1">
              <a:rPr lang="en-US" smtClean="0"/>
              <a:t>4/9/15</a:t>
            </a:fld>
            <a:endParaRPr lang="en-US"/>
          </a:p>
        </p:txBody>
      </p:sp>
      <p:sp>
        <p:nvSpPr>
          <p:cNvPr id="6" name="Footer Placeholder 5"/>
          <p:cNvSpPr>
            <a:spLocks noGrp="1"/>
          </p:cNvSpPr>
          <p:nvPr>
            <p:ph type="ftr" sz="quarter" idx="11"/>
          </p:nvPr>
        </p:nvSpPr>
        <p:spPr/>
        <p:txBody>
          <a:bodyPr/>
          <a:lstStyle/>
          <a:p>
            <a:r>
              <a:rPr lang="en-US" smtClean="0"/>
              <a:t>© 2015 EV3Lessons.com, Last edit 4/5/2015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C65A11-2ECB-C04C-B9D8-FB150D50D13A}" type="datetime1">
              <a:rPr lang="en-US" smtClean="0"/>
              <a:t>4/9/15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1EC578B-DF02-2343-ACF3-98867B431A09}" type="datetime1">
              <a:rPr lang="en-US" smtClean="0"/>
              <a:t>4/9/15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4EDF8-A33E-7043-BDCF-141E64BFC470}" type="datetime1">
              <a:rPr lang="en-US" smtClean="0"/>
              <a:t>4/9/15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7BCA02B-2BB3-6041-B408-172412BB1148}"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a:noFill/>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28BE93A-014F-CF40-A6FB-B20AAB5F9367}"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3694C8-CFBD-8640-96F5-5DA8C77E1E38}"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98451E9-AE7A-6C4A-B2E2-400EE2ABA3E8}"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35BEE5B1-1AE3-614C-8406-E4210DFD84AB}"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F5753EA5-CC40-1F46-8357-AB98E69345F9}" type="datetime1">
              <a:rPr lang="en-US" smtClean="0"/>
              <a:t>4/9/15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noFill/>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D777532-F0FB-3D43-AEE1-E230C93F93E0}" type="datetime1">
              <a:rPr lang="en-US" smtClean="0"/>
              <a:t>4/9/15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3" name="Rectangle 12"/>
          <p:cNvSpPr/>
          <p:nvPr userDrawn="1"/>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userDrawn="1"/>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DA4340F-7A4E-A043-8256-21B5E4A35F96}" type="datetime1">
              <a:rPr lang="en-US" smtClean="0"/>
              <a:t>4/9/15</a:t>
            </a:fld>
            <a:endParaRPr lang="en-US"/>
          </a:p>
        </p:txBody>
      </p:sp>
      <p:sp>
        <p:nvSpPr>
          <p:cNvPr id="8" name="Footer Placeholder 7"/>
          <p:cNvSpPr>
            <a:spLocks noGrp="1"/>
          </p:cNvSpPr>
          <p:nvPr>
            <p:ph type="ftr" sz="quarter" idx="11"/>
          </p:nvPr>
        </p:nvSpPr>
        <p:spPr/>
        <p:txBody>
          <a:bodyPr/>
          <a:lstStyle/>
          <a:p>
            <a:r>
              <a:rPr lang="en-US" smtClean="0"/>
              <a:t>© 2015 EV3Lessons.com, Last edit 4/5/2015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2E1B77C-F47A-DB46-AEDB-BF037C7E2BDA}" type="datetime1">
              <a:rPr lang="en-US" smtClean="0"/>
              <a:t>4/9/15</a:t>
            </a:fld>
            <a:endParaRPr lang="en-US"/>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8029C-1995-F34F-9EDB-315A7C2B2DD2}" type="datetime1">
              <a:rPr lang="en-US" smtClean="0"/>
              <a:t>4/9/15</a:t>
            </a:fld>
            <a:endParaRPr lang="en-US"/>
          </a:p>
        </p:txBody>
      </p:sp>
      <p:sp>
        <p:nvSpPr>
          <p:cNvPr id="3" name="Footer Placeholder 2"/>
          <p:cNvSpPr>
            <a:spLocks noGrp="1"/>
          </p:cNvSpPr>
          <p:nvPr>
            <p:ph type="ftr" sz="quarter" idx="11"/>
          </p:nvPr>
        </p:nvSpPr>
        <p:spPr/>
        <p:txBody>
          <a:bodyPr/>
          <a:lstStyle/>
          <a:p>
            <a:r>
              <a:rPr lang="en-US" smtClean="0"/>
              <a:t>© 2015 EV3Lessons.com, Last edit 4/5/2015</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a:t>
            </a:fld>
            <a:endParaRPr lang="en-US"/>
          </a:p>
        </p:txBody>
      </p:sp>
      <p:sp>
        <p:nvSpPr>
          <p:cNvPr id="9" name="Rectangle 8"/>
          <p:cNvSpPr/>
          <p:nvPr userDrawn="1"/>
        </p:nvSpPr>
        <p:spPr>
          <a:xfrm>
            <a:off x="360707" y="559753"/>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1961718" y="559753"/>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4703408" y="559753"/>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2133600"/>
            <a:ext cx="857408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0359FDC2-F866-A847-B4CC-5F143D7F561C}" type="datetime1">
              <a:rPr lang="en-US" smtClean="0"/>
              <a:t>4/9/15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 2015 EV3Lessons.com, Last edit 4/5/2015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iming>
    <p:tnLst>
      <p:par>
        <p:cTn xmlns:p14="http://schemas.microsoft.com/office/powerpoint/2010/mai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roidslogo2.pn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2627" b="2627"/>
          <a:stretch>
            <a:fillRect/>
          </a:stretch>
        </p:blipFill>
        <p:spPr>
          <a:xfrm>
            <a:off x="247673" y="5252598"/>
            <a:ext cx="1209338" cy="1145791"/>
          </a:xfrm>
        </p:spPr>
      </p:pic>
      <p:sp>
        <p:nvSpPr>
          <p:cNvPr id="4" name="Subtitle 3"/>
          <p:cNvSpPr>
            <a:spLocks noGrp="1"/>
          </p:cNvSpPr>
          <p:nvPr>
            <p:ph type="subTitle" idx="1"/>
          </p:nvPr>
        </p:nvSpPr>
        <p:spPr>
          <a:xfrm>
            <a:off x="1576397" y="5252598"/>
            <a:ext cx="3749229" cy="484094"/>
          </a:xfrm>
        </p:spPr>
        <p:txBody>
          <a:bodyPr>
            <a:normAutofit fontScale="85000" lnSpcReduction="20000"/>
          </a:bodyPr>
          <a:lstStyle/>
          <a:p>
            <a:r>
              <a:rPr lang="en-US" dirty="0" smtClean="0">
                <a:solidFill>
                  <a:schemeClr val="tx1"/>
                </a:solidFill>
              </a:rPr>
              <a:t>By Droids Robotics</a:t>
            </a:r>
          </a:p>
          <a:p>
            <a:r>
              <a:rPr lang="en-US" dirty="0" smtClean="0">
                <a:solidFill>
                  <a:schemeClr val="tx1"/>
                </a:solidFill>
              </a:rPr>
              <a:t>Code contribution by Hoosier </a:t>
            </a:r>
            <a:r>
              <a:rPr lang="en-US" dirty="0" err="1" smtClean="0">
                <a:solidFill>
                  <a:schemeClr val="tx1"/>
                </a:solidFill>
              </a:rPr>
              <a:t>Girlz</a:t>
            </a:r>
            <a:endParaRPr lang="en-US" dirty="0">
              <a:solidFill>
                <a:schemeClr val="tx1"/>
              </a:solidFill>
            </a:endParaRPr>
          </a:p>
        </p:txBody>
      </p:sp>
      <p:sp>
        <p:nvSpPr>
          <p:cNvPr id="2" name="Title 1"/>
          <p:cNvSpPr>
            <a:spLocks noGrp="1"/>
          </p:cNvSpPr>
          <p:nvPr>
            <p:ph type="ctrTitle"/>
          </p:nvPr>
        </p:nvSpPr>
        <p:spPr>
          <a:xfrm>
            <a:off x="199698" y="2936875"/>
            <a:ext cx="7810967" cy="1778000"/>
          </a:xfrm>
        </p:spPr>
        <p:txBody>
          <a:bodyPr>
            <a:normAutofit fontScale="90000"/>
          </a:bodyPr>
          <a:lstStyle/>
          <a:p>
            <a:pPr>
              <a:lnSpc>
                <a:spcPct val="100000"/>
              </a:lnSpc>
            </a:pPr>
            <a:r>
              <a:rPr lang="en-US" sz="6600" dirty="0" smtClean="0">
                <a:solidFill>
                  <a:srgbClr val="FF0000"/>
                </a:solidFill>
              </a:rPr>
              <a:t>Using the Gyro Sensor</a:t>
            </a:r>
            <a:br>
              <a:rPr lang="en-US" sz="6600" dirty="0" smtClean="0">
                <a:solidFill>
                  <a:srgbClr val="FF0000"/>
                </a:solidFill>
              </a:rPr>
            </a:br>
            <a:r>
              <a:rPr lang="en-US" sz="6600" dirty="0" smtClean="0">
                <a:solidFill>
                  <a:srgbClr val="FF0000"/>
                </a:solidFill>
              </a:rPr>
              <a:t>and Dealing with Drift</a:t>
            </a:r>
            <a:endParaRPr lang="en-US"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ADVANCED EV3 PROGRAMMING LESSON</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1</a:t>
            </a:fld>
            <a:endParaRPr lang="en-US"/>
          </a:p>
        </p:txBody>
      </p:sp>
      <p:pic>
        <p:nvPicPr>
          <p:cNvPr id="8" name="Picture 7"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42159" y="5540803"/>
            <a:ext cx="2940317" cy="1092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4212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Strategy 3 Solution</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pic>
        <p:nvPicPr>
          <p:cNvPr id="7" name="Picture 6" descr="Screenshot 2015-02-28 14.47.22.png"/>
          <p:cNvPicPr>
            <a:picLocks noChangeAspect="1"/>
          </p:cNvPicPr>
          <p:nvPr/>
        </p:nvPicPr>
        <p:blipFill rotWithShape="1">
          <a:blip r:embed="rId2" cstate="email">
            <a:extLst>
              <a:ext uri="{28A0092B-C50C-407E-A947-70E740481C1C}">
                <a14:useLocalDpi xmlns:a14="http://schemas.microsoft.com/office/drawing/2010/main" val="0"/>
              </a:ext>
            </a:extLst>
          </a:blip>
          <a:srcRect b="47847"/>
          <a:stretch/>
        </p:blipFill>
        <p:spPr>
          <a:xfrm>
            <a:off x="0" y="1761634"/>
            <a:ext cx="9144000" cy="2889741"/>
          </a:xfrm>
          <a:prstGeom prst="rect">
            <a:avLst/>
          </a:prstGeom>
        </p:spPr>
      </p:pic>
      <p:sp>
        <p:nvSpPr>
          <p:cNvPr id="8" name="TextBox 7"/>
          <p:cNvSpPr txBox="1"/>
          <p:nvPr/>
        </p:nvSpPr>
        <p:spPr>
          <a:xfrm>
            <a:off x="5349874" y="4682705"/>
            <a:ext cx="3508375" cy="1754327"/>
          </a:xfrm>
          <a:prstGeom prst="rect">
            <a:avLst/>
          </a:prstGeom>
          <a:solidFill>
            <a:schemeClr val="accent1">
              <a:lumMod val="40000"/>
              <a:lumOff val="60000"/>
            </a:schemeClr>
          </a:solidFill>
        </p:spPr>
        <p:txBody>
          <a:bodyPr wrap="square" rtlCol="0">
            <a:spAutoFit/>
          </a:bodyPr>
          <a:lstStyle/>
          <a:p>
            <a:r>
              <a:rPr lang="en-US" dirty="0" smtClean="0">
                <a:solidFill>
                  <a:srgbClr val="3366FF"/>
                </a:solidFill>
              </a:rPr>
              <a:t>Note that in the rest of your program, you should only use the “angle” modes of the gyro. Using the “rate” or “rate and angle” mode will cause the gyro to recalibrate. </a:t>
            </a:r>
            <a:endParaRPr lang="en-US" dirty="0">
              <a:solidFill>
                <a:srgbClr val="3366FF"/>
              </a:solidFill>
            </a:endParaRPr>
          </a:p>
        </p:txBody>
      </p:sp>
      <p:sp>
        <p:nvSpPr>
          <p:cNvPr id="10" name="TextBox 9"/>
          <p:cNvSpPr txBox="1"/>
          <p:nvPr/>
        </p:nvSpPr>
        <p:spPr>
          <a:xfrm>
            <a:off x="406925" y="4651375"/>
            <a:ext cx="3200681" cy="1754327"/>
          </a:xfrm>
          <a:prstGeom prst="rect">
            <a:avLst/>
          </a:prstGeom>
          <a:solidFill>
            <a:schemeClr val="accent2">
              <a:lumMod val="60000"/>
              <a:lumOff val="40000"/>
            </a:schemeClr>
          </a:solidFill>
        </p:spPr>
        <p:txBody>
          <a:bodyPr wrap="square" rtlCol="0">
            <a:spAutoFit/>
          </a:bodyPr>
          <a:lstStyle/>
          <a:p>
            <a:r>
              <a:rPr lang="en-US" dirty="0" smtClean="0"/>
              <a:t>This version of the calibration leaves the gyro in angle mode. This is probably the most common way to use the gyro. This code takes about 0.1sec to run.</a:t>
            </a:r>
            <a:endParaRPr lang="en-US" dirty="0"/>
          </a:p>
        </p:txBody>
      </p:sp>
    </p:spTree>
    <p:extLst>
      <p:ext uri="{BB962C8B-B14F-4D97-AF65-F5344CB8AC3E}">
        <p14:creationId xmlns:p14="http://schemas.microsoft.com/office/powerpoint/2010/main" val="248135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Strategy 4 Solution</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11</a:t>
            </a:fld>
            <a:endParaRPr lang="en-US"/>
          </a:p>
        </p:txBody>
      </p:sp>
      <p:pic>
        <p:nvPicPr>
          <p:cNvPr id="6" name="Picture 5" descr="Screenshot 2015-02-28 14.49.49.png"/>
          <p:cNvPicPr>
            <a:picLocks noChangeAspect="1"/>
          </p:cNvPicPr>
          <p:nvPr/>
        </p:nvPicPr>
        <p:blipFill rotWithShape="1">
          <a:blip r:embed="rId2" cstate="email">
            <a:extLst>
              <a:ext uri="{28A0092B-C50C-407E-A947-70E740481C1C}">
                <a14:useLocalDpi xmlns:a14="http://schemas.microsoft.com/office/drawing/2010/main" val="0"/>
              </a:ext>
            </a:extLst>
          </a:blip>
          <a:srcRect b="50586"/>
          <a:stretch/>
        </p:blipFill>
        <p:spPr>
          <a:xfrm>
            <a:off x="0" y="1749278"/>
            <a:ext cx="9144000" cy="2679848"/>
          </a:xfrm>
          <a:prstGeom prst="rect">
            <a:avLst/>
          </a:prstGeom>
        </p:spPr>
      </p:pic>
      <p:sp>
        <p:nvSpPr>
          <p:cNvPr id="7" name="TextBox 6"/>
          <p:cNvSpPr txBox="1"/>
          <p:nvPr/>
        </p:nvSpPr>
        <p:spPr>
          <a:xfrm>
            <a:off x="4683125" y="4571999"/>
            <a:ext cx="4253955" cy="2031325"/>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“rate + angle” modes of the gyro. Using the "angle" or “rate” mode will cause the gyro to recalibrate. Also, ***DO NOT*** use the gyro reset - this forces the gyro into angle mode which will cause a long 3 second recalibration.</a:t>
            </a:r>
          </a:p>
        </p:txBody>
      </p:sp>
      <p:sp>
        <p:nvSpPr>
          <p:cNvPr id="8" name="TextBox 7"/>
          <p:cNvSpPr txBox="1"/>
          <p:nvPr/>
        </p:nvSpPr>
        <p:spPr>
          <a:xfrm>
            <a:off x="284163" y="4577361"/>
            <a:ext cx="2484548" cy="1477328"/>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This is useful if you use the rate output. </a:t>
            </a:r>
            <a:endParaRPr lang="en-US" dirty="0">
              <a:solidFill>
                <a:srgbClr val="000000"/>
              </a:solidFill>
            </a:endParaRPr>
          </a:p>
        </p:txBody>
      </p:sp>
    </p:spTree>
    <p:extLst>
      <p:ext uri="{BB962C8B-B14F-4D97-AF65-F5344CB8AC3E}">
        <p14:creationId xmlns:p14="http://schemas.microsoft.com/office/powerpoint/2010/main" val="304529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Discussion Guide</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12</a:t>
            </a:fld>
            <a:endParaRPr lang="en-US"/>
          </a:p>
        </p:txBody>
      </p:sp>
      <p:sp>
        <p:nvSpPr>
          <p:cNvPr id="7" name="Content Placeholder 2"/>
          <p:cNvSpPr txBox="1">
            <a:spLocks/>
          </p:cNvSpPr>
          <p:nvPr/>
        </p:nvSpPr>
        <p:spPr>
          <a:xfrm>
            <a:off x="284163" y="2133600"/>
            <a:ext cx="8574087" cy="4303432"/>
          </a:xfrm>
          <a:prstGeom prst="rect">
            <a:avLst/>
          </a:prstGeom>
        </p:spPr>
        <p:txBody>
          <a:bodyPr>
            <a:normAutofit fontScale="77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indent="-457200">
              <a:buFont typeface="+mj-lt"/>
              <a:buAutoNum type="arabicPeriod"/>
            </a:pPr>
            <a:r>
              <a:rPr lang="it-IT" dirty="0" err="1" smtClean="0">
                <a:solidFill>
                  <a:srgbClr val="FF0000"/>
                </a:solidFill>
              </a:rPr>
              <a:t>What</a:t>
            </a:r>
            <a:r>
              <a:rPr lang="it-IT" dirty="0" smtClean="0">
                <a:solidFill>
                  <a:srgbClr val="FF0000"/>
                </a:solidFill>
              </a:rPr>
              <a:t> are 2 common </a:t>
            </a:r>
            <a:r>
              <a:rPr lang="it-IT" dirty="0" err="1" smtClean="0">
                <a:solidFill>
                  <a:srgbClr val="FF0000"/>
                </a:solidFill>
              </a:rPr>
              <a:t>problems</a:t>
            </a:r>
            <a:r>
              <a:rPr lang="it-IT" dirty="0" smtClean="0">
                <a:solidFill>
                  <a:srgbClr val="FF0000"/>
                </a:solidFill>
              </a:rPr>
              <a:t> </a:t>
            </a:r>
            <a:r>
              <a:rPr lang="it-IT" dirty="0" err="1" smtClean="0">
                <a:solidFill>
                  <a:srgbClr val="FF0000"/>
                </a:solidFill>
              </a:rPr>
              <a:t>when</a:t>
            </a:r>
            <a:r>
              <a:rPr lang="it-IT" dirty="0" smtClean="0">
                <a:solidFill>
                  <a:srgbClr val="FF0000"/>
                </a:solidFill>
              </a:rPr>
              <a:t> </a:t>
            </a:r>
            <a:r>
              <a:rPr lang="it-IT" dirty="0" err="1" smtClean="0">
                <a:solidFill>
                  <a:srgbClr val="FF0000"/>
                </a:solidFill>
              </a:rPr>
              <a:t>programming</a:t>
            </a:r>
            <a:r>
              <a:rPr lang="it-IT" dirty="0" smtClean="0">
                <a:solidFill>
                  <a:srgbClr val="FF0000"/>
                </a:solidFill>
              </a:rPr>
              <a:t> with the </a:t>
            </a:r>
            <a:r>
              <a:rPr lang="it-IT" dirty="0" err="1" smtClean="0">
                <a:solidFill>
                  <a:srgbClr val="FF0000"/>
                </a:solidFill>
              </a:rPr>
              <a:t>gyro</a:t>
            </a:r>
            <a:r>
              <a:rPr lang="it-IT" dirty="0" smtClean="0">
                <a:solidFill>
                  <a:srgbClr val="FF0000"/>
                </a:solidFill>
              </a:rPr>
              <a:t>?</a:t>
            </a:r>
          </a:p>
          <a:p>
            <a:pPr marL="460375" lvl="1" indent="0">
              <a:buNone/>
            </a:pPr>
            <a:r>
              <a:rPr lang="it-IT" dirty="0" err="1" smtClean="0"/>
              <a:t>Ans</a:t>
            </a:r>
            <a:r>
              <a:rPr lang="it-IT" dirty="0" smtClean="0"/>
              <a:t>. </a:t>
            </a:r>
            <a:r>
              <a:rPr lang="it-IT" dirty="0" err="1" smtClean="0"/>
              <a:t>Gryo</a:t>
            </a:r>
            <a:r>
              <a:rPr lang="it-IT" dirty="0" smtClean="0"/>
              <a:t> </a:t>
            </a:r>
            <a:r>
              <a:rPr lang="it-IT" dirty="0" err="1" smtClean="0"/>
              <a:t>drift</a:t>
            </a:r>
            <a:r>
              <a:rPr lang="it-IT" dirty="0" smtClean="0"/>
              <a:t> and </a:t>
            </a:r>
            <a:r>
              <a:rPr lang="it-IT" dirty="0" err="1" smtClean="0"/>
              <a:t>Gyro</a:t>
            </a:r>
            <a:r>
              <a:rPr lang="it-IT" dirty="0" smtClean="0"/>
              <a:t> </a:t>
            </a:r>
            <a:r>
              <a:rPr lang="it-IT" dirty="0" err="1" smtClean="0"/>
              <a:t>lag</a:t>
            </a:r>
            <a:endParaRPr lang="it-IT" dirty="0" smtClean="0"/>
          </a:p>
          <a:p>
            <a:pPr marL="457200" indent="-457200">
              <a:buFont typeface="+mj-lt"/>
              <a:buAutoNum type="arabicPeriod"/>
            </a:pPr>
            <a:r>
              <a:rPr lang="it-IT" dirty="0" err="1" smtClean="0">
                <a:solidFill>
                  <a:srgbClr val="FF0000"/>
                </a:solidFill>
              </a:rPr>
              <a:t>What</a:t>
            </a:r>
            <a:r>
              <a:rPr lang="it-IT" dirty="0">
                <a:solidFill>
                  <a:srgbClr val="FF0000"/>
                </a:solidFill>
              </a:rPr>
              <a:t> </a:t>
            </a:r>
            <a:r>
              <a:rPr lang="it-IT" dirty="0" err="1" smtClean="0">
                <a:solidFill>
                  <a:srgbClr val="FF0000"/>
                </a:solidFill>
              </a:rPr>
              <a:t>does</a:t>
            </a:r>
            <a:r>
              <a:rPr lang="it-IT" dirty="0" smtClean="0">
                <a:solidFill>
                  <a:srgbClr val="FF0000"/>
                </a:solidFill>
              </a:rPr>
              <a:t> </a:t>
            </a:r>
            <a:r>
              <a:rPr lang="it-IT" dirty="0" err="1" smtClean="0">
                <a:solidFill>
                  <a:srgbClr val="FF0000"/>
                </a:solidFill>
              </a:rPr>
              <a:t>Gyro</a:t>
            </a:r>
            <a:r>
              <a:rPr lang="it-IT" dirty="0" smtClean="0">
                <a:solidFill>
                  <a:srgbClr val="FF0000"/>
                </a:solidFill>
              </a:rPr>
              <a:t> </a:t>
            </a:r>
            <a:r>
              <a:rPr lang="it-IT" dirty="0" err="1" smtClean="0">
                <a:solidFill>
                  <a:srgbClr val="FF0000"/>
                </a:solidFill>
              </a:rPr>
              <a:t>drift</a:t>
            </a:r>
            <a:r>
              <a:rPr lang="it-IT" dirty="0" smtClean="0">
                <a:solidFill>
                  <a:srgbClr val="FF0000"/>
                </a:solidFill>
              </a:rPr>
              <a:t> </a:t>
            </a:r>
            <a:r>
              <a:rPr lang="it-IT" dirty="0" err="1" smtClean="0">
                <a:solidFill>
                  <a:srgbClr val="FF0000"/>
                </a:solidFill>
              </a:rPr>
              <a:t>mean</a:t>
            </a:r>
            <a:r>
              <a:rPr lang="it-IT" dirty="0" smtClean="0">
                <a:solidFill>
                  <a:srgbClr val="FF0000"/>
                </a:solidFill>
              </a:rPr>
              <a:t>?</a:t>
            </a:r>
          </a:p>
          <a:p>
            <a:pPr marL="460375" lvl="1" indent="0">
              <a:buNone/>
            </a:pPr>
            <a:r>
              <a:rPr lang="it-IT" dirty="0" err="1" smtClean="0"/>
              <a:t>Ans</a:t>
            </a:r>
            <a:r>
              <a:rPr lang="it-IT" dirty="0" smtClean="0"/>
              <a:t>. The </a:t>
            </a:r>
            <a:r>
              <a:rPr lang="it-IT" dirty="0" err="1" smtClean="0"/>
              <a:t>Gyro</a:t>
            </a:r>
            <a:r>
              <a:rPr lang="it-IT" dirty="0" smtClean="0"/>
              <a:t> </a:t>
            </a:r>
            <a:r>
              <a:rPr lang="it-IT" dirty="0" err="1" smtClean="0"/>
              <a:t>readings</a:t>
            </a:r>
            <a:r>
              <a:rPr lang="it-IT" dirty="0" smtClean="0"/>
              <a:t> </a:t>
            </a:r>
            <a:r>
              <a:rPr lang="it-IT" dirty="0" err="1" smtClean="0"/>
              <a:t>keep</a:t>
            </a:r>
            <a:r>
              <a:rPr lang="it-IT" dirty="0" smtClean="0"/>
              <a:t> </a:t>
            </a:r>
            <a:r>
              <a:rPr lang="it-IT" dirty="0" err="1" smtClean="0"/>
              <a:t>changing</a:t>
            </a:r>
            <a:r>
              <a:rPr lang="it-IT" dirty="0" smtClean="0"/>
              <a:t> </a:t>
            </a:r>
            <a:r>
              <a:rPr lang="it-IT" dirty="0" err="1" smtClean="0"/>
              <a:t>even</a:t>
            </a:r>
            <a:r>
              <a:rPr lang="it-IT" dirty="0" smtClean="0"/>
              <a:t> </a:t>
            </a:r>
            <a:r>
              <a:rPr lang="it-IT" dirty="0" err="1" smtClean="0"/>
              <a:t>when</a:t>
            </a:r>
            <a:r>
              <a:rPr lang="it-IT" dirty="0" smtClean="0"/>
              <a:t> the robot </a:t>
            </a:r>
            <a:r>
              <a:rPr lang="it-IT" dirty="0" err="1" smtClean="0"/>
              <a:t>is</a:t>
            </a:r>
            <a:r>
              <a:rPr lang="it-IT" dirty="0" smtClean="0"/>
              <a:t> </a:t>
            </a:r>
            <a:r>
              <a:rPr lang="it-IT" dirty="0" err="1" smtClean="0"/>
              <a:t>still</a:t>
            </a:r>
            <a:endParaRPr lang="it-IT" dirty="0" smtClean="0"/>
          </a:p>
          <a:p>
            <a:pPr marL="457200" indent="-457200">
              <a:buFont typeface="+mj-lt"/>
              <a:buAutoNum type="arabicPeriod"/>
            </a:pPr>
            <a:r>
              <a:rPr lang="it-IT" dirty="0" smtClean="0">
                <a:solidFill>
                  <a:srgbClr val="FF0000"/>
                </a:solidFill>
              </a:rPr>
              <a:t>Can </a:t>
            </a:r>
            <a:r>
              <a:rPr lang="it-IT" dirty="0" err="1" smtClean="0">
                <a:solidFill>
                  <a:srgbClr val="FF0000"/>
                </a:solidFill>
              </a:rPr>
              <a:t>you</a:t>
            </a:r>
            <a:r>
              <a:rPr lang="it-IT" dirty="0" smtClean="0">
                <a:solidFill>
                  <a:srgbClr val="FF0000"/>
                </a:solidFill>
              </a:rPr>
              <a:t> </a:t>
            </a:r>
            <a:r>
              <a:rPr lang="it-IT" dirty="0" err="1" smtClean="0">
                <a:solidFill>
                  <a:srgbClr val="FF0000"/>
                </a:solidFill>
              </a:rPr>
              <a:t>move</a:t>
            </a:r>
            <a:r>
              <a:rPr lang="it-IT" dirty="0" smtClean="0">
                <a:solidFill>
                  <a:srgbClr val="FF0000"/>
                </a:solidFill>
              </a:rPr>
              <a:t> </a:t>
            </a:r>
            <a:r>
              <a:rPr lang="it-IT" dirty="0" err="1" smtClean="0">
                <a:solidFill>
                  <a:srgbClr val="FF0000"/>
                </a:solidFill>
              </a:rPr>
              <a:t>your</a:t>
            </a:r>
            <a:r>
              <a:rPr lang="it-IT" dirty="0" smtClean="0">
                <a:solidFill>
                  <a:srgbClr val="FF0000"/>
                </a:solidFill>
              </a:rPr>
              <a:t> robot </a:t>
            </a:r>
            <a:r>
              <a:rPr lang="it-IT" dirty="0" err="1" smtClean="0">
                <a:solidFill>
                  <a:srgbClr val="FF0000"/>
                </a:solidFill>
              </a:rPr>
              <a:t>when</a:t>
            </a:r>
            <a:r>
              <a:rPr lang="it-IT" dirty="0" smtClean="0">
                <a:solidFill>
                  <a:srgbClr val="FF0000"/>
                </a:solidFill>
              </a:rPr>
              <a:t> </a:t>
            </a:r>
            <a:r>
              <a:rPr lang="it-IT" dirty="0" err="1" smtClean="0">
                <a:solidFill>
                  <a:srgbClr val="FF0000"/>
                </a:solidFill>
              </a:rPr>
              <a:t>you</a:t>
            </a:r>
            <a:r>
              <a:rPr lang="it-IT" dirty="0" smtClean="0">
                <a:solidFill>
                  <a:srgbClr val="FF0000"/>
                </a:solidFill>
              </a:rPr>
              <a:t> calibrate </a:t>
            </a:r>
            <a:r>
              <a:rPr lang="it-IT" dirty="0" err="1" smtClean="0">
                <a:solidFill>
                  <a:srgbClr val="FF0000"/>
                </a:solidFill>
              </a:rPr>
              <a:t>your</a:t>
            </a:r>
            <a:r>
              <a:rPr lang="it-IT" dirty="0" smtClean="0">
                <a:solidFill>
                  <a:srgbClr val="FF0000"/>
                </a:solidFill>
              </a:rPr>
              <a:t> </a:t>
            </a:r>
            <a:r>
              <a:rPr lang="it-IT" dirty="0" err="1" smtClean="0">
                <a:solidFill>
                  <a:srgbClr val="FF0000"/>
                </a:solidFill>
              </a:rPr>
              <a:t>gyro</a:t>
            </a:r>
            <a:r>
              <a:rPr lang="it-IT" dirty="0" smtClean="0">
                <a:solidFill>
                  <a:srgbClr val="FF0000"/>
                </a:solidFill>
              </a:rPr>
              <a:t>?</a:t>
            </a:r>
          </a:p>
          <a:p>
            <a:pPr marL="460375" lvl="1" indent="0">
              <a:buNone/>
            </a:pPr>
            <a:r>
              <a:rPr lang="it-IT" dirty="0" err="1" smtClean="0"/>
              <a:t>Ans</a:t>
            </a:r>
            <a:r>
              <a:rPr lang="it-IT" dirty="0" smtClean="0"/>
              <a:t>. No!!  </a:t>
            </a:r>
            <a:r>
              <a:rPr lang="it-IT" dirty="0" err="1" smtClean="0"/>
              <a:t>Keep</a:t>
            </a:r>
            <a:r>
              <a:rPr lang="it-IT" dirty="0" smtClean="0"/>
              <a:t> the robot </a:t>
            </a:r>
            <a:r>
              <a:rPr lang="it-IT" dirty="0" err="1" smtClean="0"/>
              <a:t>still</a:t>
            </a:r>
            <a:r>
              <a:rPr lang="it-IT" dirty="0" smtClean="0"/>
              <a:t>.</a:t>
            </a:r>
          </a:p>
          <a:p>
            <a:pPr marL="457200" indent="-457200">
              <a:buFont typeface="+mj-lt"/>
              <a:buAutoNum type="arabicPeriod"/>
            </a:pPr>
            <a:r>
              <a:rPr lang="it-IT" dirty="0" smtClean="0">
                <a:solidFill>
                  <a:srgbClr val="FF0000"/>
                </a:solidFill>
              </a:rPr>
              <a:t>Do </a:t>
            </a:r>
            <a:r>
              <a:rPr lang="it-IT" dirty="0" err="1" smtClean="0">
                <a:solidFill>
                  <a:srgbClr val="FF0000"/>
                </a:solidFill>
              </a:rPr>
              <a:t>you</a:t>
            </a:r>
            <a:r>
              <a:rPr lang="it-IT" dirty="0" smtClean="0">
                <a:solidFill>
                  <a:srgbClr val="FF0000"/>
                </a:solidFill>
              </a:rPr>
              <a:t> </a:t>
            </a:r>
            <a:r>
              <a:rPr lang="it-IT" dirty="0" err="1" smtClean="0">
                <a:solidFill>
                  <a:srgbClr val="FF0000"/>
                </a:solidFill>
              </a:rPr>
              <a:t>need</a:t>
            </a:r>
            <a:r>
              <a:rPr lang="it-IT" dirty="0" smtClean="0">
                <a:solidFill>
                  <a:srgbClr val="FF0000"/>
                </a:solidFill>
              </a:rPr>
              <a:t> to calibrate </a:t>
            </a:r>
            <a:r>
              <a:rPr lang="it-IT" dirty="0" err="1" smtClean="0">
                <a:solidFill>
                  <a:srgbClr val="FF0000"/>
                </a:solidFill>
              </a:rPr>
              <a:t>your</a:t>
            </a:r>
            <a:r>
              <a:rPr lang="it-IT" dirty="0" smtClean="0">
                <a:solidFill>
                  <a:srgbClr val="FF0000"/>
                </a:solidFill>
              </a:rPr>
              <a:t> </a:t>
            </a:r>
            <a:r>
              <a:rPr lang="it-IT" dirty="0" err="1" smtClean="0">
                <a:solidFill>
                  <a:srgbClr val="FF0000"/>
                </a:solidFill>
              </a:rPr>
              <a:t>gryo</a:t>
            </a:r>
            <a:r>
              <a:rPr lang="it-IT" dirty="0" smtClean="0">
                <a:solidFill>
                  <a:srgbClr val="FF0000"/>
                </a:solidFill>
              </a:rPr>
              <a:t> </a:t>
            </a:r>
            <a:r>
              <a:rPr lang="it-IT" dirty="0" err="1" smtClean="0">
                <a:solidFill>
                  <a:srgbClr val="FF0000"/>
                </a:solidFill>
              </a:rPr>
              <a:t>before</a:t>
            </a:r>
            <a:r>
              <a:rPr lang="it-IT" dirty="0" smtClean="0">
                <a:solidFill>
                  <a:srgbClr val="FF0000"/>
                </a:solidFill>
              </a:rPr>
              <a:t> </a:t>
            </a:r>
            <a:r>
              <a:rPr lang="it-IT" dirty="0" err="1" smtClean="0">
                <a:solidFill>
                  <a:srgbClr val="FF0000"/>
                </a:solidFill>
              </a:rPr>
              <a:t>every</a:t>
            </a:r>
            <a:r>
              <a:rPr lang="it-IT" dirty="0" smtClean="0">
                <a:solidFill>
                  <a:srgbClr val="FF0000"/>
                </a:solidFill>
              </a:rPr>
              <a:t> </a:t>
            </a:r>
            <a:r>
              <a:rPr lang="it-IT" dirty="0" err="1" smtClean="0">
                <a:solidFill>
                  <a:srgbClr val="FF0000"/>
                </a:solidFill>
              </a:rPr>
              <a:t>move</a:t>
            </a:r>
            <a:r>
              <a:rPr lang="it-IT" dirty="0" smtClean="0">
                <a:solidFill>
                  <a:srgbClr val="FF0000"/>
                </a:solidFill>
              </a:rPr>
              <a:t>?</a:t>
            </a:r>
          </a:p>
          <a:p>
            <a:pPr marL="460375" lvl="1" indent="0">
              <a:buNone/>
            </a:pPr>
            <a:r>
              <a:rPr lang="it-IT" dirty="0" err="1" smtClean="0"/>
              <a:t>Ans</a:t>
            </a:r>
            <a:r>
              <a:rPr lang="it-IT" dirty="0" smtClean="0"/>
              <a:t>. No. Once </a:t>
            </a:r>
            <a:r>
              <a:rPr lang="it-IT" dirty="0" err="1" smtClean="0"/>
              <a:t>before</a:t>
            </a:r>
            <a:r>
              <a:rPr lang="it-IT" dirty="0" smtClean="0"/>
              <a:t> </a:t>
            </a:r>
            <a:r>
              <a:rPr lang="it-IT" dirty="0" err="1" smtClean="0"/>
              <a:t>you</a:t>
            </a:r>
            <a:r>
              <a:rPr lang="it-IT" dirty="0" smtClean="0"/>
              <a:t> </a:t>
            </a:r>
            <a:r>
              <a:rPr lang="it-IT" dirty="0" err="1" smtClean="0"/>
              <a:t>run</a:t>
            </a:r>
            <a:r>
              <a:rPr lang="it-IT" dirty="0" smtClean="0"/>
              <a:t> </a:t>
            </a:r>
            <a:r>
              <a:rPr lang="it-IT" dirty="0" err="1" smtClean="0"/>
              <a:t>your</a:t>
            </a:r>
            <a:r>
              <a:rPr lang="it-IT" dirty="0" smtClean="0"/>
              <a:t> </a:t>
            </a:r>
            <a:r>
              <a:rPr lang="it-IT" dirty="0" err="1" smtClean="0"/>
              <a:t>entire</a:t>
            </a:r>
            <a:r>
              <a:rPr lang="it-IT" dirty="0" smtClean="0"/>
              <a:t> </a:t>
            </a:r>
            <a:r>
              <a:rPr lang="it-IT" dirty="0" err="1" smtClean="0"/>
              <a:t>program</a:t>
            </a:r>
            <a:endParaRPr lang="it-IT" dirty="0" smtClean="0"/>
          </a:p>
          <a:p>
            <a:pPr marL="457200" indent="-457200">
              <a:buFont typeface="+mj-lt"/>
              <a:buAutoNum type="arabicPeriod"/>
            </a:pPr>
            <a:r>
              <a:rPr lang="it-IT" dirty="0" err="1" smtClean="0">
                <a:solidFill>
                  <a:srgbClr val="FF0000"/>
                </a:solidFill>
              </a:rPr>
              <a:t>Why</a:t>
            </a:r>
            <a:r>
              <a:rPr lang="it-IT" dirty="0" smtClean="0">
                <a:solidFill>
                  <a:srgbClr val="FF0000"/>
                </a:solidFill>
              </a:rPr>
              <a:t> </a:t>
            </a:r>
            <a:r>
              <a:rPr lang="it-IT" dirty="0" err="1" smtClean="0">
                <a:solidFill>
                  <a:srgbClr val="FF0000"/>
                </a:solidFill>
              </a:rPr>
              <a:t>might</a:t>
            </a:r>
            <a:r>
              <a:rPr lang="it-IT" dirty="0" smtClean="0">
                <a:solidFill>
                  <a:srgbClr val="FF0000"/>
                </a:solidFill>
              </a:rPr>
              <a:t> </a:t>
            </a:r>
            <a:r>
              <a:rPr lang="it-IT" dirty="0" err="1" smtClean="0">
                <a:solidFill>
                  <a:srgbClr val="FF0000"/>
                </a:solidFill>
              </a:rPr>
              <a:t>it</a:t>
            </a:r>
            <a:r>
              <a:rPr lang="it-IT" dirty="0" smtClean="0">
                <a:solidFill>
                  <a:srgbClr val="FF0000"/>
                </a:solidFill>
              </a:rPr>
              <a:t> be </a:t>
            </a:r>
            <a:r>
              <a:rPr lang="it-IT" dirty="0" err="1" smtClean="0">
                <a:solidFill>
                  <a:srgbClr val="FF0000"/>
                </a:solidFill>
              </a:rPr>
              <a:t>important</a:t>
            </a:r>
            <a:r>
              <a:rPr lang="it-IT" dirty="0" smtClean="0">
                <a:solidFill>
                  <a:srgbClr val="FF0000"/>
                </a:solidFill>
              </a:rPr>
              <a:t> to </a:t>
            </a:r>
            <a:r>
              <a:rPr lang="it-IT" dirty="0" err="1" smtClean="0">
                <a:solidFill>
                  <a:srgbClr val="FF0000"/>
                </a:solidFill>
              </a:rPr>
              <a:t>consider</a:t>
            </a:r>
            <a:r>
              <a:rPr lang="it-IT" dirty="0" smtClean="0">
                <a:solidFill>
                  <a:srgbClr val="FF0000"/>
                </a:solidFill>
              </a:rPr>
              <a:t> multiple </a:t>
            </a:r>
            <a:r>
              <a:rPr lang="it-IT" dirty="0" err="1" smtClean="0">
                <a:solidFill>
                  <a:srgbClr val="FF0000"/>
                </a:solidFill>
              </a:rPr>
              <a:t>solutions</a:t>
            </a:r>
            <a:r>
              <a:rPr lang="it-IT" dirty="0" smtClean="0">
                <a:solidFill>
                  <a:srgbClr val="FF0000"/>
                </a:solidFill>
              </a:rPr>
              <a:t> to a </a:t>
            </a:r>
            <a:r>
              <a:rPr lang="it-IT" dirty="0" err="1" smtClean="0">
                <a:solidFill>
                  <a:srgbClr val="FF0000"/>
                </a:solidFill>
              </a:rPr>
              <a:t>problem</a:t>
            </a:r>
            <a:r>
              <a:rPr lang="it-IT" dirty="0" smtClean="0">
                <a:solidFill>
                  <a:srgbClr val="FF0000"/>
                </a:solidFill>
              </a:rPr>
              <a:t>?</a:t>
            </a:r>
            <a:endParaRPr lang="it-IT" dirty="0">
              <a:solidFill>
                <a:srgbClr val="FF0000"/>
              </a:solidFill>
            </a:endParaRPr>
          </a:p>
          <a:p>
            <a:pPr marL="460375" lvl="1" indent="0">
              <a:buNone/>
            </a:pPr>
            <a:r>
              <a:rPr lang="it-IT" dirty="0" err="1" smtClean="0"/>
              <a:t>Ans</a:t>
            </a:r>
            <a:r>
              <a:rPr lang="it-IT" dirty="0" smtClean="0"/>
              <a:t>. In </a:t>
            </a:r>
            <a:r>
              <a:rPr lang="it-IT" dirty="0" err="1" smtClean="0"/>
              <a:t>robotics</a:t>
            </a:r>
            <a:r>
              <a:rPr lang="it-IT" dirty="0" smtClean="0"/>
              <a:t>, </a:t>
            </a:r>
            <a:r>
              <a:rPr lang="it-IT" dirty="0" err="1" smtClean="0"/>
              <a:t>there</a:t>
            </a:r>
            <a:r>
              <a:rPr lang="it-IT" dirty="0" smtClean="0"/>
              <a:t> are multiple ways to solve a </a:t>
            </a:r>
            <a:r>
              <a:rPr lang="it-IT" dirty="0" err="1" smtClean="0"/>
              <a:t>problem</a:t>
            </a:r>
            <a:r>
              <a:rPr lang="it-IT" dirty="0"/>
              <a:t> </a:t>
            </a:r>
            <a:r>
              <a:rPr lang="it-IT" dirty="0" smtClean="0"/>
              <a:t>and </a:t>
            </a:r>
            <a:r>
              <a:rPr lang="it-IT" dirty="0" err="1" smtClean="0"/>
              <a:t>there</a:t>
            </a:r>
            <a:r>
              <a:rPr lang="it-IT" dirty="0" smtClean="0"/>
              <a:t> </a:t>
            </a:r>
            <a:r>
              <a:rPr lang="it-IT" dirty="0" err="1" smtClean="0"/>
              <a:t>might</a:t>
            </a:r>
            <a:r>
              <a:rPr lang="it-IT" dirty="0" smtClean="0"/>
              <a:t> be </a:t>
            </a:r>
            <a:r>
              <a:rPr lang="it-IT" dirty="0" err="1" smtClean="0"/>
              <a:t>tradeoffs</a:t>
            </a:r>
            <a:r>
              <a:rPr lang="it-IT" dirty="0" smtClean="0"/>
              <a:t> </a:t>
            </a:r>
            <a:r>
              <a:rPr lang="it-IT" dirty="0" err="1" smtClean="0"/>
              <a:t>between</a:t>
            </a:r>
            <a:r>
              <a:rPr lang="it-IT" dirty="0" smtClean="0"/>
              <a:t> the </a:t>
            </a:r>
            <a:r>
              <a:rPr lang="it-IT" dirty="0" err="1" smtClean="0"/>
              <a:t>solutions</a:t>
            </a:r>
            <a:r>
              <a:rPr lang="it-IT" dirty="0" smtClean="0"/>
              <a:t> (e.g. </a:t>
            </a:r>
            <a:r>
              <a:rPr lang="it-IT" dirty="0" err="1" smtClean="0"/>
              <a:t>how</a:t>
            </a:r>
            <a:r>
              <a:rPr lang="it-IT" dirty="0" smtClean="0"/>
              <a:t> long the code </a:t>
            </a:r>
            <a:r>
              <a:rPr lang="it-IT" dirty="0" err="1" smtClean="0"/>
              <a:t>takes</a:t>
            </a:r>
            <a:r>
              <a:rPr lang="it-IT" dirty="0" smtClean="0"/>
              <a:t> to </a:t>
            </a:r>
            <a:r>
              <a:rPr lang="it-IT" dirty="0" err="1" smtClean="0"/>
              <a:t>run</a:t>
            </a:r>
            <a:r>
              <a:rPr lang="it-IT" dirty="0" smtClean="0"/>
              <a:t> the code, can </a:t>
            </a:r>
            <a:r>
              <a:rPr lang="it-IT" dirty="0" err="1" smtClean="0"/>
              <a:t>you</a:t>
            </a:r>
            <a:r>
              <a:rPr lang="it-IT" dirty="0" smtClean="0"/>
              <a:t> use </a:t>
            </a:r>
            <a:r>
              <a:rPr lang="it-IT" dirty="0" err="1" smtClean="0"/>
              <a:t>both</a:t>
            </a:r>
            <a:r>
              <a:rPr lang="it-IT" dirty="0" smtClean="0"/>
              <a:t> rate and angle </a:t>
            </a:r>
            <a:r>
              <a:rPr lang="it-IT" dirty="0" err="1" smtClean="0"/>
              <a:t>readings</a:t>
            </a:r>
            <a:r>
              <a:rPr lang="it-IT" dirty="0" smtClean="0"/>
              <a:t>?)</a:t>
            </a:r>
          </a:p>
        </p:txBody>
      </p:sp>
    </p:spTree>
    <p:extLst>
      <p:ext uri="{BB962C8B-B14F-4D97-AF65-F5344CB8AC3E}">
        <p14:creationId xmlns:p14="http://schemas.microsoft.com/office/powerpoint/2010/main" val="261608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latin typeface="+mn-lt"/>
              </a:rPr>
              <a:t>Credits</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pPr marL="454025" lvl="1" indent="-454025">
              <a:spcBef>
                <a:spcPts val="2000"/>
              </a:spcBef>
              <a:buClr>
                <a:schemeClr val="bg1">
                  <a:lumMod val="65000"/>
                </a:schemeClr>
              </a:buClr>
            </a:pPr>
            <a:r>
              <a:rPr lang="en-US" dirty="0"/>
              <a:t>This tutorial was </a:t>
            </a:r>
            <a:r>
              <a:rPr lang="en-US" dirty="0" smtClean="0"/>
              <a:t>written by </a:t>
            </a:r>
            <a:r>
              <a:rPr lang="en-US" dirty="0"/>
              <a:t>Sanjay Seshan and </a:t>
            </a:r>
            <a:r>
              <a:rPr lang="en-US" dirty="0" err="1"/>
              <a:t>Arvind</a:t>
            </a:r>
            <a:r>
              <a:rPr lang="en-US" dirty="0"/>
              <a:t> Seshan from Droids Robotics using code shared by Hoosier </a:t>
            </a:r>
            <a:r>
              <a:rPr lang="en-US" dirty="0" err="1"/>
              <a:t>Girlz</a:t>
            </a:r>
            <a:r>
              <a:rPr lang="en-US" dirty="0"/>
              <a:t> (</a:t>
            </a:r>
            <a:r>
              <a:rPr lang="en-US" dirty="0">
                <a:solidFill>
                  <a:srgbClr val="000000"/>
                </a:solidFill>
              </a:rPr>
              <a:t>http://</a:t>
            </a:r>
            <a:r>
              <a:rPr lang="en-US" dirty="0" err="1">
                <a:solidFill>
                  <a:srgbClr val="000000"/>
                </a:solidFill>
              </a:rPr>
              <a:t>www.fllhoosiergirlz.com</a:t>
            </a:r>
            <a:r>
              <a:rPr lang="en-US" dirty="0" smtClean="0"/>
              <a:t>)</a:t>
            </a:r>
            <a:endParaRPr lang="en-US" dirty="0"/>
          </a:p>
          <a:p>
            <a:r>
              <a:rPr lang="en-US" dirty="0"/>
              <a:t>More lessons at www.ev3lessons.com</a:t>
            </a:r>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t>13</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Lesson Objectives</a:t>
            </a:r>
            <a:endParaRPr lang="en-US" dirty="0"/>
          </a:p>
        </p:txBody>
      </p:sp>
      <p:sp>
        <p:nvSpPr>
          <p:cNvPr id="7" name="Content Placeholder 6"/>
          <p:cNvSpPr>
            <a:spLocks noGrp="1"/>
          </p:cNvSpPr>
          <p:nvPr>
            <p:ph idx="1"/>
          </p:nvPr>
        </p:nvSpPr>
        <p:spPr/>
        <p:txBody>
          <a:bodyPr>
            <a:normAutofit fontScale="92500" lnSpcReduction="10000"/>
          </a:bodyPr>
          <a:lstStyle/>
          <a:p>
            <a:pPr marL="457200" indent="-457200">
              <a:buFont typeface="+mj-lt"/>
              <a:buAutoNum type="arabicPeriod"/>
            </a:pPr>
            <a:r>
              <a:rPr lang="en-US" dirty="0" smtClean="0"/>
              <a:t>Learn what the Gyro Sensor does</a:t>
            </a:r>
          </a:p>
          <a:p>
            <a:pPr marL="457200" indent="-457200">
              <a:buFont typeface="+mj-lt"/>
              <a:buAutoNum type="arabicPeriod"/>
            </a:pPr>
            <a:r>
              <a:rPr lang="en-US" dirty="0" smtClean="0"/>
              <a:t>Learn about 2 common problems with using the gyro sensor (drift and lag)</a:t>
            </a:r>
          </a:p>
          <a:p>
            <a:pPr marL="457200" indent="-457200">
              <a:buFont typeface="+mj-lt"/>
              <a:buAutoNum type="arabicPeriod"/>
            </a:pPr>
            <a:r>
              <a:rPr lang="en-US" dirty="0" smtClean="0"/>
              <a:t>Learn what “drift” means</a:t>
            </a:r>
          </a:p>
          <a:p>
            <a:pPr marL="457200" indent="-457200">
              <a:buFont typeface="+mj-lt"/>
              <a:buAutoNum type="arabicPeriod"/>
            </a:pPr>
            <a:r>
              <a:rPr lang="en-US" dirty="0" smtClean="0"/>
              <a:t>Learn how to correct for drift with a gyro “calibration” technique</a:t>
            </a:r>
          </a:p>
          <a:p>
            <a:pPr marL="457200" indent="-457200">
              <a:buFont typeface="+mj-lt"/>
              <a:buAutoNum type="arabicPeriod"/>
            </a:pPr>
            <a:r>
              <a:rPr lang="en-US" dirty="0" smtClean="0"/>
              <a:t>Understand why it is important to consider multiple solutions to a problem such as gyro drift</a:t>
            </a:r>
          </a:p>
          <a:p>
            <a:pPr marL="0" indent="0">
              <a:buNone/>
            </a:pPr>
            <a:r>
              <a:rPr lang="en-US" smtClean="0"/>
              <a:t>Prerequisites</a:t>
            </a:r>
            <a:r>
              <a:rPr lang="en-US" dirty="0" smtClean="0"/>
              <a:t>: Data wires, Loops, Logic &amp; Comparison Blocks</a:t>
            </a:r>
          </a:p>
        </p:txBody>
      </p:sp>
      <p:sp>
        <p:nvSpPr>
          <p:cNvPr id="2" name="Footer Placeholder 1"/>
          <p:cNvSpPr>
            <a:spLocks noGrp="1"/>
          </p:cNvSpPr>
          <p:nvPr>
            <p:ph type="ftr" sz="quarter" idx="11"/>
          </p:nvPr>
        </p:nvSpPr>
        <p:spPr/>
        <p:txBody>
          <a:bodyPr/>
          <a:lstStyle/>
          <a:p>
            <a:r>
              <a:rPr lang="en-US" smtClean="0"/>
              <a:t>© 2015 EV3Lessons.com, Last edit 4/5/2015</a:t>
            </a:r>
            <a:endParaRPr lang="en-US"/>
          </a:p>
        </p:txBody>
      </p:sp>
      <p:sp>
        <p:nvSpPr>
          <p:cNvPr id="3" name="Slide Number Placeholder 2"/>
          <p:cNvSpPr>
            <a:spLocks noGrp="1"/>
          </p:cNvSpPr>
          <p:nvPr>
            <p:ph type="sldNum" sz="quarter" idx="12"/>
          </p:nvPr>
        </p:nvSpPr>
        <p:spPr/>
        <p:txBody>
          <a:bodyPr/>
          <a:lstStyle/>
          <a:p>
            <a:fld id="{7F5CE407-6216-4202-80E4-A30DC2F709B2}" type="slidenum">
              <a:rPr lang="en-US" smtClean="0"/>
              <a:t>2</a:t>
            </a:fld>
            <a:endParaRPr lang="en-US"/>
          </a:p>
        </p:txBody>
      </p:sp>
    </p:spTree>
    <p:extLst>
      <p:ext uri="{BB962C8B-B14F-4D97-AF65-F5344CB8AC3E}">
        <p14:creationId xmlns:p14="http://schemas.microsoft.com/office/powerpoint/2010/main" val="26983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the Gyro Sensor?</a:t>
            </a:r>
            <a:endParaRPr lang="en-US" dirty="0"/>
          </a:p>
        </p:txBody>
      </p:sp>
      <p:sp>
        <p:nvSpPr>
          <p:cNvPr id="7" name="Content Placeholder 6"/>
          <p:cNvSpPr>
            <a:spLocks noGrp="1"/>
          </p:cNvSpPr>
          <p:nvPr>
            <p:ph idx="1"/>
          </p:nvPr>
        </p:nvSpPr>
        <p:spPr/>
        <p:txBody>
          <a:bodyPr/>
          <a:lstStyle/>
          <a:p>
            <a:r>
              <a:rPr lang="en-US" dirty="0" smtClean="0"/>
              <a:t>Gyro sensor detects rotational motion</a:t>
            </a:r>
          </a:p>
          <a:p>
            <a:r>
              <a:rPr lang="en-US" dirty="0" smtClean="0"/>
              <a:t>The sensor measures the rate of rotation in degrees per second (rate)</a:t>
            </a:r>
          </a:p>
          <a:p>
            <a:r>
              <a:rPr lang="en-US" dirty="0" smtClean="0"/>
              <a:t>It also keeps track of the total rotational angle and therefore lets you measure how far your robot has turned (angle)</a:t>
            </a:r>
          </a:p>
          <a:p>
            <a:r>
              <a:rPr lang="en-US" dirty="0" smtClean="0"/>
              <a:t>The accuracy of the sensor is ±3 degrees for 90 degree turn</a:t>
            </a:r>
            <a:endParaRPr lang="en-US" dirty="0"/>
          </a:p>
          <a:p>
            <a:endParaRPr lang="en-US" dirty="0"/>
          </a:p>
        </p:txBody>
      </p:sp>
      <p:sp>
        <p:nvSpPr>
          <p:cNvPr id="2" name="Footer Placeholder 1"/>
          <p:cNvSpPr>
            <a:spLocks noGrp="1"/>
          </p:cNvSpPr>
          <p:nvPr>
            <p:ph type="ftr" sz="quarter" idx="11"/>
          </p:nvPr>
        </p:nvSpPr>
        <p:spPr/>
        <p:txBody>
          <a:bodyPr/>
          <a:lstStyle/>
          <a:p>
            <a:r>
              <a:rPr lang="en-US" smtClean="0"/>
              <a:t>© 2015 EV3Lessons.com, Last edit 4/5/2015</a:t>
            </a:r>
            <a:endParaRPr lang="en-US"/>
          </a:p>
        </p:txBody>
      </p:sp>
      <p:sp>
        <p:nvSpPr>
          <p:cNvPr id="3" name="Slide Number Placeholder 2"/>
          <p:cNvSpPr>
            <a:spLocks noGrp="1"/>
          </p:cNvSpPr>
          <p:nvPr>
            <p:ph type="sldNum" sz="quarter" idx="12"/>
          </p:nvPr>
        </p:nvSpPr>
        <p:spPr/>
        <p:txBody>
          <a:bodyPr/>
          <a:lstStyle/>
          <a:p>
            <a:fld id="{7F5CE407-6216-4202-80E4-A30DC2F709B2}" type="slidenum">
              <a:rPr lang="en-US" smtClean="0"/>
              <a:t>3</a:t>
            </a:fld>
            <a:endParaRPr lang="en-US"/>
          </a:p>
        </p:txBody>
      </p:sp>
    </p:spTree>
    <p:extLst>
      <p:ext uri="{BB962C8B-B14F-4D97-AF65-F5344CB8AC3E}">
        <p14:creationId xmlns:p14="http://schemas.microsoft.com/office/powerpoint/2010/main" val="23718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Gyro Sensor Problems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 are 2 common Gyro issues – drift and lag</a:t>
            </a:r>
          </a:p>
          <a:p>
            <a:pPr lvl="1"/>
            <a:r>
              <a:rPr lang="en-US" dirty="0" smtClean="0"/>
              <a:t>Drift – readings keep changing even when the robot is still</a:t>
            </a:r>
          </a:p>
          <a:p>
            <a:pPr lvl="1"/>
            <a:r>
              <a:rPr lang="en-US" dirty="0" smtClean="0"/>
              <a:t>Lag – readings are delayed</a:t>
            </a:r>
          </a:p>
          <a:p>
            <a:r>
              <a:rPr lang="en-US" dirty="0" smtClean="0"/>
              <a:t>In this lesson, we focus on the first problem: drift. </a:t>
            </a:r>
          </a:p>
          <a:p>
            <a:pPr lvl="1"/>
            <a:r>
              <a:rPr lang="en-US" dirty="0" smtClean="0"/>
              <a:t>We will cover lag in the Gyro Turn lesson</a:t>
            </a:r>
          </a:p>
          <a:p>
            <a:r>
              <a:rPr lang="en-US" dirty="0" smtClean="0"/>
              <a:t>Solution to drift: gyro calibration</a:t>
            </a:r>
          </a:p>
          <a:p>
            <a:pPr lvl="1"/>
            <a:r>
              <a:rPr lang="en-US" dirty="0" smtClean="0"/>
              <a:t>The source of the drift problem is that the gyro must “learn” what is still.</a:t>
            </a:r>
          </a:p>
          <a:p>
            <a:pPr lvl="1"/>
            <a:r>
              <a:rPr lang="en-US" dirty="0" smtClean="0"/>
              <a:t>For a color sensor, you have to “teach” the robot what is black and white</a:t>
            </a:r>
          </a:p>
          <a:p>
            <a:pPr lvl="1"/>
            <a:r>
              <a:rPr lang="en-US" dirty="0" smtClean="0"/>
              <a:t>For your gyro, you need to calibrate the sensor to understand what is “still”</a:t>
            </a:r>
          </a:p>
          <a:p>
            <a:endParaRPr lang="en-US" dirty="0" smtClean="0"/>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4</a:t>
            </a:fld>
            <a:endParaRPr lang="en-US"/>
          </a:p>
        </p:txBody>
      </p:sp>
    </p:spTree>
    <p:extLst>
      <p:ext uri="{BB962C8B-B14F-4D97-AF65-F5344CB8AC3E}">
        <p14:creationId xmlns:p14="http://schemas.microsoft.com/office/powerpoint/2010/main" val="24315259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Gyro Calibration to Solve Problem 1: Lag</a:t>
            </a:r>
            <a:endParaRPr lang="en-US" dirty="0"/>
          </a:p>
        </p:txBody>
      </p:sp>
      <p:sp>
        <p:nvSpPr>
          <p:cNvPr id="3" name="Content Placeholder 2"/>
          <p:cNvSpPr>
            <a:spLocks noGrp="1"/>
          </p:cNvSpPr>
          <p:nvPr>
            <p:ph idx="1"/>
          </p:nvPr>
        </p:nvSpPr>
        <p:spPr>
          <a:xfrm>
            <a:off x="284163" y="1837486"/>
            <a:ext cx="8245474" cy="4373563"/>
          </a:xfrm>
        </p:spPr>
        <p:txBody>
          <a:bodyPr>
            <a:normAutofit/>
          </a:bodyPr>
          <a:lstStyle/>
          <a:p>
            <a:pPr marL="342900" indent="-342900">
              <a:buFont typeface="Arial"/>
              <a:buChar char="•"/>
            </a:pPr>
            <a:r>
              <a:rPr lang="en-US" sz="2800" dirty="0" smtClean="0"/>
              <a:t>The gyro auto-calibrates when the robot is turned on or the gyro wire is connected. If the robot is moving during calibration, the gyro “learns” the wrong value for “still” – this causes drift!</a:t>
            </a:r>
          </a:p>
          <a:p>
            <a:pPr marL="342900" indent="-342900">
              <a:buFont typeface="Arial"/>
              <a:buChar char="•"/>
            </a:pPr>
            <a:r>
              <a:rPr lang="en-US" sz="2800" dirty="0" smtClean="0"/>
              <a:t>Unfortunately</a:t>
            </a:r>
            <a:r>
              <a:rPr lang="en-US" sz="2800" dirty="0"/>
              <a:t>, there is no gyro calibration block. </a:t>
            </a:r>
            <a:r>
              <a:rPr lang="en-US" sz="2800" dirty="0" smtClean="0"/>
              <a:t>There a few ways to make the sensor recalibrate.</a:t>
            </a:r>
          </a:p>
          <a:p>
            <a:endParaRPr lang="en-US" sz="2800" dirty="0" smtClean="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19303007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NOTES</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The below are critical notes for using the gyro correctly!!!!!</a:t>
            </a:r>
          </a:p>
          <a:p>
            <a:pPr marL="342900" indent="-342900">
              <a:buFont typeface="Arial"/>
              <a:buChar char="•"/>
            </a:pPr>
            <a:r>
              <a:rPr lang="en-US" dirty="0" smtClean="0"/>
              <a:t>THE </a:t>
            </a:r>
            <a:r>
              <a:rPr lang="en-US" dirty="0"/>
              <a:t>ROBOT MUST BE STILL WHEN YOU RUN ANY OF THESE CALIBRATION PROGRAMS!!!!</a:t>
            </a:r>
          </a:p>
          <a:p>
            <a:pPr marL="342900" indent="-342900">
              <a:buFont typeface="Arial"/>
              <a:buChar char="•"/>
            </a:pPr>
            <a:r>
              <a:rPr lang="en-US" dirty="0" smtClean="0"/>
              <a:t>JUST </a:t>
            </a:r>
            <a:r>
              <a:rPr lang="en-US" dirty="0"/>
              <a:t>LIKE THE COLOR CALIBRATION, YOU SHOULDN’T RUN THIS EVERY TIME YOU NEED TO READ THE GYRO. YOU SHOULD CALIBRATE IN A SEPARATE PROGRAM JUST BEFORE YOU RUN YOUR PROGRAM OR ONCE AT THE BEGINNING OF YOUR PROGRAM.</a:t>
            </a:r>
          </a:p>
          <a:p>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106022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Calibration: Strategy 1</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sp>
        <p:nvSpPr>
          <p:cNvPr id="7" name="TextBox 6"/>
          <p:cNvSpPr txBox="1"/>
          <p:nvPr/>
        </p:nvSpPr>
        <p:spPr>
          <a:xfrm>
            <a:off x="666750" y="1886995"/>
            <a:ext cx="3607392" cy="1232245"/>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The gyro recalibrates when it switches modes. So, a “rate” reading followed by an “angle” reading calibrates the gyro. </a:t>
            </a:r>
            <a:endParaRPr lang="en-US" dirty="0">
              <a:solidFill>
                <a:srgbClr val="000000"/>
              </a:solidFill>
            </a:endParaRPr>
          </a:p>
        </p:txBody>
      </p:sp>
      <p:sp>
        <p:nvSpPr>
          <p:cNvPr id="8" name="TextBox 7"/>
          <p:cNvSpPr txBox="1"/>
          <p:nvPr/>
        </p:nvSpPr>
        <p:spPr>
          <a:xfrm>
            <a:off x="4458948" y="1918912"/>
            <a:ext cx="3731304" cy="1200329"/>
          </a:xfrm>
          <a:prstGeom prst="rect">
            <a:avLst/>
          </a:prstGeom>
          <a:solidFill>
            <a:schemeClr val="accent4">
              <a:lumMod val="60000"/>
              <a:lumOff val="40000"/>
            </a:schemeClr>
          </a:solidFill>
        </p:spPr>
        <p:txBody>
          <a:bodyPr wrap="square" rtlCol="0">
            <a:spAutoFit/>
          </a:bodyPr>
          <a:lstStyle/>
          <a:p>
            <a:r>
              <a:rPr lang="en-US" dirty="0" smtClean="0">
                <a:solidFill>
                  <a:srgbClr val="3366FF"/>
                </a:solidFill>
              </a:rPr>
              <a:t>Second, add a wait block to give the sensor a bit of time to fully reset. Our measurements show that 0.1 seconds is sufficient.</a:t>
            </a:r>
            <a:endParaRPr lang="en-US" dirty="0">
              <a:solidFill>
                <a:srgbClr val="3366FF"/>
              </a:solidFill>
            </a:endParaRPr>
          </a:p>
        </p:txBody>
      </p:sp>
      <p:sp>
        <p:nvSpPr>
          <p:cNvPr id="9" name="TextBox 8"/>
          <p:cNvSpPr txBox="1"/>
          <p:nvPr/>
        </p:nvSpPr>
        <p:spPr>
          <a:xfrm>
            <a:off x="6061810" y="3543337"/>
            <a:ext cx="2796439" cy="2031325"/>
          </a:xfrm>
          <a:prstGeom prst="rect">
            <a:avLst/>
          </a:prstGeom>
          <a:solidFill>
            <a:schemeClr val="accent1">
              <a:lumMod val="40000"/>
              <a:lumOff val="60000"/>
            </a:schemeClr>
          </a:solidFill>
        </p:spPr>
        <p:txBody>
          <a:bodyPr wrap="square" rtlCol="0">
            <a:spAutoFit/>
          </a:bodyPr>
          <a:lstStyle/>
          <a:p>
            <a:r>
              <a:rPr lang="en-US" dirty="0" smtClean="0">
                <a:solidFill>
                  <a:srgbClr val="3366FF"/>
                </a:solidFill>
              </a:rPr>
              <a:t>Note that in the rest of your program, you should only use the “angle” modes of the gyro. Using the “rate” or “rate and angle” mode will cause the gyro to recalibrate. </a:t>
            </a:r>
            <a:endParaRPr lang="en-US" dirty="0">
              <a:solidFill>
                <a:srgbClr val="3366FF"/>
              </a:solidFill>
            </a:endParaRPr>
          </a:p>
        </p:txBody>
      </p:sp>
      <p:pic>
        <p:nvPicPr>
          <p:cNvPr id="10" name="Picture 9" descr="Screenshot 2015-02-28 14.41.35.png"/>
          <p:cNvPicPr>
            <a:picLocks noChangeAspect="1"/>
          </p:cNvPicPr>
          <p:nvPr/>
        </p:nvPicPr>
        <p:blipFill rotWithShape="1">
          <a:blip r:embed="rId2" cstate="email">
            <a:extLst>
              <a:ext uri="{28A0092B-C50C-407E-A947-70E740481C1C}">
                <a14:useLocalDpi xmlns:a14="http://schemas.microsoft.com/office/drawing/2010/main" val="0"/>
              </a:ext>
            </a:extLst>
          </a:blip>
          <a:srcRect t="34641" r="33535"/>
          <a:stretch/>
        </p:blipFill>
        <p:spPr>
          <a:xfrm>
            <a:off x="0" y="3269553"/>
            <a:ext cx="6061810" cy="3502722"/>
          </a:xfrm>
          <a:prstGeom prst="rect">
            <a:avLst/>
          </a:prstGeom>
        </p:spPr>
      </p:pic>
    </p:spTree>
    <p:extLst>
      <p:ext uri="{BB962C8B-B14F-4D97-AF65-F5344CB8AC3E}">
        <p14:creationId xmlns:p14="http://schemas.microsoft.com/office/powerpoint/2010/main" val="421300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Calibration: Strategy 2</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8</a:t>
            </a:fld>
            <a:endParaRPr lang="en-US"/>
          </a:p>
        </p:txBody>
      </p:sp>
      <p:sp>
        <p:nvSpPr>
          <p:cNvPr id="11" name="TextBox 10"/>
          <p:cNvSpPr txBox="1"/>
          <p:nvPr/>
        </p:nvSpPr>
        <p:spPr>
          <a:xfrm>
            <a:off x="549801" y="2100862"/>
            <a:ext cx="2484548" cy="1477328"/>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This is useful if you use the rate output. </a:t>
            </a:r>
            <a:endParaRPr lang="en-US" dirty="0">
              <a:solidFill>
                <a:srgbClr val="000000"/>
              </a:solidFill>
            </a:endParaRPr>
          </a:p>
        </p:txBody>
      </p:sp>
      <p:sp>
        <p:nvSpPr>
          <p:cNvPr id="12" name="TextBox 11"/>
          <p:cNvSpPr txBox="1"/>
          <p:nvPr/>
        </p:nvSpPr>
        <p:spPr>
          <a:xfrm>
            <a:off x="3400148" y="2107630"/>
            <a:ext cx="4188102" cy="923330"/>
          </a:xfrm>
          <a:prstGeom prst="rect">
            <a:avLst/>
          </a:prstGeom>
          <a:solidFill>
            <a:schemeClr val="accent4">
              <a:lumMod val="60000"/>
              <a:lumOff val="40000"/>
            </a:schemeClr>
          </a:solidFill>
        </p:spPr>
        <p:txBody>
          <a:bodyPr wrap="square" rtlCol="0">
            <a:spAutoFit/>
          </a:bodyPr>
          <a:lstStyle/>
          <a:p>
            <a:r>
              <a:rPr lang="en-US" dirty="0" smtClean="0">
                <a:solidFill>
                  <a:srgbClr val="3366FF"/>
                </a:solidFill>
              </a:rPr>
              <a:t>The downside of this version is that it takes longer (about 3 seconds). Also, you cannot use gyro reset anymore!</a:t>
            </a:r>
            <a:endParaRPr lang="en-US" dirty="0">
              <a:solidFill>
                <a:srgbClr val="3366FF"/>
              </a:solidFill>
            </a:endParaRPr>
          </a:p>
        </p:txBody>
      </p:sp>
      <p:pic>
        <p:nvPicPr>
          <p:cNvPr id="13" name="Picture 12" descr="Screenshot 2015-02-28 14.42.41.png"/>
          <p:cNvPicPr>
            <a:picLocks noChangeAspect="1"/>
          </p:cNvPicPr>
          <p:nvPr/>
        </p:nvPicPr>
        <p:blipFill rotWithShape="1">
          <a:blip r:embed="rId2" cstate="email">
            <a:extLst>
              <a:ext uri="{28A0092B-C50C-407E-A947-70E740481C1C}">
                <a14:useLocalDpi xmlns:a14="http://schemas.microsoft.com/office/drawing/2010/main" val="0"/>
              </a:ext>
            </a:extLst>
          </a:blip>
          <a:srcRect t="34831" r="34549"/>
          <a:stretch/>
        </p:blipFill>
        <p:spPr>
          <a:xfrm>
            <a:off x="0" y="3645122"/>
            <a:ext cx="5984875" cy="3069080"/>
          </a:xfrm>
          <a:prstGeom prst="rect">
            <a:avLst/>
          </a:prstGeom>
        </p:spPr>
      </p:pic>
      <p:sp>
        <p:nvSpPr>
          <p:cNvPr id="14" name="TextBox 13"/>
          <p:cNvSpPr txBox="1"/>
          <p:nvPr/>
        </p:nvSpPr>
        <p:spPr>
          <a:xfrm>
            <a:off x="6061810" y="3297882"/>
            <a:ext cx="2875270" cy="3416320"/>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“rate + angle” modes of the gyro. Using the "angle" or “rate” mode will cause the gyro to recalibrate. Also, ***DO NOT*** use the gyro reset - this forces the gyro into angle mode which will cause a long 3 second recalibration.</a:t>
            </a:r>
          </a:p>
        </p:txBody>
      </p:sp>
    </p:spTree>
    <p:extLst>
      <p:ext uri="{BB962C8B-B14F-4D97-AF65-F5344CB8AC3E}">
        <p14:creationId xmlns:p14="http://schemas.microsoft.com/office/powerpoint/2010/main" val="156461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Strategy 3: </a:t>
            </a:r>
            <a:r>
              <a:rPr lang="en-US" dirty="0" err="1" smtClean="0"/>
              <a:t>Pseudocode</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sp>
        <p:nvSpPr>
          <p:cNvPr id="9" name="Content Placeholder 2"/>
          <p:cNvSpPr>
            <a:spLocks noGrp="1"/>
          </p:cNvSpPr>
          <p:nvPr>
            <p:ph idx="1"/>
          </p:nvPr>
        </p:nvSpPr>
        <p:spPr>
          <a:xfrm>
            <a:off x="284163" y="2133600"/>
            <a:ext cx="8574087" cy="4303432"/>
          </a:xfrm>
        </p:spPr>
        <p:txBody>
          <a:bodyPr>
            <a:normAutofit fontScale="77500" lnSpcReduction="20000"/>
          </a:bodyPr>
          <a:lstStyle/>
          <a:p>
            <a:r>
              <a:rPr lang="it-IT" dirty="0" err="1" smtClean="0"/>
              <a:t>Having</a:t>
            </a:r>
            <a:r>
              <a:rPr lang="it-IT" dirty="0" smtClean="0"/>
              <a:t> a </a:t>
            </a:r>
            <a:r>
              <a:rPr lang="it-IT" dirty="0" err="1" smtClean="0"/>
              <a:t>fixed</a:t>
            </a:r>
            <a:r>
              <a:rPr lang="it-IT" dirty="0" smtClean="0"/>
              <a:t> time </a:t>
            </a:r>
            <a:r>
              <a:rPr lang="it-IT" dirty="0" err="1" smtClean="0"/>
              <a:t>wait</a:t>
            </a:r>
            <a:r>
              <a:rPr lang="it-IT" dirty="0" smtClean="0"/>
              <a:t> for the </a:t>
            </a:r>
            <a:r>
              <a:rPr lang="it-IT" dirty="0" err="1" smtClean="0"/>
              <a:t>gyro</a:t>
            </a:r>
            <a:r>
              <a:rPr lang="it-IT" dirty="0" smtClean="0"/>
              <a:t> to calibrate </a:t>
            </a:r>
            <a:r>
              <a:rPr lang="it-IT" dirty="0" err="1" smtClean="0"/>
              <a:t>may</a:t>
            </a:r>
            <a:r>
              <a:rPr lang="it-IT" dirty="0" smtClean="0"/>
              <a:t> </a:t>
            </a:r>
            <a:r>
              <a:rPr lang="it-IT" dirty="0" err="1" smtClean="0"/>
              <a:t>not</a:t>
            </a:r>
            <a:r>
              <a:rPr lang="it-IT" dirty="0" smtClean="0"/>
              <a:t> </a:t>
            </a:r>
            <a:r>
              <a:rPr lang="it-IT" dirty="0" err="1" smtClean="0"/>
              <a:t>always</a:t>
            </a:r>
            <a:r>
              <a:rPr lang="it-IT" dirty="0" smtClean="0"/>
              <a:t> work. </a:t>
            </a:r>
          </a:p>
          <a:p>
            <a:r>
              <a:rPr lang="it-IT" dirty="0" smtClean="0"/>
              <a:t>The </a:t>
            </a:r>
            <a:r>
              <a:rPr lang="it-IT" dirty="0" err="1" smtClean="0"/>
              <a:t>gyro</a:t>
            </a:r>
            <a:r>
              <a:rPr lang="it-IT" dirty="0" smtClean="0"/>
              <a:t> </a:t>
            </a:r>
            <a:r>
              <a:rPr lang="it-IT" dirty="0" err="1" smtClean="0"/>
              <a:t>returns</a:t>
            </a:r>
            <a:r>
              <a:rPr lang="it-IT" dirty="0" smtClean="0"/>
              <a:t> “</a:t>
            </a:r>
            <a:r>
              <a:rPr lang="it-IT" dirty="0" err="1" smtClean="0"/>
              <a:t>Not</a:t>
            </a:r>
            <a:r>
              <a:rPr lang="it-IT" dirty="0" smtClean="0"/>
              <a:t> a </a:t>
            </a:r>
            <a:r>
              <a:rPr lang="it-IT" dirty="0" err="1" smtClean="0"/>
              <a:t>Number</a:t>
            </a:r>
            <a:r>
              <a:rPr lang="it-IT" dirty="0" smtClean="0"/>
              <a:t>” (</a:t>
            </a:r>
            <a:r>
              <a:rPr lang="it-IT" dirty="0" err="1" smtClean="0"/>
              <a:t>NaN</a:t>
            </a:r>
            <a:r>
              <a:rPr lang="it-IT" dirty="0" smtClean="0"/>
              <a:t>) </a:t>
            </a:r>
            <a:r>
              <a:rPr lang="it-IT" dirty="0" err="1" smtClean="0"/>
              <a:t>until</a:t>
            </a:r>
            <a:r>
              <a:rPr lang="it-IT" dirty="0" smtClean="0"/>
              <a:t> </a:t>
            </a:r>
            <a:r>
              <a:rPr lang="it-IT" dirty="0" err="1" smtClean="0"/>
              <a:t>it</a:t>
            </a:r>
            <a:r>
              <a:rPr lang="it-IT" dirty="0" smtClean="0"/>
              <a:t> </a:t>
            </a:r>
            <a:r>
              <a:rPr lang="it-IT" dirty="0" err="1" smtClean="0"/>
              <a:t>has</a:t>
            </a:r>
            <a:r>
              <a:rPr lang="it-IT" dirty="0" smtClean="0"/>
              <a:t> </a:t>
            </a:r>
            <a:r>
              <a:rPr lang="it-IT" dirty="0" err="1" smtClean="0"/>
              <a:t>actually</a:t>
            </a:r>
            <a:r>
              <a:rPr lang="it-IT" dirty="0" smtClean="0"/>
              <a:t> reset and </a:t>
            </a:r>
            <a:r>
              <a:rPr lang="it-IT" dirty="0" err="1" smtClean="0"/>
              <a:t>NaNs</a:t>
            </a:r>
            <a:r>
              <a:rPr lang="it-IT" dirty="0" smtClean="0"/>
              <a:t> are </a:t>
            </a:r>
            <a:r>
              <a:rPr lang="it-IT" dirty="0" err="1" smtClean="0"/>
              <a:t>not</a:t>
            </a:r>
            <a:r>
              <a:rPr lang="it-IT" dirty="0" smtClean="0"/>
              <a:t> &gt;, =, or &lt; </a:t>
            </a:r>
            <a:r>
              <a:rPr lang="it-IT" dirty="0" err="1" smtClean="0"/>
              <a:t>any</a:t>
            </a:r>
            <a:r>
              <a:rPr lang="it-IT" dirty="0" smtClean="0"/>
              <a:t> </a:t>
            </a:r>
            <a:r>
              <a:rPr lang="it-IT" dirty="0" err="1" smtClean="0"/>
              <a:t>number</a:t>
            </a:r>
            <a:r>
              <a:rPr lang="it-IT" dirty="0" smtClean="0"/>
              <a:t>.  </a:t>
            </a:r>
            <a:r>
              <a:rPr lang="it-IT" dirty="0" err="1" smtClean="0"/>
              <a:t>This</a:t>
            </a:r>
            <a:r>
              <a:rPr lang="it-IT" dirty="0" smtClean="0"/>
              <a:t> </a:t>
            </a:r>
            <a:r>
              <a:rPr lang="it-IT" dirty="0" err="1" smtClean="0"/>
              <a:t>is</a:t>
            </a:r>
            <a:r>
              <a:rPr lang="it-IT" dirty="0" smtClean="0"/>
              <a:t> </a:t>
            </a:r>
            <a:r>
              <a:rPr lang="it-IT" dirty="0" err="1" smtClean="0"/>
              <a:t>because</a:t>
            </a:r>
            <a:r>
              <a:rPr lang="it-IT" dirty="0" smtClean="0"/>
              <a:t> </a:t>
            </a:r>
            <a:r>
              <a:rPr lang="it-IT" dirty="0" err="1" smtClean="0"/>
              <a:t>they</a:t>
            </a:r>
            <a:r>
              <a:rPr lang="it-IT" dirty="0" smtClean="0"/>
              <a:t> are </a:t>
            </a:r>
            <a:r>
              <a:rPr lang="it-IT" dirty="0" err="1" smtClean="0"/>
              <a:t>not</a:t>
            </a:r>
            <a:r>
              <a:rPr lang="it-IT" dirty="0" smtClean="0"/>
              <a:t> </a:t>
            </a:r>
            <a:r>
              <a:rPr lang="it-IT" dirty="0" err="1" smtClean="0"/>
              <a:t>numbers</a:t>
            </a:r>
            <a:r>
              <a:rPr lang="it-IT" dirty="0" smtClean="0"/>
              <a:t>  </a:t>
            </a:r>
          </a:p>
          <a:p>
            <a:r>
              <a:rPr lang="en-US" dirty="0" smtClean="0"/>
              <a:t>The only way you can know when it is fully reset is to make sure you are getting back a real number, instead of a Not-a-Number value</a:t>
            </a:r>
          </a:p>
          <a:p>
            <a:pPr lvl="1"/>
            <a:r>
              <a:rPr lang="en-US" dirty="0" smtClean="0"/>
              <a:t>STEP 1: Recalibrate the gyro</a:t>
            </a:r>
          </a:p>
          <a:p>
            <a:pPr lvl="1"/>
            <a:r>
              <a:rPr lang="en-US" dirty="0" smtClean="0"/>
              <a:t>STEP 2: start a loop</a:t>
            </a:r>
          </a:p>
          <a:p>
            <a:pPr lvl="1"/>
            <a:r>
              <a:rPr lang="en-US" dirty="0" smtClean="0"/>
              <a:t>STEP 3: read angle</a:t>
            </a:r>
          </a:p>
          <a:p>
            <a:pPr lvl="1"/>
            <a:r>
              <a:rPr lang="it-IT" dirty="0" smtClean="0"/>
              <a:t>STEP 4: </a:t>
            </a:r>
            <a:r>
              <a:rPr lang="it-IT" dirty="0" err="1" smtClean="0"/>
              <a:t>check</a:t>
            </a:r>
            <a:r>
              <a:rPr lang="it-IT" dirty="0" smtClean="0"/>
              <a:t> angle &gt;= 0</a:t>
            </a:r>
          </a:p>
          <a:p>
            <a:pPr lvl="1"/>
            <a:r>
              <a:rPr lang="it-IT" dirty="0" smtClean="0"/>
              <a:t>STEP 5: </a:t>
            </a:r>
            <a:r>
              <a:rPr lang="it-IT" dirty="0" err="1" smtClean="0"/>
              <a:t>check</a:t>
            </a:r>
            <a:r>
              <a:rPr lang="it-IT" dirty="0" smtClean="0"/>
              <a:t> angle &lt; 0</a:t>
            </a:r>
          </a:p>
          <a:p>
            <a:pPr lvl="1"/>
            <a:r>
              <a:rPr lang="it-IT" dirty="0" smtClean="0"/>
              <a:t>STEP 6: OR </a:t>
            </a:r>
            <a:r>
              <a:rPr lang="it-IT" dirty="0" err="1" smtClean="0"/>
              <a:t>outputs</a:t>
            </a:r>
            <a:r>
              <a:rPr lang="it-IT" dirty="0" smtClean="0"/>
              <a:t> of </a:t>
            </a:r>
            <a:r>
              <a:rPr lang="it-IT" dirty="0" err="1" smtClean="0"/>
              <a:t>steps</a:t>
            </a:r>
            <a:r>
              <a:rPr lang="it-IT" dirty="0" smtClean="0"/>
              <a:t> 4 &amp; 5</a:t>
            </a:r>
          </a:p>
          <a:p>
            <a:pPr lvl="1"/>
            <a:r>
              <a:rPr lang="it-IT" dirty="0" smtClean="0"/>
              <a:t>STEP 7: </a:t>
            </a:r>
            <a:r>
              <a:rPr lang="it-IT" dirty="0" err="1" smtClean="0"/>
              <a:t>If</a:t>
            </a:r>
            <a:r>
              <a:rPr lang="it-IT" dirty="0" smtClean="0"/>
              <a:t> the output of </a:t>
            </a:r>
            <a:r>
              <a:rPr lang="it-IT" dirty="0" err="1" smtClean="0"/>
              <a:t>step</a:t>
            </a:r>
            <a:r>
              <a:rPr lang="it-IT" dirty="0" smtClean="0"/>
              <a:t> 6 </a:t>
            </a:r>
            <a:r>
              <a:rPr lang="it-IT" dirty="0" err="1" smtClean="0"/>
              <a:t>is</a:t>
            </a:r>
            <a:r>
              <a:rPr lang="it-IT" dirty="0" smtClean="0"/>
              <a:t> </a:t>
            </a:r>
            <a:r>
              <a:rPr lang="it-IT" dirty="0" err="1" smtClean="0"/>
              <a:t>true</a:t>
            </a:r>
            <a:r>
              <a:rPr lang="it-IT" dirty="0" smtClean="0"/>
              <a:t>, exit </a:t>
            </a:r>
            <a:r>
              <a:rPr lang="it-IT" dirty="0" err="1" smtClean="0"/>
              <a:t>loop</a:t>
            </a:r>
            <a:endParaRPr lang="it-IT" dirty="0" smtClean="0"/>
          </a:p>
          <a:p>
            <a:r>
              <a:rPr lang="it-IT" dirty="0" smtClean="0"/>
              <a:t>At </a:t>
            </a:r>
            <a:r>
              <a:rPr lang="it-IT" dirty="0" err="1" smtClean="0"/>
              <a:t>this</a:t>
            </a:r>
            <a:r>
              <a:rPr lang="it-IT" dirty="0" smtClean="0"/>
              <a:t> </a:t>
            </a:r>
            <a:r>
              <a:rPr lang="it-IT" dirty="0" err="1" smtClean="0"/>
              <a:t>point</a:t>
            </a:r>
            <a:r>
              <a:rPr lang="it-IT" dirty="0" smtClean="0"/>
              <a:t>, the </a:t>
            </a:r>
            <a:r>
              <a:rPr lang="it-IT" dirty="0" err="1" smtClean="0"/>
              <a:t>sensor</a:t>
            </a:r>
            <a:r>
              <a:rPr lang="it-IT" dirty="0" smtClean="0"/>
              <a:t> </a:t>
            </a:r>
            <a:r>
              <a:rPr lang="it-IT" dirty="0" err="1" smtClean="0"/>
              <a:t>drift</a:t>
            </a:r>
            <a:r>
              <a:rPr lang="it-IT" dirty="0" smtClean="0"/>
              <a:t> </a:t>
            </a:r>
            <a:r>
              <a:rPr lang="it-IT" dirty="0" err="1" smtClean="0"/>
              <a:t>should</a:t>
            </a:r>
            <a:r>
              <a:rPr lang="it-IT" dirty="0" smtClean="0"/>
              <a:t> be </a:t>
            </a:r>
            <a:r>
              <a:rPr lang="it-IT" dirty="0" err="1" smtClean="0"/>
              <a:t>gone</a:t>
            </a:r>
            <a:r>
              <a:rPr lang="it-IT" dirty="0" smtClean="0"/>
              <a:t>.  </a:t>
            </a:r>
          </a:p>
        </p:txBody>
      </p:sp>
    </p:spTree>
    <p:extLst>
      <p:ext uri="{BB962C8B-B14F-4D97-AF65-F5344CB8AC3E}">
        <p14:creationId xmlns:p14="http://schemas.microsoft.com/office/powerpoint/2010/main" val="619936565"/>
      </p:ext>
    </p:extLst>
  </p:cSld>
  <p:clrMapOvr>
    <a:masterClrMapping/>
  </p:clrMapOvr>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2969</TotalTime>
  <Words>1183</Words>
  <Application>Microsoft Macintosh PowerPoint</Application>
  <PresentationFormat>On-screen Show (4:3)</PresentationFormat>
  <Paragraphs>103</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Spectrum</vt:lpstr>
      <vt:lpstr>Using the Gyro Sensor and Dealing with Drift</vt:lpstr>
      <vt:lpstr>Lesson Objectives</vt:lpstr>
      <vt:lpstr>What is the Gyro Sensor?</vt:lpstr>
      <vt:lpstr>Gyro Sensor Problems</vt:lpstr>
      <vt:lpstr>Gyro Calibration to Solve Problem 1: Lag</vt:lpstr>
      <vt:lpstr>IMPORTANT NOTES</vt:lpstr>
      <vt:lpstr>Calibration: Strategy 1</vt:lpstr>
      <vt:lpstr>Calibration: Strategy 2</vt:lpstr>
      <vt:lpstr>Strategy 3: Pseudocode</vt:lpstr>
      <vt:lpstr>Strategy 3 Solution</vt:lpstr>
      <vt:lpstr>Strategy 4 Solution</vt:lpstr>
      <vt:lpstr>Discussion Guide</vt:lpstr>
      <vt:lpstr>Credits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Gyro Sensor and Dealing with Drift</dc:title>
  <dc:creator>Sanjay Seshan</dc:creator>
  <cp:lastModifiedBy>Sanjay Seshan</cp:lastModifiedBy>
  <cp:revision>8</cp:revision>
  <dcterms:created xsi:type="dcterms:W3CDTF">2014-10-28T21:59:38Z</dcterms:created>
  <dcterms:modified xsi:type="dcterms:W3CDTF">2015-04-09T21:08:16Z</dcterms:modified>
</cp:coreProperties>
</file>