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3"/>
  </p:notesMasterIdLst>
  <p:handoutMasterIdLst>
    <p:handoutMasterId r:id="rId14"/>
  </p:handoutMasterIdLst>
  <p:sldIdLst>
    <p:sldId id="381" r:id="rId2"/>
    <p:sldId id="383" r:id="rId3"/>
    <p:sldId id="356" r:id="rId4"/>
    <p:sldId id="386" r:id="rId5"/>
    <p:sldId id="385" r:id="rId6"/>
    <p:sldId id="368" r:id="rId7"/>
    <p:sldId id="362" r:id="rId8"/>
    <p:sldId id="369" r:id="rId9"/>
    <p:sldId id="370" r:id="rId10"/>
    <p:sldId id="384" r:id="rId11"/>
    <p:sldId id="38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105" d="100"/>
          <a:sy n="105" d="100"/>
        </p:scale>
        <p:origin x="-496" y="-10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4/5/15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4/5/15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200599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11</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583A50-19ED-B847-B8AA-240563305C0A}" type="datetime1">
              <a:rPr lang="en-US" smtClean="0"/>
              <a:t>4/5/15</a:t>
            </a:fld>
            <a:endParaRPr lang="en-US"/>
          </a:p>
        </p:txBody>
      </p:sp>
      <p:sp>
        <p:nvSpPr>
          <p:cNvPr id="5" name="Footer Placeholder 4"/>
          <p:cNvSpPr>
            <a:spLocks noGrp="1"/>
          </p:cNvSpPr>
          <p:nvPr>
            <p:ph type="ftr" sz="quarter" idx="11"/>
          </p:nvPr>
        </p:nvSpPr>
        <p:spPr/>
        <p:txBody>
          <a:bodyPr/>
          <a:lstStyle/>
          <a:p>
            <a:r>
              <a:rPr lang="en-US" smtClean="0"/>
              <a:t>© 2014, Droids Robotics,  Last edit 4/5/2015</a:t>
            </a:r>
            <a:endParaRPr lang="en-US"/>
          </a:p>
        </p:txBody>
      </p:sp>
      <p:sp>
        <p:nvSpPr>
          <p:cNvPr id="11"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44382-6DF0-B64E-9743-7B3245A5A797}" type="datetime1">
              <a:rPr lang="en-US" smtClean="0"/>
              <a:t>4/5/15</a:t>
            </a:fld>
            <a:endParaRPr lang="en-US"/>
          </a:p>
        </p:txBody>
      </p:sp>
      <p:sp>
        <p:nvSpPr>
          <p:cNvPr id="5" name="Footer Placeholder 4"/>
          <p:cNvSpPr>
            <a:spLocks noGrp="1"/>
          </p:cNvSpPr>
          <p:nvPr>
            <p:ph type="ftr" sz="quarter" idx="11"/>
          </p:nvPr>
        </p:nvSpPr>
        <p:spPr/>
        <p:txBody>
          <a:bodyPr/>
          <a:lstStyle/>
          <a:p>
            <a:r>
              <a:rPr lang="en-US" smtClean="0"/>
              <a:t>© 2014, Droids Robotics,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DC9D8-91D9-CD4A-A67C-871A0015AD81}" type="datetime1">
              <a:rPr lang="en-US" smtClean="0"/>
              <a:t>4/5/15</a:t>
            </a:fld>
            <a:endParaRPr lang="en-US"/>
          </a:p>
        </p:txBody>
      </p:sp>
      <p:sp>
        <p:nvSpPr>
          <p:cNvPr id="5" name="Footer Placeholder 4"/>
          <p:cNvSpPr>
            <a:spLocks noGrp="1"/>
          </p:cNvSpPr>
          <p:nvPr>
            <p:ph type="ftr" sz="quarter" idx="11"/>
          </p:nvPr>
        </p:nvSpPr>
        <p:spPr/>
        <p:txBody>
          <a:bodyPr/>
          <a:lstStyle/>
          <a:p>
            <a:r>
              <a:rPr lang="en-US" smtClean="0"/>
              <a:t>© 2014, Droids Robotics,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A01DE7-D61C-C940-9099-A28BF77F4C80}" type="datetime1">
              <a:rPr lang="en-US" smtClean="0"/>
              <a:t>4/5/15</a:t>
            </a:fld>
            <a:endParaRPr lang="en-US"/>
          </a:p>
        </p:txBody>
      </p:sp>
      <p:sp>
        <p:nvSpPr>
          <p:cNvPr id="5" name="Footer Placeholder 4"/>
          <p:cNvSpPr>
            <a:spLocks noGrp="1"/>
          </p:cNvSpPr>
          <p:nvPr>
            <p:ph type="ftr" sz="quarter" idx="11"/>
          </p:nvPr>
        </p:nvSpPr>
        <p:spPr/>
        <p:txBody>
          <a:bodyPr/>
          <a:lstStyle/>
          <a:p>
            <a:r>
              <a:rPr lang="en-US" smtClean="0"/>
              <a:t>© 2014, Droids Robotics,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2AE94CF-36F4-4C43-82BB-12B9C3AB5FE0}" type="datetime1">
              <a:rPr lang="en-US" smtClean="0"/>
              <a:t>4/5/15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2014, Droids Robotics,  Last edit 4/5/2015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F34C16E8-05C7-1348-938C-082991D03586}" type="datetime1">
              <a:rPr lang="en-US" smtClean="0"/>
              <a:t>4/5/15</a:t>
            </a:fld>
            <a:endParaRPr lang="en-US"/>
          </a:p>
        </p:txBody>
      </p:sp>
      <p:sp>
        <p:nvSpPr>
          <p:cNvPr id="6" name="Footer Placeholder 5"/>
          <p:cNvSpPr>
            <a:spLocks noGrp="1"/>
          </p:cNvSpPr>
          <p:nvPr>
            <p:ph type="ftr" sz="quarter" idx="11"/>
          </p:nvPr>
        </p:nvSpPr>
        <p:spPr/>
        <p:txBody>
          <a:bodyPr/>
          <a:lstStyle/>
          <a:p>
            <a:r>
              <a:rPr lang="en-US" smtClean="0"/>
              <a:t>© 2014, Droids Robotics,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A838BB-39A0-CC4E-9AD1-936CC2B8FE5D}" type="datetime1">
              <a:rPr lang="en-US" smtClean="0"/>
              <a:t>4/5/15</a:t>
            </a:fld>
            <a:endParaRPr lang="en-US"/>
          </a:p>
        </p:txBody>
      </p:sp>
      <p:sp>
        <p:nvSpPr>
          <p:cNvPr id="8" name="Footer Placeholder 7"/>
          <p:cNvSpPr>
            <a:spLocks noGrp="1"/>
          </p:cNvSpPr>
          <p:nvPr>
            <p:ph type="ftr" sz="quarter" idx="11"/>
          </p:nvPr>
        </p:nvSpPr>
        <p:spPr/>
        <p:txBody>
          <a:bodyPr/>
          <a:lstStyle/>
          <a:p>
            <a:r>
              <a:rPr lang="en-US" smtClean="0"/>
              <a:t>© 2014, Droids Robotics,  Last edit 4/5/2015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A8458B-8711-9A4C-8F79-837CEE5A545D}" type="datetime1">
              <a:rPr lang="en-US" smtClean="0"/>
              <a:t>4/5/15</a:t>
            </a:fld>
            <a:endParaRPr lang="en-US"/>
          </a:p>
        </p:txBody>
      </p:sp>
      <p:sp>
        <p:nvSpPr>
          <p:cNvPr id="4" name="Footer Placeholder 3"/>
          <p:cNvSpPr>
            <a:spLocks noGrp="1"/>
          </p:cNvSpPr>
          <p:nvPr>
            <p:ph type="ftr" sz="quarter" idx="11"/>
          </p:nvPr>
        </p:nvSpPr>
        <p:spPr/>
        <p:txBody>
          <a:bodyPr/>
          <a:lstStyle/>
          <a:p>
            <a:r>
              <a:rPr lang="en-US" smtClean="0"/>
              <a:t>© 2014, Droids Robotics,  Last edit 4/5/2015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58F14-E10C-3D46-808C-E3FB4A342C37}" type="datetime1">
              <a:rPr lang="en-US" smtClean="0"/>
              <a:t>4/5/15</a:t>
            </a:fld>
            <a:endParaRPr lang="en-US"/>
          </a:p>
        </p:txBody>
      </p:sp>
      <p:sp>
        <p:nvSpPr>
          <p:cNvPr id="3" name="Footer Placeholder 2"/>
          <p:cNvSpPr>
            <a:spLocks noGrp="1"/>
          </p:cNvSpPr>
          <p:nvPr>
            <p:ph type="ftr" sz="quarter" idx="11"/>
          </p:nvPr>
        </p:nvSpPr>
        <p:spPr/>
        <p:txBody>
          <a:bodyPr/>
          <a:lstStyle/>
          <a:p>
            <a:r>
              <a:rPr lang="en-US" smtClean="0"/>
              <a:t>© 2014, Droids Robotics,  Last edit 4/5/2015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1936E-935B-3B44-9A9C-CB87C81A69F6}" type="datetime1">
              <a:rPr lang="en-US" smtClean="0"/>
              <a:t>4/5/15</a:t>
            </a:fld>
            <a:endParaRPr lang="en-US"/>
          </a:p>
        </p:txBody>
      </p:sp>
      <p:sp>
        <p:nvSpPr>
          <p:cNvPr id="6" name="Footer Placeholder 5"/>
          <p:cNvSpPr>
            <a:spLocks noGrp="1"/>
          </p:cNvSpPr>
          <p:nvPr>
            <p:ph type="ftr" sz="quarter" idx="11"/>
          </p:nvPr>
        </p:nvSpPr>
        <p:spPr/>
        <p:txBody>
          <a:bodyPr/>
          <a:lstStyle/>
          <a:p>
            <a:r>
              <a:rPr lang="en-US" smtClean="0"/>
              <a:t>© 2014, Droids Robotics,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78CF15-A010-684D-B12D-D479094B78AE}" type="datetime1">
              <a:rPr lang="en-US" smtClean="0"/>
              <a:t>4/5/15</a:t>
            </a:fld>
            <a:endParaRPr lang="en-US"/>
          </a:p>
        </p:txBody>
      </p:sp>
      <p:sp>
        <p:nvSpPr>
          <p:cNvPr id="6" name="Footer Placeholder 5"/>
          <p:cNvSpPr>
            <a:spLocks noGrp="1"/>
          </p:cNvSpPr>
          <p:nvPr>
            <p:ph type="ftr" sz="quarter" idx="11"/>
          </p:nvPr>
        </p:nvSpPr>
        <p:spPr/>
        <p:txBody>
          <a:bodyPr/>
          <a:lstStyle/>
          <a:p>
            <a:r>
              <a:rPr lang="en-US" smtClean="0"/>
              <a:t>© 2014, Droids Robotics,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B28FCF3-02CB-5040-8592-31A7F91CD5BE}" type="datetime1">
              <a:rPr lang="en-US" smtClean="0"/>
              <a:t>4/5/15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Last edit 4/5/2015</a:t>
            </a:r>
            <a:endParaRPr lang="en-US"/>
          </a:p>
        </p:txBody>
      </p:sp>
      <p:sp>
        <p:nvSpPr>
          <p:cNvPr id="7"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8" name="Rectangle 7"/>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INTERMEDIATE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By: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1384995"/>
          </a:xfrm>
          <a:prstGeom prst="rect">
            <a:avLst/>
          </a:prstGeom>
          <a:noFill/>
        </p:spPr>
        <p:txBody>
          <a:bodyPr wrap="square" rtlCol="0">
            <a:spAutoFit/>
          </a:bodyPr>
          <a:lstStyle/>
          <a:p>
            <a:r>
              <a:rPr lang="en-US" sz="2800" dirty="0" smtClean="0">
                <a:solidFill>
                  <a:srgbClr val="FF0000"/>
                </a:solidFill>
              </a:rPr>
              <a:t>Color Line Follower My Blocks with Inputs: </a:t>
            </a:r>
          </a:p>
          <a:p>
            <a:r>
              <a:rPr lang="en-US" sz="2800" dirty="0" smtClean="0">
                <a:solidFill>
                  <a:srgbClr val="FF0000"/>
                </a:solidFill>
              </a:rPr>
              <a:t>Move for Distance</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 2014, Droids Robotics,  Last edit 4/5/2015</a:t>
            </a:r>
            <a:endParaRPr lang="en-US"/>
          </a:p>
        </p:txBody>
      </p:sp>
    </p:spTree>
    <p:extLst>
      <p:ext uri="{BB962C8B-B14F-4D97-AF65-F5344CB8AC3E}">
        <p14:creationId xmlns:p14="http://schemas.microsoft.com/office/powerpoint/2010/main" val="25657672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752600"/>
            <a:ext cx="8245474" cy="4373563"/>
          </a:xfrm>
        </p:spPr>
        <p:txBody>
          <a:bodyPr/>
          <a:lstStyle/>
          <a:p>
            <a:pPr marL="233363" indent="-233363">
              <a:buFont typeface="Arial"/>
              <a:buChar char="•"/>
            </a:pPr>
            <a:r>
              <a:rPr lang="en-US" b="0" dirty="0" smtClean="0"/>
              <a:t>We </a:t>
            </a:r>
            <a:r>
              <a:rPr lang="en-US" b="0" dirty="0"/>
              <a:t>use a simple line follower in this lesson. You can combine these techniques with any line follower. </a:t>
            </a:r>
          </a:p>
          <a:p>
            <a:pPr marL="233363" indent="-233363">
              <a:buFont typeface="Arial"/>
              <a:buChar char="•"/>
            </a:pPr>
            <a:r>
              <a:rPr lang="en-US" b="0" dirty="0" smtClean="0"/>
              <a:t>Learn how </a:t>
            </a:r>
            <a:r>
              <a:rPr lang="en-US" b="0" dirty="0"/>
              <a:t>to create a proportional line follower for light or a smooth line follower for color </a:t>
            </a:r>
            <a:r>
              <a:rPr lang="en-US" b="0" dirty="0">
                <a:sym typeface="Wingdings"/>
              </a:rPr>
              <a:t> </a:t>
            </a:r>
            <a:r>
              <a:rPr lang="en-US" b="0" dirty="0"/>
              <a:t>check out </a:t>
            </a:r>
            <a:r>
              <a:rPr lang="en-US" b="0"/>
              <a:t>our </a:t>
            </a:r>
            <a:r>
              <a:rPr lang="en-US" b="0"/>
              <a:t>Advanced: Proportional Line </a:t>
            </a:r>
            <a:r>
              <a:rPr lang="en-US" b="0"/>
              <a:t>Follower </a:t>
            </a:r>
            <a:r>
              <a:rPr lang="en-US" b="0" smtClean="0"/>
              <a:t>lesson.</a:t>
            </a:r>
            <a:endParaRPr lang="en-US" b="0" dirty="0"/>
          </a:p>
          <a:p>
            <a:endParaRPr lang="en-US" dirty="0"/>
          </a:p>
        </p:txBody>
      </p:sp>
      <p:sp>
        <p:nvSpPr>
          <p:cNvPr id="4" name="Footer Placeholder 3"/>
          <p:cNvSpPr>
            <a:spLocks noGrp="1"/>
          </p:cNvSpPr>
          <p:nvPr>
            <p:ph type="ftr" sz="quarter" idx="11"/>
          </p:nvPr>
        </p:nvSpPr>
        <p:spPr/>
        <p:txBody>
          <a:bodyPr/>
          <a:lstStyle/>
          <a:p>
            <a:r>
              <a:rPr lang="en-US" smtClean="0"/>
              <a:t>© 2014, Droids Robotics,  Last edit 4/5/2015</a:t>
            </a:r>
            <a:endParaRPr lang="en-US"/>
          </a:p>
        </p:txBody>
      </p:sp>
    </p:spTree>
    <p:extLst>
      <p:ext uri="{BB962C8B-B14F-4D97-AF65-F5344CB8AC3E}">
        <p14:creationId xmlns:p14="http://schemas.microsoft.com/office/powerpoint/2010/main" val="40941866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smtClean="0"/>
              <a:t>This tutorial was created by Sanjay Seshan and Arvind Seshan from Droids Robotics.</a:t>
            </a:r>
          </a:p>
          <a:p>
            <a:r>
              <a:rPr lang="en-US" smtClean="0"/>
              <a:t>More lessons are available at www.ev3lessons.com</a:t>
            </a:r>
          </a:p>
          <a:p>
            <a:r>
              <a:rPr lang="en-US" smtClean="0"/>
              <a:t>Author’s Email: </a:t>
            </a:r>
            <a:r>
              <a:rPr lang="en-US" smtClean="0">
                <a:hlinkClick r:id="rId3"/>
              </a:rPr>
              <a:t>team@droidsrobotics.org</a:t>
            </a:r>
            <a:r>
              <a:rPr lang="en-US" smtClean="0"/>
              <a:t/>
            </a:r>
            <a:br>
              <a:rPr lang="en-US" smtClean="0"/>
            </a:br>
            <a:endParaRPr lang="en-US" dirty="0" smtClean="0"/>
          </a:p>
        </p:txBody>
      </p:sp>
      <p:sp>
        <p:nvSpPr>
          <p:cNvPr id="4" name="Footer Placeholder 3"/>
          <p:cNvSpPr>
            <a:spLocks noGrp="1"/>
          </p:cNvSpPr>
          <p:nvPr>
            <p:ph type="ftr" sz="quarter" idx="11"/>
          </p:nvPr>
        </p:nvSpPr>
        <p:spPr/>
        <p:txBody>
          <a:bodyPr/>
          <a:lstStyle/>
          <a:p>
            <a:r>
              <a:rPr lang="en-US" smtClean="0"/>
              <a:t>© 2014, Droids Robotics,  Last edit 4/5/2015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AutoNum type="arabicParenR"/>
            </a:pPr>
            <a:r>
              <a:rPr lang="en-US" dirty="0" smtClean="0"/>
              <a:t>Learn how to write a line follower that takes multiple inputs</a:t>
            </a:r>
          </a:p>
          <a:p>
            <a:pPr marL="457200" indent="-457200">
              <a:buAutoNum type="arabicParenR"/>
            </a:pPr>
            <a:r>
              <a:rPr lang="en-US" dirty="0" smtClean="0"/>
              <a:t>Learn how to write a line follower that stops after a certain number of degrees</a:t>
            </a:r>
          </a:p>
          <a:p>
            <a:pPr marL="457200" indent="-457200">
              <a:buAutoNum type="arabicParenR"/>
            </a:pPr>
            <a:r>
              <a:rPr lang="en-US" dirty="0" smtClean="0"/>
              <a:t>Practice making a useful My Block</a:t>
            </a:r>
          </a:p>
        </p:txBody>
      </p:sp>
      <p:sp>
        <p:nvSpPr>
          <p:cNvPr id="4" name="Footer Placeholder 3"/>
          <p:cNvSpPr>
            <a:spLocks noGrp="1"/>
          </p:cNvSpPr>
          <p:nvPr>
            <p:ph type="ftr" sz="quarter" idx="11"/>
          </p:nvPr>
        </p:nvSpPr>
        <p:spPr/>
        <p:txBody>
          <a:bodyPr/>
          <a:lstStyle/>
          <a:p>
            <a:r>
              <a:rPr lang="en-US" smtClean="0"/>
              <a:t>© 2014, Droids Robotics,  Last edit 4/5/2015</a:t>
            </a:r>
            <a:endParaRPr lang="en-US"/>
          </a:p>
        </p:txBody>
      </p:sp>
    </p:spTree>
    <p:extLst>
      <p:ext uri="{BB962C8B-B14F-4D97-AF65-F5344CB8AC3E}">
        <p14:creationId xmlns:p14="http://schemas.microsoft.com/office/powerpoint/2010/main" val="328682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524318"/>
            <a:ext cx="7886700" cy="4755296"/>
          </a:xfrm>
        </p:spPr>
        <p:txBody>
          <a:bodyPr>
            <a:noAutofit/>
          </a:bodyPr>
          <a:lstStyle/>
          <a:p>
            <a:pPr marL="233363" indent="-233363">
              <a:buFont typeface="Arial"/>
              <a:buChar char="•"/>
            </a:pPr>
            <a:r>
              <a:rPr lang="en-US" b="0" dirty="0" smtClean="0"/>
              <a:t>Making a My Block out of your line follower reduces the length of your code and makes it reusable</a:t>
            </a:r>
          </a:p>
          <a:p>
            <a:pPr marL="233363" indent="-233363">
              <a:buFont typeface="Arial"/>
              <a:buChar char="•"/>
            </a:pPr>
            <a:r>
              <a:rPr lang="en-US" b="0" dirty="0" smtClean="0"/>
              <a:t>Learning to write a line follower that takes multiple inputs </a:t>
            </a:r>
            <a:r>
              <a:rPr lang="en-US" b="0" dirty="0"/>
              <a:t>(</a:t>
            </a:r>
            <a:r>
              <a:rPr lang="en-US" b="0" dirty="0" smtClean="0"/>
              <a:t>power, degrees and color) can be very useful</a:t>
            </a:r>
          </a:p>
          <a:p>
            <a:pPr marL="690563" lvl="1" indent="-233363">
              <a:buFont typeface="Arial"/>
              <a:buChar char="•"/>
            </a:pPr>
            <a:r>
              <a:rPr lang="en-US" dirty="0" smtClean="0"/>
              <a:t>Every time you want a line follower that goes a different distance, you just need to change the input!</a:t>
            </a:r>
            <a:endParaRPr lang="en-US" b="0" dirty="0" smtClean="0"/>
          </a:p>
          <a:p>
            <a:endParaRPr lang="en-US" b="0" dirty="0" smtClean="0"/>
          </a:p>
        </p:txBody>
      </p:sp>
      <p:sp>
        <p:nvSpPr>
          <p:cNvPr id="8" name="Title 7"/>
          <p:cNvSpPr>
            <a:spLocks noGrp="1"/>
          </p:cNvSpPr>
          <p:nvPr>
            <p:ph type="title"/>
          </p:nvPr>
        </p:nvSpPr>
        <p:spPr/>
        <p:txBody>
          <a:bodyPr/>
          <a:lstStyle/>
          <a:p>
            <a:pPr marL="233363" indent="-233363"/>
            <a:r>
              <a:rPr lang="en-US" dirty="0" smtClean="0"/>
              <a:t>Why a My Block Line Follower with inputs?</a:t>
            </a:r>
            <a:endParaRPr lang="en-US" dirty="0"/>
          </a:p>
        </p:txBody>
      </p:sp>
      <p:sp>
        <p:nvSpPr>
          <p:cNvPr id="9" name="Footer Placeholder 8"/>
          <p:cNvSpPr>
            <a:spLocks noGrp="1"/>
          </p:cNvSpPr>
          <p:nvPr>
            <p:ph type="ftr" sz="quarter" idx="11"/>
          </p:nvPr>
        </p:nvSpPr>
        <p:spPr/>
        <p:txBody>
          <a:bodyPr/>
          <a:lstStyle/>
          <a:p>
            <a:r>
              <a:rPr lang="en-US" smtClean="0"/>
              <a:t>© 2014, Droids Robotics,  Last edit 4/5/2015</a:t>
            </a:r>
            <a:endParaRPr lang="en-US"/>
          </a:p>
        </p:txBody>
      </p:sp>
    </p:spTree>
    <p:extLst>
      <p:ext uri="{BB962C8B-B14F-4D97-AF65-F5344CB8AC3E}">
        <p14:creationId xmlns:p14="http://schemas.microsoft.com/office/powerpoint/2010/main" val="2028192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SUCCEED</a:t>
            </a:r>
            <a:endParaRPr lang="en-US" dirty="0"/>
          </a:p>
        </p:txBody>
      </p:sp>
      <p:sp>
        <p:nvSpPr>
          <p:cNvPr id="3" name="Content Placeholder 2"/>
          <p:cNvSpPr>
            <a:spLocks noGrp="1"/>
          </p:cNvSpPr>
          <p:nvPr>
            <p:ph idx="1"/>
          </p:nvPr>
        </p:nvSpPr>
        <p:spPr>
          <a:xfrm>
            <a:off x="457199" y="1237272"/>
            <a:ext cx="8245474" cy="4744211"/>
          </a:xfrm>
        </p:spPr>
        <p:txBody>
          <a:bodyPr>
            <a:noAutofit/>
          </a:bodyPr>
          <a:lstStyle/>
          <a:p>
            <a:pPr marL="457200" indent="-457200">
              <a:buAutoNum type="arabicParenR"/>
            </a:pPr>
            <a:r>
              <a:rPr lang="en-US" b="0" dirty="0" smtClean="0"/>
              <a:t>You will need to know how to make a Simple Color Line Follower </a:t>
            </a:r>
            <a:r>
              <a:rPr lang="en-US" b="0" dirty="0" smtClean="0"/>
              <a:t>program and how to make a My Block with </a:t>
            </a:r>
            <a:r>
              <a:rPr lang="en-US" b="0" dirty="0" smtClean="0"/>
              <a:t>inputs</a:t>
            </a:r>
          </a:p>
          <a:p>
            <a:pPr marL="457200" indent="-457200">
              <a:buAutoNum type="arabicParenR"/>
            </a:pPr>
            <a:r>
              <a:rPr lang="en-US" b="0" dirty="0" smtClean="0"/>
              <a:t>Since you will </a:t>
            </a:r>
            <a:r>
              <a:rPr lang="en-US" b="0" dirty="0"/>
              <a:t>use your EV3 Color Sensor in Color Mode, </a:t>
            </a:r>
            <a:r>
              <a:rPr lang="en-US" b="0" dirty="0" smtClean="0"/>
              <a:t>you </a:t>
            </a:r>
            <a:r>
              <a:rPr lang="en-US" b="0" dirty="0"/>
              <a:t>will not have to Calibrate your color sensor for this </a:t>
            </a:r>
            <a:r>
              <a:rPr lang="en-US" b="0" dirty="0" smtClean="0"/>
              <a:t>lesson</a:t>
            </a:r>
            <a:endParaRPr lang="en-US" b="0" dirty="0" smtClean="0"/>
          </a:p>
          <a:p>
            <a:pPr marL="457200" indent="-457200">
              <a:buAutoNum type="arabicParenR"/>
            </a:pPr>
            <a:r>
              <a:rPr lang="en-US" b="0" dirty="0" smtClean="0"/>
              <a:t>Check </a:t>
            </a:r>
            <a:r>
              <a:rPr lang="en-US" b="0" dirty="0" smtClean="0"/>
              <a:t>which ports you have your color sensor connected to and adjust the code as needed</a:t>
            </a:r>
            <a:endParaRPr lang="en-US" b="0" dirty="0"/>
          </a:p>
          <a:p>
            <a:pPr marL="457200" indent="-457200">
              <a:buAutoNum type="arabicParenR"/>
            </a:pPr>
            <a:r>
              <a:rPr lang="en-US" b="0" dirty="0" smtClean="0"/>
              <a:t>You may have to adjust the speed or direction to work for your robot.  </a:t>
            </a:r>
            <a:r>
              <a:rPr lang="en-US" b="0" dirty="0" smtClean="0"/>
              <a:t>Make sure that the </a:t>
            </a:r>
            <a:r>
              <a:rPr lang="en-US" b="0" dirty="0" smtClean="0"/>
              <a:t>the color sensor is in front of the wheels in the direction of travel.</a:t>
            </a:r>
            <a:endParaRPr lang="en-US" b="0" dirty="0"/>
          </a:p>
          <a:p>
            <a:pPr marL="457200" indent="-457200">
              <a:buAutoNum type="arabicParenR"/>
            </a:pPr>
            <a:r>
              <a:rPr lang="en-US" b="0" dirty="0" smtClean="0"/>
              <a:t>Make sure you place the robot on the side of the line that you are following.  The most common mistake is placing the robot on the wrong side of the line to begin with</a:t>
            </a:r>
            <a:r>
              <a:rPr lang="en-US" b="0" dirty="0" smtClean="0"/>
              <a:t>.</a:t>
            </a:r>
          </a:p>
          <a:p>
            <a:pPr marL="457200" indent="-457200">
              <a:buAutoNum type="arabicParenR"/>
            </a:pPr>
            <a:r>
              <a:rPr lang="en-US" b="0" dirty="0"/>
              <a:t>Follow along in the companion EV3 File.  Always start at Stage </a:t>
            </a:r>
            <a:r>
              <a:rPr lang="en-US" b="0" dirty="0" smtClean="0"/>
              <a:t>1</a:t>
            </a:r>
            <a:endParaRPr lang="en-US" b="0"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p14="http://schemas.microsoft.com/office/powerpoint/2010/main" val="38927659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863547" y="1370114"/>
            <a:ext cx="264920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Challenge with TIPS</a:t>
            </a:r>
            <a:endParaRPr lang="en-US" dirty="0"/>
          </a:p>
        </p:txBody>
      </p:sp>
      <p:sp>
        <p:nvSpPr>
          <p:cNvPr id="3" name="Content Placeholder 2"/>
          <p:cNvSpPr>
            <a:spLocks noGrp="1"/>
          </p:cNvSpPr>
          <p:nvPr>
            <p:ph idx="1"/>
          </p:nvPr>
        </p:nvSpPr>
        <p:spPr>
          <a:xfrm>
            <a:off x="457201" y="2633099"/>
            <a:ext cx="5077556" cy="3493064"/>
          </a:xfrm>
        </p:spPr>
        <p:txBody>
          <a:bodyPr>
            <a:normAutofit fontScale="85000" lnSpcReduction="20000"/>
          </a:bodyPr>
          <a:lstStyle/>
          <a:p>
            <a:pPr marL="457200" indent="-457200">
              <a:buAutoNum type="arabicParenR"/>
            </a:pPr>
            <a:r>
              <a:rPr lang="en-US" b="0" dirty="0" smtClean="0"/>
              <a:t>Create a simple color line follower program</a:t>
            </a:r>
          </a:p>
          <a:p>
            <a:pPr marL="457200" indent="-457200">
              <a:buAutoNum type="arabicParenR"/>
            </a:pPr>
            <a:r>
              <a:rPr lang="en-US" b="0" dirty="0" smtClean="0"/>
              <a:t>Include a “reset the rotation” sensor block to delete any prior readings</a:t>
            </a:r>
          </a:p>
          <a:p>
            <a:pPr marL="457200" indent="-457200">
              <a:buAutoNum type="arabicParenR"/>
            </a:pPr>
            <a:r>
              <a:rPr lang="en-US" b="0" dirty="0" smtClean="0"/>
              <a:t>Exit the line follower loop when the robot has moved certain degrees</a:t>
            </a:r>
          </a:p>
          <a:p>
            <a:pPr marL="457200" indent="-457200">
              <a:buAutoNum type="arabicParenR"/>
            </a:pPr>
            <a:r>
              <a:rPr lang="en-US" b="0" dirty="0" smtClean="0"/>
              <a:t>Set up the the following inputs before the loop: degrees, power and color using constants. </a:t>
            </a:r>
          </a:p>
          <a:p>
            <a:pPr marL="457200" indent="-457200">
              <a:buAutoNum type="arabicParenR"/>
            </a:pPr>
            <a:r>
              <a:rPr lang="en-US" b="0" dirty="0" smtClean="0"/>
              <a:t>Using data wires, connect the degrees to the exit condition for the loop. Connect the power to the move block.  Connect the color to the color sensor block.</a:t>
            </a:r>
          </a:p>
          <a:p>
            <a:pPr marL="457200" indent="-457200">
              <a:buAutoNum type="arabicParenR"/>
            </a:pPr>
            <a:r>
              <a:rPr lang="en-US" b="0" dirty="0" smtClean="0"/>
              <a:t>Make this line follower into a My Block</a:t>
            </a:r>
          </a:p>
          <a:p>
            <a:pPr marL="457200" indent="-457200">
              <a:buAutoNum type="arabicParenR"/>
            </a:pPr>
            <a:endParaRPr lang="en-US" dirty="0" smtClean="0"/>
          </a:p>
          <a:p>
            <a:pPr marL="457200" indent="-457200">
              <a:buAutoNum type="arabicParenR"/>
            </a:pPr>
            <a:endParaRPr lang="en-US" dirty="0" smtClean="0"/>
          </a:p>
          <a:p>
            <a:pPr marL="457200" indent="-457200">
              <a:buAutoNum type="arabicParenR"/>
            </a:pPr>
            <a:endParaRPr lang="en-US" dirty="0"/>
          </a:p>
        </p:txBody>
      </p:sp>
      <p:sp>
        <p:nvSpPr>
          <p:cNvPr id="4" name="Footer Placeholder 3"/>
          <p:cNvSpPr>
            <a:spLocks noGrp="1"/>
          </p:cNvSpPr>
          <p:nvPr>
            <p:ph type="ftr" sz="quarter" idx="11"/>
          </p:nvPr>
        </p:nvSpPr>
        <p:spPr/>
        <p:txBody>
          <a:bodyPr/>
          <a:lstStyle/>
          <a:p>
            <a:r>
              <a:rPr lang="en-US" smtClean="0"/>
              <a:t>© 2014, Droids Robotics,  Last edit 4/5/2015</a:t>
            </a:r>
            <a:endParaRPr lang="en-US"/>
          </a:p>
        </p:txBody>
      </p:sp>
      <p:sp>
        <p:nvSpPr>
          <p:cNvPr id="5" name="TextBox 4"/>
          <p:cNvSpPr txBox="1"/>
          <p:nvPr/>
        </p:nvSpPr>
        <p:spPr>
          <a:xfrm>
            <a:off x="579049" y="1025664"/>
            <a:ext cx="4821211" cy="1477328"/>
          </a:xfrm>
          <a:prstGeom prst="rect">
            <a:avLst/>
          </a:prstGeom>
          <a:noFill/>
        </p:spPr>
        <p:txBody>
          <a:bodyPr wrap="square" rtlCol="0">
            <a:spAutoFit/>
          </a:bodyPr>
          <a:lstStyle/>
          <a:p>
            <a:r>
              <a:rPr lang="en-US" dirty="0" smtClean="0">
                <a:solidFill>
                  <a:srgbClr val="FF0000"/>
                </a:solidFill>
              </a:rPr>
              <a:t>Challenge: Write a line follower </a:t>
            </a:r>
            <a:r>
              <a:rPr lang="en-US" dirty="0" smtClean="0">
                <a:solidFill>
                  <a:srgbClr val="FF0000"/>
                </a:solidFill>
              </a:rPr>
              <a:t>My Block </a:t>
            </a:r>
            <a:r>
              <a:rPr lang="en-US" dirty="0" smtClean="0">
                <a:solidFill>
                  <a:srgbClr val="FF0000"/>
                </a:solidFill>
              </a:rPr>
              <a:t>that </a:t>
            </a:r>
            <a:r>
              <a:rPr lang="en-US" dirty="0" smtClean="0">
                <a:solidFill>
                  <a:srgbClr val="FF0000"/>
                </a:solidFill>
              </a:rPr>
              <a:t>follows a colored line and stops after moving a certain number of degrees.  The line follower should take three inputs (degrees, power and color to follow)</a:t>
            </a:r>
            <a:endParaRPr lang="en-US" dirty="0">
              <a:solidFill>
                <a:srgbClr val="FF0000"/>
              </a:solidFill>
            </a:endParaRPr>
          </a:p>
        </p:txBody>
      </p:sp>
      <p:cxnSp>
        <p:nvCxnSpPr>
          <p:cNvPr id="6" name="Straight Connector 5"/>
          <p:cNvCxnSpPr/>
          <p:nvPr/>
        </p:nvCxnSpPr>
        <p:spPr>
          <a:xfrm flipV="1">
            <a:off x="7198351" y="1751371"/>
            <a:ext cx="0" cy="3538976"/>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868071" y="44542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5901072" y="1834912"/>
            <a:ext cx="1220941" cy="646331"/>
          </a:xfrm>
          <a:prstGeom prst="rect">
            <a:avLst/>
          </a:prstGeom>
          <a:noFill/>
        </p:spPr>
        <p:txBody>
          <a:bodyPr wrap="square" rtlCol="0">
            <a:spAutoFit/>
          </a:bodyPr>
          <a:lstStyle/>
          <a:p>
            <a:r>
              <a:rPr lang="en-US" sz="1200" dirty="0" smtClean="0"/>
              <a:t>Goal: Stop after 720 degrees</a:t>
            </a:r>
            <a:endParaRPr lang="en-US" sz="1200" dirty="0"/>
          </a:p>
        </p:txBody>
      </p:sp>
    </p:spTree>
    <p:extLst>
      <p:ext uri="{BB962C8B-B14F-4D97-AF65-F5344CB8AC3E}">
        <p14:creationId xmlns:p14="http://schemas.microsoft.com/office/powerpoint/2010/main" val="2343985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4.07407E-6 L -0.00121 -0.33079 " pathEditMode="relative" rAng="0" ptsTypes="AA">
                                      <p:cBhvr>
                                        <p:cTn id="6" dur="2000" fill="hold"/>
                                        <p:tgtEl>
                                          <p:spTgt spid="8"/>
                                        </p:tgtEl>
                                        <p:attrNameLst>
                                          <p:attrName>ppt_x</p:attrName>
                                          <p:attrName>ppt_y</p:attrName>
                                        </p:attrNameLst>
                                      </p:cBhvr>
                                      <p:rCtr x="-69" y="-1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Simple Color Line Follower</a:t>
            </a:r>
            <a:endParaRPr lang="en-US" dirty="0"/>
          </a:p>
        </p:txBody>
      </p:sp>
      <p:sp>
        <p:nvSpPr>
          <p:cNvPr id="4" name="Footer Placeholder 3"/>
          <p:cNvSpPr>
            <a:spLocks noGrp="1"/>
          </p:cNvSpPr>
          <p:nvPr>
            <p:ph type="ftr" sz="quarter" idx="11"/>
          </p:nvPr>
        </p:nvSpPr>
        <p:spPr/>
        <p:txBody>
          <a:bodyPr/>
          <a:lstStyle/>
          <a:p>
            <a:r>
              <a:rPr lang="en-US" smtClean="0"/>
              <a:t>© 2014, Droids Robotics,  Last edit 4/5/2015</a:t>
            </a:r>
            <a:endParaRPr lang="en-US" dirty="0"/>
          </a:p>
        </p:txBody>
      </p:sp>
      <p:pic>
        <p:nvPicPr>
          <p:cNvPr id="7" name="Picture 6" descr="Screen Shot 2014-10-12 at 7.1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1" y="1298181"/>
            <a:ext cx="8649293" cy="4968557"/>
          </a:xfrm>
          <a:prstGeom prst="rect">
            <a:avLst/>
          </a:prstGeom>
        </p:spPr>
      </p:pic>
    </p:spTree>
    <p:extLst>
      <p:ext uri="{BB962C8B-B14F-4D97-AF65-F5344CB8AC3E}">
        <p14:creationId xmlns:p14="http://schemas.microsoft.com/office/powerpoint/2010/main" val="20583801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2014, Droids Robotics,  Last edit 4/5/2015</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STAGE 2: RESET &amp; DEGREES</a:t>
            </a:r>
            <a:endParaRPr lang="en-US" dirty="0"/>
          </a:p>
        </p:txBody>
      </p:sp>
      <p:pic>
        <p:nvPicPr>
          <p:cNvPr id="5" name="Picture 4" descr="Screen Shot 2014-10-12 at 7.13.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46" y="1278344"/>
            <a:ext cx="8702674" cy="4269967"/>
          </a:xfrm>
          <a:prstGeom prst="rect">
            <a:avLst/>
          </a:prstGeom>
        </p:spPr>
      </p:pic>
      <p:sp>
        <p:nvSpPr>
          <p:cNvPr id="8" name="Oval 7"/>
          <p:cNvSpPr/>
          <p:nvPr/>
        </p:nvSpPr>
        <p:spPr>
          <a:xfrm>
            <a:off x="260946" y="2504888"/>
            <a:ext cx="1287337" cy="1095890"/>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Oval 8"/>
          <p:cNvSpPr/>
          <p:nvPr/>
        </p:nvSpPr>
        <p:spPr>
          <a:xfrm>
            <a:off x="7676283" y="3422671"/>
            <a:ext cx="1287337" cy="1095890"/>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8279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2014, Droids Robotics,  Last edit 4/5/2015</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STAGE 3: ADDING INPUTS</a:t>
            </a:r>
            <a:endParaRPr lang="en-US" dirty="0"/>
          </a:p>
        </p:txBody>
      </p:sp>
      <p:pic>
        <p:nvPicPr>
          <p:cNvPr id="3" name="Picture 2" descr="Screen Shot 2014-10-12 at 7.14.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68" y="1784770"/>
            <a:ext cx="8813468" cy="3556655"/>
          </a:xfrm>
          <a:prstGeom prst="rect">
            <a:avLst/>
          </a:prstGeom>
        </p:spPr>
      </p:pic>
      <p:sp>
        <p:nvSpPr>
          <p:cNvPr id="5" name="Oval 4"/>
          <p:cNvSpPr/>
          <p:nvPr/>
        </p:nvSpPr>
        <p:spPr>
          <a:xfrm>
            <a:off x="457199" y="3044133"/>
            <a:ext cx="2487690" cy="713199"/>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6441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2014, Droids Robotics,  Last edit 4/5/2015</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STAGE 4: MY </a:t>
            </a:r>
            <a:r>
              <a:rPr lang="en-US" dirty="0" err="1" smtClean="0"/>
              <a:t>BLock</a:t>
            </a:r>
            <a:endParaRPr lang="en-US" dirty="0"/>
          </a:p>
        </p:txBody>
      </p:sp>
      <p:pic>
        <p:nvPicPr>
          <p:cNvPr id="3" name="Picture 2" descr="Screen Shot 2014-10-12 at 7.14.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974122"/>
            <a:ext cx="6396996" cy="5683619"/>
          </a:xfrm>
          <a:prstGeom prst="rect">
            <a:avLst/>
          </a:prstGeom>
        </p:spPr>
      </p:pic>
      <p:sp>
        <p:nvSpPr>
          <p:cNvPr id="4" name="Oval 3"/>
          <p:cNvSpPr/>
          <p:nvPr/>
        </p:nvSpPr>
        <p:spPr>
          <a:xfrm>
            <a:off x="3705439" y="3322456"/>
            <a:ext cx="3026981" cy="2000432"/>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64411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8549</TotalTime>
  <Words>658</Words>
  <Application>Microsoft Macintosh PowerPoint</Application>
  <PresentationFormat>On-screen Show (4:3)</PresentationFormat>
  <Paragraphs>54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Essential</vt:lpstr>
      <vt:lpstr>INTERMEDIATE PROGRAMMING Lesson</vt:lpstr>
      <vt:lpstr>Lesson Objectives</vt:lpstr>
      <vt:lpstr>Why a My Block Line Follower with inputs?</vt:lpstr>
      <vt:lpstr>TIPS TO SUCCEED</vt:lpstr>
      <vt:lpstr>Challenge with TIPS</vt:lpstr>
      <vt:lpstr>STAGE 1: Simple Color Line Follower</vt:lpstr>
      <vt:lpstr>PowerPoint Presentation</vt:lpstr>
      <vt:lpstr>PowerPoint Presentation</vt:lpstr>
      <vt:lpstr>PowerPoint Presentation</vt:lpstr>
      <vt:lpstr>Next steps</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cp:lastModifiedBy>Sanjay Seshan</cp:lastModifiedBy>
  <cp:revision>15</cp:revision>
  <dcterms:created xsi:type="dcterms:W3CDTF">2014-08-07T02:19:13Z</dcterms:created>
  <dcterms:modified xsi:type="dcterms:W3CDTF">2015-04-05T18:34:32Z</dcterms:modified>
</cp:coreProperties>
</file>