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4"/>
  </p:notesMasterIdLst>
  <p:handoutMasterIdLst>
    <p:handoutMasterId r:id="rId15"/>
  </p:handoutMasterIdLst>
  <p:sldIdLst>
    <p:sldId id="258" r:id="rId2"/>
    <p:sldId id="283" r:id="rId3"/>
    <p:sldId id="275" r:id="rId4"/>
    <p:sldId id="285" r:id="rId5"/>
    <p:sldId id="277" r:id="rId6"/>
    <p:sldId id="278" r:id="rId7"/>
    <p:sldId id="279" r:id="rId8"/>
    <p:sldId id="280" r:id="rId9"/>
    <p:sldId id="288" r:id="rId10"/>
    <p:sldId id="284" r:id="rId11"/>
    <p:sldId id="28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5" autoAdjust="0"/>
    <p:restoredTop sz="94660"/>
  </p:normalViewPr>
  <p:slideViewPr>
    <p:cSldViewPr snapToGrid="0" snapToObjects="1">
      <p:cViewPr varScale="1">
        <p:scale>
          <a:sx n="89" d="100"/>
          <a:sy n="89" d="100"/>
        </p:scale>
        <p:origin x="1238"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0B3AA-0B8C-452F-AAD7-689C83931A36}"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A1C0B-3353-48B7-BFCC-C6CBEC9A6EDD}" type="datetime1">
              <a:rPr lang="en-US" smtClean="0"/>
              <a:t>5/26/2015</a:t>
            </a:fld>
            <a:endParaRPr lang="en-US"/>
          </a:p>
        </p:txBody>
      </p:sp>
      <p:sp>
        <p:nvSpPr>
          <p:cNvPr id="6" name="Footer Placeholder 5"/>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149C-0BC1-4CBF-A68B-A1E0C1A8EB83}" type="datetime1">
              <a:rPr lang="en-US" smtClean="0"/>
              <a:t>5/26/2015</a:t>
            </a:fld>
            <a:endParaRPr lang="en-US"/>
          </a:p>
        </p:txBody>
      </p:sp>
      <p:sp>
        <p:nvSpPr>
          <p:cNvPr id="6" name="Footer Placeholder 5"/>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1382E-7EB4-4D7F-BC8D-26722B6D3CCA}" type="datetime1">
              <a:rPr lang="en-US" smtClean="0"/>
              <a:t>5/26/2015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20404E5-ED60-42CE-8865-1A0557E227F0}" type="datetime1">
              <a:rPr lang="en-US" smtClean="0"/>
              <a:t>5/26/2015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7FEB3-C2ED-44D6-B705-747D54CB580E}" type="datetime1">
              <a:rPr lang="en-US" smtClean="0"/>
              <a:t>5/26/2015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FDDFE3-CA5E-4AFB-BCEB-8A5FDE84EB32}"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CA6676-7CFA-4B71-A512-DAFE89496CAD}"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93AB9B-2731-461C-B3BC-883A9A73B4F2}"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7EB16CC3-ADBB-4D5F-9796-DB4A1C4D2F0D}"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5EA870A2-99DC-4588-8533-96675CDD35CD}" type="datetime1">
              <a:rPr lang="en-US" smtClean="0"/>
              <a:t>5/26/2015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E62ADF9E-4522-4FB2-8975-E6972854AA8B}" type="datetime1">
              <a:rPr lang="en-US" smtClean="0"/>
              <a:t>5/26/2015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52FB74F-1624-44C1-9B5E-B0E5C6F3A998}" type="datetime1">
              <a:rPr lang="en-US" smtClean="0"/>
              <a:t>5/26/2015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93406F-BB06-4921-BAD9-52C15E97DD35}" type="datetime1">
              <a:rPr lang="en-US" smtClean="0"/>
              <a:t>5/26/2015</a:t>
            </a:fld>
            <a:endParaRPr lang="en-US"/>
          </a:p>
        </p:txBody>
      </p:sp>
      <p:sp>
        <p:nvSpPr>
          <p:cNvPr id="8" name="Footer Placeholder 7"/>
          <p:cNvSpPr>
            <a:spLocks noGrp="1"/>
          </p:cNvSpPr>
          <p:nvPr>
            <p:ph type="ftr" sz="quarter" idx="11"/>
          </p:nvPr>
        </p:nvSpPr>
        <p:spPr/>
        <p:txBody>
          <a:bodyPr/>
          <a:lstStyle/>
          <a:p>
            <a:r>
              <a:rPr lang="en-US" smtClean="0"/>
              <a:t>© 2015 EV3Lessons.com, Last edit 5/26/2015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88944E9-4845-4A2A-931B-4D7288D6A2BD}" type="datetime1">
              <a:rPr lang="en-US" smtClean="0"/>
              <a:t>5/26/2015</a:t>
            </a:fld>
            <a:endParaRPr lang="en-US"/>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B4276-B48C-4C69-A010-40BBA16DFC92}" type="datetime1">
              <a:rPr lang="en-US" smtClean="0"/>
              <a:t>5/26/2015</a:t>
            </a:fld>
            <a:endParaRPr lang="en-US"/>
          </a:p>
        </p:txBody>
      </p:sp>
      <p:sp>
        <p:nvSpPr>
          <p:cNvPr id="3" name="Footer Placeholder 2"/>
          <p:cNvSpPr>
            <a:spLocks noGrp="1"/>
          </p:cNvSpPr>
          <p:nvPr>
            <p:ph type="ftr" sz="quarter" idx="11"/>
          </p:nvPr>
        </p:nvSpPr>
        <p:spPr/>
        <p:txBody>
          <a:bodyPr/>
          <a:lstStyle/>
          <a:p>
            <a:r>
              <a:rPr lang="en-US" smtClean="0"/>
              <a:t>© 2015 EV3Lessons.com, Last edit 5/26/2015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5BA1D4A-C776-468C-8623-90DAE86A73DE}" type="datetime1">
              <a:rPr lang="en-US" smtClean="0"/>
              <a:t>5/26/2015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5/26/2015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a:bodyPr>
          <a:lstStyle/>
          <a:p>
            <a:r>
              <a:rPr lang="en-US" dirty="0" smtClean="0">
                <a:solidFill>
                  <a:schemeClr val="tx1"/>
                </a:solidFill>
              </a:rPr>
              <a:t>By Droids </a:t>
            </a:r>
            <a:r>
              <a:rPr lang="en-US" dirty="0" smtClean="0">
                <a:solidFill>
                  <a:schemeClr val="tx1"/>
                </a:solidFill>
              </a:rPr>
              <a:t>Robotics</a:t>
            </a:r>
            <a:endParaRPr lang="en-US" dirty="0" smtClean="0">
              <a:solidFill>
                <a:schemeClr val="tx1"/>
              </a:solidFill>
            </a:endParaRPr>
          </a:p>
        </p:txBody>
      </p:sp>
      <p:sp>
        <p:nvSpPr>
          <p:cNvPr id="2" name="Title 1"/>
          <p:cNvSpPr>
            <a:spLocks noGrp="1"/>
          </p:cNvSpPr>
          <p:nvPr>
            <p:ph type="ctrTitle"/>
          </p:nvPr>
        </p:nvSpPr>
        <p:spPr>
          <a:xfrm>
            <a:off x="329321" y="2865389"/>
            <a:ext cx="7810967" cy="1088237"/>
          </a:xfrm>
        </p:spPr>
        <p:txBody>
          <a:bodyPr>
            <a:normAutofit/>
          </a:bodyPr>
          <a:lstStyle/>
          <a:p>
            <a:r>
              <a:rPr lang="en-US" sz="4000" dirty="0" smtClean="0">
                <a:solidFill>
                  <a:srgbClr val="FF0000"/>
                </a:solidFill>
              </a:rPr>
              <a:t>Infrared Sensor</a:t>
            </a:r>
            <a:endParaRPr lang="en-US" sz="2400"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Intermediate </a:t>
            </a:r>
            <a:r>
              <a:rPr lang="en-US" sz="4800" dirty="0" smtClean="0">
                <a:solidFill>
                  <a:schemeClr val="bg1"/>
                </a:solidFill>
              </a:rPr>
              <a:t>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Guide</a:t>
            </a:r>
            <a:endParaRPr lang="en-US" dirty="0"/>
          </a:p>
        </p:txBody>
      </p:sp>
      <p:sp>
        <p:nvSpPr>
          <p:cNvPr id="3" name="Content Placeholder 2"/>
          <p:cNvSpPr>
            <a:spLocks noGrp="1"/>
          </p:cNvSpPr>
          <p:nvPr>
            <p:ph idx="1"/>
          </p:nvPr>
        </p:nvSpPr>
        <p:spPr>
          <a:xfrm>
            <a:off x="508001" y="2133600"/>
            <a:ext cx="8350250" cy="3992563"/>
          </a:xfrm>
        </p:spPr>
        <p:txBody>
          <a:bodyPr/>
          <a:lstStyle/>
          <a:p>
            <a:r>
              <a:rPr lang="en-US" dirty="0" smtClean="0">
                <a:solidFill>
                  <a:schemeClr val="accent6"/>
                </a:solidFill>
              </a:rPr>
              <a:t>What </a:t>
            </a:r>
            <a:r>
              <a:rPr lang="en-US" dirty="0" smtClean="0">
                <a:solidFill>
                  <a:schemeClr val="accent6"/>
                </a:solidFill>
              </a:rPr>
              <a:t>modes </a:t>
            </a:r>
            <a:r>
              <a:rPr lang="en-US" dirty="0" smtClean="0">
                <a:solidFill>
                  <a:schemeClr val="accent6"/>
                </a:solidFill>
              </a:rPr>
              <a:t>does the Infrared sensor have?</a:t>
            </a:r>
            <a:endParaRPr lang="en-US" dirty="0">
              <a:solidFill>
                <a:schemeClr val="accent6"/>
              </a:solidFill>
            </a:endParaRPr>
          </a:p>
          <a:p>
            <a:pPr lvl="1"/>
            <a:r>
              <a:rPr lang="en-US" dirty="0" err="1" smtClean="0">
                <a:solidFill>
                  <a:srgbClr val="FF0000"/>
                </a:solidFill>
              </a:rPr>
              <a:t>Ans</a:t>
            </a:r>
            <a:r>
              <a:rPr lang="en-US" dirty="0" smtClean="0">
                <a:solidFill>
                  <a:srgbClr val="FF0000"/>
                </a:solidFill>
              </a:rPr>
              <a:t>: Proximity, Beacon and Remote</a:t>
            </a:r>
          </a:p>
          <a:p>
            <a:r>
              <a:rPr lang="en-US" dirty="0" smtClean="0">
                <a:solidFill>
                  <a:schemeClr val="accent6"/>
                </a:solidFill>
              </a:rPr>
              <a:t>Can the Infrared sensor measure distance?</a:t>
            </a:r>
          </a:p>
          <a:p>
            <a:pPr lvl="1"/>
            <a:r>
              <a:rPr lang="en-US" dirty="0" smtClean="0">
                <a:solidFill>
                  <a:srgbClr val="FF0000"/>
                </a:solidFill>
              </a:rPr>
              <a:t>Yes, but not accurately because it is based on the reflected light intensity.  So, it is </a:t>
            </a:r>
            <a:r>
              <a:rPr lang="en-US" dirty="0" smtClean="0">
                <a:solidFill>
                  <a:srgbClr val="FF0000"/>
                </a:solidFill>
              </a:rPr>
              <a:t>going to vary based on the material the object is made of.</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08001" y="2133600"/>
            <a:ext cx="8350250" cy="3992563"/>
          </a:xfrm>
        </p:spPr>
        <p:txBody>
          <a:bodyPr/>
          <a:lstStyle/>
          <a:p>
            <a:r>
              <a:rPr lang="en-US" dirty="0" smtClean="0">
                <a:solidFill>
                  <a:srgbClr val="FF0000"/>
                </a:solidFill>
              </a:rPr>
              <a:t>Go to the Advanced Lesson on the Infrared Sensor (*coming soon)</a:t>
            </a:r>
          </a:p>
          <a:p>
            <a:r>
              <a:rPr lang="en-US" dirty="0" smtClean="0">
                <a:solidFill>
                  <a:srgbClr val="FF0000"/>
                </a:solidFill>
              </a:rPr>
              <a:t>Read the Advanced Lesson on Proportional Control.</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created by Sanjay Seshan and Arvind Seshan from Droids Robotics (</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smtClean="0"/>
              <a:t>More </a:t>
            </a:r>
            <a:r>
              <a:rPr lang="en-US" dirty="0" smtClean="0"/>
              <a:t>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Lesson Objectives</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n-US" b="0" dirty="0" smtClean="0"/>
              <a:t>Learn </a:t>
            </a:r>
            <a:r>
              <a:rPr lang="en-US" b="0" dirty="0" smtClean="0"/>
              <a:t>how to use an Infrared Sensor </a:t>
            </a:r>
            <a:endParaRPr lang="en-US" b="0" dirty="0" smtClean="0"/>
          </a:p>
          <a:p>
            <a:pPr marL="457200" indent="-457200">
              <a:buFont typeface="+mj-lt"/>
              <a:buAutoNum type="arabicPeriod"/>
            </a:pPr>
            <a:r>
              <a:rPr lang="en-US" b="0" dirty="0" smtClean="0"/>
              <a:t>Learn to </a:t>
            </a:r>
            <a:r>
              <a:rPr lang="en-US" b="0" dirty="0" smtClean="0"/>
              <a:t>make a remote control system and a program that follows the beacon.</a:t>
            </a:r>
          </a:p>
          <a:p>
            <a:pPr marL="457200" indent="-457200">
              <a:buFont typeface="+mj-lt"/>
              <a:buAutoNum type="arabicPeriod"/>
            </a:pPr>
            <a:r>
              <a:rPr lang="en-US" dirty="0" smtClean="0"/>
              <a:t>Learn to use the Infrared Sensor in all three major modes</a:t>
            </a:r>
          </a:p>
          <a:p>
            <a:pPr marL="457200" indent="-457200">
              <a:buFont typeface="+mj-lt"/>
              <a:buAutoNum type="arabicPeriod"/>
            </a:pPr>
            <a:r>
              <a:rPr lang="en-US" b="0" dirty="0" smtClean="0"/>
              <a:t>Learn the limitations of the Infrared Sensor</a:t>
            </a:r>
            <a:endParaRPr lang="en-US" dirty="0"/>
          </a:p>
          <a:p>
            <a:pPr marL="0" indent="0">
              <a:buNone/>
            </a:pPr>
            <a:r>
              <a:rPr lang="en-US" dirty="0" smtClean="0"/>
              <a:t>Prerequisites</a:t>
            </a:r>
            <a:r>
              <a:rPr lang="en-US" dirty="0" smtClean="0"/>
              <a:t>: Switches, Loops, Compare blocks, and Math blocks</a:t>
            </a:r>
            <a:endParaRPr lang="en-US" b="0"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
        <p:nvSpPr>
          <p:cNvPr id="6" name="Footer Placeholder 9"/>
          <p:cNvSpPr txBox="1">
            <a:spLocks/>
          </p:cNvSpPr>
          <p:nvPr/>
        </p:nvSpPr>
        <p:spPr>
          <a:xfrm>
            <a:off x="284162" y="5381434"/>
            <a:ext cx="8128318" cy="623125"/>
          </a:xfrm>
          <a:prstGeom prst="rect">
            <a:avLst/>
          </a:prstGeom>
        </p:spPr>
        <p:txBody>
          <a:bodyPr vert="horz" lIns="91440" tIns="45720" rIns="91440" bIns="45720" rtlCol="0" anchor="ctr"/>
          <a:lstStyle>
            <a:defPPr>
              <a:defRPr lang="en-US"/>
            </a:defPPr>
            <a:lvl1pPr marL="0" algn="l" defTabSz="914400" rtl="0" eaLnBrk="1" latinLnBrk="0" hangingPunct="1">
              <a:defRPr sz="1100" b="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FF0000"/>
                </a:solidFill>
              </a:rPr>
              <a:t>*****Currently the Infrared Sensor is not allowed in First Lego League*****</a:t>
            </a:r>
            <a:endParaRPr lang="en-US" sz="1600" dirty="0">
              <a:solidFill>
                <a:srgbClr val="FF0000"/>
              </a:solidFill>
            </a:endParaRPr>
          </a:p>
        </p:txBody>
      </p:sp>
    </p:spTree>
    <p:extLst>
      <p:ext uri="{BB962C8B-B14F-4D97-AF65-F5344CB8AC3E}">
        <p14:creationId xmlns:p14="http://schemas.microsoft.com/office/powerpoint/2010/main" val="205623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does the </a:t>
            </a:r>
            <a:r>
              <a:rPr lang="en-US" dirty="0" smtClean="0"/>
              <a:t>Infrared Sensor do</a:t>
            </a:r>
            <a:r>
              <a:rPr lang="en-US" dirty="0" smtClean="0"/>
              <a:t>?</a:t>
            </a:r>
            <a:endParaRPr lang="en-US" dirty="0"/>
          </a:p>
        </p:txBody>
      </p:sp>
      <p:sp>
        <p:nvSpPr>
          <p:cNvPr id="3" name="Content Placeholder 2"/>
          <p:cNvSpPr>
            <a:spLocks noGrp="1"/>
          </p:cNvSpPr>
          <p:nvPr>
            <p:ph idx="1"/>
          </p:nvPr>
        </p:nvSpPr>
        <p:spPr>
          <a:xfrm>
            <a:off x="284164" y="2133600"/>
            <a:ext cx="6040436" cy="3992563"/>
          </a:xfrm>
        </p:spPr>
        <p:txBody>
          <a:bodyPr>
            <a:normAutofit fontScale="92500"/>
          </a:bodyPr>
          <a:lstStyle/>
          <a:p>
            <a:r>
              <a:rPr lang="en-US" dirty="0" smtClean="0"/>
              <a:t>Measures proximity to beacon or object</a:t>
            </a:r>
          </a:p>
          <a:p>
            <a:r>
              <a:rPr lang="en-US" dirty="0" smtClean="0"/>
              <a:t>Measures the angle of the beacon relative to the sensor</a:t>
            </a:r>
          </a:p>
          <a:p>
            <a:r>
              <a:rPr lang="en-US" dirty="0" smtClean="0"/>
              <a:t>Measures which button is pressed on remote.</a:t>
            </a:r>
          </a:p>
          <a:p>
            <a:r>
              <a:rPr lang="en-US" dirty="0" smtClean="0"/>
              <a:t>Beacon/remote can be set to 1 of 4 channels. Infrared sensor code must specify which channel to use. This allows you to use multiple remotes in the same room</a:t>
            </a:r>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pic>
        <p:nvPicPr>
          <p:cNvPr id="7" name="Picture 6" descr="http://storage.technicbricks.com/Media/2013/TBs_20130108_1/TBs_20130108_1_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3392" y="4408041"/>
            <a:ext cx="1583067" cy="18795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ache.lego.com/e/dynamic/is/image/LEGO/45509?$m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6437" y="2252352"/>
            <a:ext cx="2075332" cy="1556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46437" y="3907391"/>
            <a:ext cx="2075332" cy="369332"/>
          </a:xfrm>
          <a:prstGeom prst="rect">
            <a:avLst/>
          </a:prstGeom>
          <a:noFill/>
        </p:spPr>
        <p:txBody>
          <a:bodyPr wrap="square" rtlCol="0">
            <a:spAutoFit/>
          </a:bodyPr>
          <a:lstStyle/>
          <a:p>
            <a:r>
              <a:rPr lang="en-US" dirty="0" smtClean="0"/>
              <a:t>Infrared Sensor</a:t>
            </a:r>
            <a:endParaRPr lang="en-US" dirty="0"/>
          </a:p>
        </p:txBody>
      </p:sp>
      <p:sp>
        <p:nvSpPr>
          <p:cNvPr id="10" name="TextBox 9"/>
          <p:cNvSpPr txBox="1"/>
          <p:nvPr/>
        </p:nvSpPr>
        <p:spPr>
          <a:xfrm>
            <a:off x="6782918" y="5918302"/>
            <a:ext cx="2075332" cy="369332"/>
          </a:xfrm>
          <a:prstGeom prst="rect">
            <a:avLst/>
          </a:prstGeom>
          <a:noFill/>
        </p:spPr>
        <p:txBody>
          <a:bodyPr wrap="square" rtlCol="0">
            <a:spAutoFit/>
          </a:bodyPr>
          <a:lstStyle/>
          <a:p>
            <a:r>
              <a:rPr lang="en-US" dirty="0" smtClean="0"/>
              <a:t>Beacon/Remote</a:t>
            </a:r>
            <a:endParaRPr lang="en-US" dirty="0"/>
          </a:p>
        </p:txBody>
      </p:sp>
    </p:spTree>
    <p:extLst>
      <p:ext uri="{BB962C8B-B14F-4D97-AF65-F5344CB8AC3E}">
        <p14:creationId xmlns:p14="http://schemas.microsoft.com/office/powerpoint/2010/main" val="19205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Three Modes</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r>
              <a:rPr lang="en-US" dirty="0">
                <a:solidFill>
                  <a:srgbClr val="FF0000"/>
                </a:solidFill>
              </a:rPr>
              <a:t>Works up to about 70cm away (or 100 proximity units)</a:t>
            </a:r>
          </a:p>
          <a:p>
            <a:r>
              <a:rPr lang="en-US" dirty="0" smtClean="0">
                <a:solidFill>
                  <a:srgbClr val="FF0000"/>
                </a:solidFill>
              </a:rPr>
              <a:t>Proximity Mode</a:t>
            </a:r>
          </a:p>
          <a:p>
            <a:pPr lvl="1"/>
            <a:r>
              <a:rPr lang="en-US" dirty="0" smtClean="0"/>
              <a:t>Returns undefined unit type called proximity (not inches or centimeters)</a:t>
            </a:r>
          </a:p>
          <a:p>
            <a:r>
              <a:rPr lang="en-US" dirty="0" smtClean="0">
                <a:solidFill>
                  <a:srgbClr val="FF0000"/>
                </a:solidFill>
              </a:rPr>
              <a:t>Beacon Mode</a:t>
            </a:r>
          </a:p>
          <a:p>
            <a:pPr lvl="1"/>
            <a:r>
              <a:rPr lang="en-US" dirty="0" smtClean="0">
                <a:solidFill>
                  <a:schemeClr val="accent6"/>
                </a:solidFill>
              </a:rPr>
              <a:t>Returns heading (angle) and distance to beacon.</a:t>
            </a:r>
            <a:br>
              <a:rPr lang="en-US" dirty="0" smtClean="0">
                <a:solidFill>
                  <a:schemeClr val="accent6"/>
                </a:solidFill>
              </a:rPr>
            </a:br>
            <a:r>
              <a:rPr lang="en-US" dirty="0" smtClean="0">
                <a:solidFill>
                  <a:schemeClr val="accent6"/>
                </a:solidFill>
              </a:rPr>
              <a:t>Heading measurement is not in degrees.</a:t>
            </a:r>
          </a:p>
          <a:p>
            <a:r>
              <a:rPr lang="en-US" dirty="0" smtClean="0">
                <a:solidFill>
                  <a:srgbClr val="FF0000"/>
                </a:solidFill>
              </a:rPr>
              <a:t>Remote Mode</a:t>
            </a:r>
          </a:p>
          <a:p>
            <a:pPr lvl="1"/>
            <a:r>
              <a:rPr lang="en-US" dirty="0" smtClean="0">
                <a:solidFill>
                  <a:schemeClr val="accent6"/>
                </a:solidFill>
              </a:rPr>
              <a:t>Returns which button is pressed on the remote</a:t>
            </a:r>
          </a:p>
          <a:p>
            <a:r>
              <a:rPr lang="en-US" dirty="0" smtClean="0"/>
              <a:t>We will use all three in this lesson</a:t>
            </a:r>
          </a:p>
          <a:p>
            <a:r>
              <a:rPr lang="en-US" dirty="0" smtClean="0"/>
              <a:t>The Infrared Sensor block can be found in the yellow sensor tab</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3320" y="3444982"/>
            <a:ext cx="2777974" cy="1728517"/>
          </a:xfrm>
          <a:prstGeom prst="rect">
            <a:avLst/>
          </a:prstGeom>
        </p:spPr>
      </p:pic>
    </p:spTree>
    <p:extLst>
      <p:ext uri="{BB962C8B-B14F-4D97-AF65-F5344CB8AC3E}">
        <p14:creationId xmlns:p14="http://schemas.microsoft.com/office/powerpoint/2010/main" val="333209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284163" y="1889051"/>
            <a:ext cx="8475478" cy="3992563"/>
          </a:xfrm>
        </p:spPr>
        <p:txBody>
          <a:bodyPr>
            <a:normAutofit/>
          </a:bodyPr>
          <a:lstStyle/>
          <a:p>
            <a:r>
              <a:rPr lang="en-US" b="0" dirty="0" smtClean="0"/>
              <a:t>To learn how to use </a:t>
            </a:r>
            <a:r>
              <a:rPr lang="en-US" b="0" dirty="0" smtClean="0"/>
              <a:t>the Infrared Sensor you will complete three challenges:</a:t>
            </a:r>
          </a:p>
          <a:p>
            <a:pPr lvl="1"/>
            <a:r>
              <a:rPr lang="en-US" dirty="0" smtClean="0">
                <a:solidFill>
                  <a:srgbClr val="FF0000"/>
                </a:solidFill>
              </a:rPr>
              <a:t>Challenge 1: </a:t>
            </a:r>
            <a:r>
              <a:rPr lang="en-US" dirty="0" smtClean="0"/>
              <a:t>Create a remote control for your robot that does a different action based on which button you press on the Remote</a:t>
            </a:r>
          </a:p>
          <a:p>
            <a:pPr lvl="1"/>
            <a:r>
              <a:rPr lang="en-US" dirty="0" smtClean="0">
                <a:solidFill>
                  <a:srgbClr val="FF0000"/>
                </a:solidFill>
              </a:rPr>
              <a:t>Challenge 2: </a:t>
            </a:r>
            <a:r>
              <a:rPr lang="en-US" dirty="0" smtClean="0"/>
              <a:t>Proportional D</a:t>
            </a:r>
            <a:r>
              <a:rPr lang="en-US" dirty="0" smtClean="0"/>
              <a:t>og Follower: The </a:t>
            </a:r>
            <a:r>
              <a:rPr lang="en-US" dirty="0" smtClean="0"/>
              <a:t>robot should move to</a:t>
            </a:r>
            <a:r>
              <a:rPr lang="en-US" dirty="0" smtClean="0"/>
              <a:t> wherever the Beacon is using proximity and heading</a:t>
            </a:r>
          </a:p>
          <a:p>
            <a:pPr lvl="1"/>
            <a:r>
              <a:rPr lang="en-US" dirty="0" smtClean="0">
                <a:solidFill>
                  <a:srgbClr val="FF0000"/>
                </a:solidFill>
              </a:rPr>
              <a:t>Challenge 3: </a:t>
            </a:r>
            <a:r>
              <a:rPr lang="en-US" dirty="0" smtClean="0"/>
              <a:t>Test how accurate the Infrared Sensor is for measuring distances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8289481"/>
              </p:ext>
            </p:extLst>
          </p:nvPr>
        </p:nvGraphicFramePr>
        <p:xfrm>
          <a:off x="602340" y="2087843"/>
          <a:ext cx="8013339" cy="3662680"/>
        </p:xfrm>
        <a:graphic>
          <a:graphicData uri="http://schemas.openxmlformats.org/drawingml/2006/table">
            <a:tbl>
              <a:tblPr firstRow="1" bandRow="1">
                <a:tableStyleId>{2D5ABB26-0587-4C30-8999-92F81FD0307C}</a:tableStyleId>
              </a:tblPr>
              <a:tblGrid>
                <a:gridCol w="1528287"/>
                <a:gridCol w="6485052"/>
              </a:tblGrid>
              <a:tr h="370840">
                <a:tc>
                  <a:txBody>
                    <a:bodyPr/>
                    <a:lstStyle/>
                    <a:p>
                      <a:r>
                        <a:rPr lang="en-US" b="1" dirty="0" smtClean="0"/>
                        <a:t>Challenge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smtClean="0"/>
                        <a:t>Hint/</a:t>
                      </a:r>
                      <a:r>
                        <a:rPr lang="en-US" b="1" dirty="0" err="1" smtClean="0"/>
                        <a:t>Pseudocode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r>
              <a:tr h="370840">
                <a:tc>
                  <a:txBody>
                    <a:bodyPr/>
                    <a:lstStyle/>
                    <a:p>
                      <a:r>
                        <a:rPr lang="en-US" b="1" dirty="0" smtClean="0"/>
                        <a:t>Remote Control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a:t>
                      </a:r>
                      <a:r>
                        <a:rPr lang="en-US" baseline="0" dirty="0" smtClean="0"/>
                        <a:t> different actions based on which button(s) are pressed on channel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Proportional 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If the robot is</a:t>
                      </a:r>
                      <a:r>
                        <a:rPr lang="en-US" baseline="0" dirty="0" smtClean="0"/>
                        <a:t> &lt;15 proximity from the beacon move backward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robot is</a:t>
                      </a:r>
                      <a:r>
                        <a:rPr lang="en-US" baseline="0" dirty="0" smtClean="0"/>
                        <a:t> &gt;15 proximity from the beacon move forward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proportional control to adjust the steering base on the “heading” of the beacon</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rgbClr val="FF0000"/>
                          </a:solidFill>
                        </a:rPr>
                        <a:t>Note: Proportional Control is covered in an Advanced Lesson on EV3Lessons.com. Please refer to this lesson.</a:t>
                      </a:r>
                      <a:endParaRPr 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Accuracy</a:t>
                      </a:r>
                      <a:r>
                        <a:rPr lang="en-US" b="1" baseline="0" dirty="0" smtClean="0"/>
                        <a:t> of Proximity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Measure distance using ultrasonic</a:t>
                      </a:r>
                      <a:r>
                        <a:rPr lang="en-US" baseline="0" dirty="0" smtClean="0"/>
                        <a:t> and measure proximity using infrared (use Port View on brick). Compare measurements for different distances to different surfaces.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a:t>
            </a:r>
            <a:r>
              <a:rPr lang="en-US" dirty="0" smtClean="0"/>
              <a:t>: </a:t>
            </a:r>
            <a:r>
              <a:rPr lang="en-US" dirty="0" smtClean="0"/>
              <a:t>Remot</a:t>
            </a:r>
            <a:r>
              <a:rPr lang="en-US" dirty="0" smtClean="0"/>
              <a:t>e Control</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pic>
        <p:nvPicPr>
          <p:cNvPr id="5" name="Picture 4"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1287" y="2041137"/>
            <a:ext cx="8859837" cy="4395895"/>
          </a:xfrm>
          <a:prstGeom prst="rect">
            <a:avLst/>
          </a:prstGeom>
        </p:spPr>
      </p:pic>
      <p:sp>
        <p:nvSpPr>
          <p:cNvPr id="6" name="TextBox 5"/>
          <p:cNvSpPr txBox="1"/>
          <p:nvPr/>
        </p:nvSpPr>
        <p:spPr>
          <a:xfrm>
            <a:off x="2984740" y="2041137"/>
            <a:ext cx="2846717" cy="923330"/>
          </a:xfrm>
          <a:prstGeom prst="rect">
            <a:avLst/>
          </a:prstGeom>
          <a:noFill/>
        </p:spPr>
        <p:txBody>
          <a:bodyPr wrap="square" rtlCol="0">
            <a:spAutoFit/>
          </a:bodyPr>
          <a:lstStyle/>
          <a:p>
            <a:r>
              <a:rPr lang="en-US" dirty="0" smtClean="0"/>
              <a:t>Make sure to set your remote to channel 1 using the slider button on remote.</a:t>
            </a:r>
            <a:endParaRPr lang="en-US" dirty="0"/>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a:t>
            </a:r>
            <a:r>
              <a:rPr lang="en-US" dirty="0" smtClean="0"/>
              <a:t>Dog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698" y="1907465"/>
            <a:ext cx="8858250" cy="4499429"/>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3: Compare Sensors</a:t>
            </a:r>
            <a:endParaRPr lang="en-US" dirty="0"/>
          </a:p>
        </p:txBody>
      </p:sp>
      <p:sp>
        <p:nvSpPr>
          <p:cNvPr id="3" name="Content Placeholder 2"/>
          <p:cNvSpPr>
            <a:spLocks noGrp="1"/>
          </p:cNvSpPr>
          <p:nvPr>
            <p:ph idx="1"/>
          </p:nvPr>
        </p:nvSpPr>
        <p:spPr>
          <a:xfrm>
            <a:off x="5852160" y="1990865"/>
            <a:ext cx="3006090" cy="3992563"/>
          </a:xfrm>
        </p:spPr>
        <p:txBody>
          <a:bodyPr>
            <a:noAutofit/>
          </a:bodyPr>
          <a:lstStyle/>
          <a:p>
            <a:pPr marL="0" indent="0">
              <a:buNone/>
            </a:pPr>
            <a:r>
              <a:rPr lang="en-US" sz="1600" b="1" u="sng" dirty="0" smtClean="0"/>
              <a:t>Instructions:</a:t>
            </a:r>
          </a:p>
          <a:p>
            <a:pPr marL="457200" indent="-457200">
              <a:buAutoNum type="arabicParenR"/>
            </a:pPr>
            <a:r>
              <a:rPr lang="en-US" sz="1600" dirty="0" smtClean="0"/>
              <a:t>Hold the each sensor 10CM away from the material and check the sensor readings on Port View</a:t>
            </a:r>
          </a:p>
          <a:p>
            <a:pPr marL="457200" indent="-457200">
              <a:buAutoNum type="arabicParenR"/>
            </a:pPr>
            <a:r>
              <a:rPr lang="en-US" sz="1600" dirty="0" smtClean="0"/>
              <a:t>Pick reflective and non-reflective surfaces to try</a:t>
            </a:r>
          </a:p>
          <a:p>
            <a:pPr marL="0" indent="0">
              <a:buNone/>
            </a:pPr>
            <a:r>
              <a:rPr lang="en-US" sz="1600" b="1" u="sng" dirty="0" smtClean="0"/>
              <a:t>Lesson: </a:t>
            </a:r>
          </a:p>
          <a:p>
            <a:pPr marL="0" indent="0">
              <a:buNone/>
            </a:pPr>
            <a:r>
              <a:rPr lang="en-US" sz="1600" dirty="0" smtClean="0"/>
              <a:t>The Infrared Sensor’s reading are based on the intensity of the reflective light.  It will not be as accurate as an ultrasonic sensor in measuring how far away an object is. Try different distances next.</a:t>
            </a:r>
            <a:endParaRPr lang="en-US" sz="1600"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57372"/>
              </p:ext>
            </p:extLst>
          </p:nvPr>
        </p:nvGraphicFramePr>
        <p:xfrm>
          <a:off x="345124" y="1780761"/>
          <a:ext cx="5202236" cy="4890394"/>
        </p:xfrm>
        <a:graphic>
          <a:graphicData uri="http://schemas.openxmlformats.org/drawingml/2006/table">
            <a:tbl>
              <a:tblPr firstRow="1" bandRow="1">
                <a:tableStyleId>{5C22544A-7EE6-4342-B048-85BDC9FD1C3A}</a:tableStyleId>
              </a:tblPr>
              <a:tblGrid>
                <a:gridCol w="1300559"/>
                <a:gridCol w="1036557"/>
                <a:gridCol w="1432560"/>
                <a:gridCol w="1432560"/>
              </a:tblGrid>
              <a:tr h="831296">
                <a:tc>
                  <a:txBody>
                    <a:bodyPr/>
                    <a:lstStyle/>
                    <a:p>
                      <a:r>
                        <a:rPr lang="en-US" sz="1400" dirty="0" smtClean="0"/>
                        <a:t>Surface</a:t>
                      </a:r>
                      <a:endParaRPr lang="en-US" sz="1400" dirty="0"/>
                    </a:p>
                  </a:txBody>
                  <a:tcPr/>
                </a:tc>
                <a:tc>
                  <a:txBody>
                    <a:bodyPr/>
                    <a:lstStyle/>
                    <a:p>
                      <a:r>
                        <a:rPr lang="en-US" sz="1400" dirty="0" smtClean="0"/>
                        <a:t>Actual Distance</a:t>
                      </a:r>
                      <a:r>
                        <a:rPr lang="en-US" sz="1400" baseline="0" dirty="0" smtClean="0"/>
                        <a:t> to Surface</a:t>
                      </a:r>
                      <a:endParaRPr lang="en-US" sz="1400" dirty="0"/>
                    </a:p>
                  </a:txBody>
                  <a:tcPr/>
                </a:tc>
                <a:tc>
                  <a:txBody>
                    <a:bodyPr/>
                    <a:lstStyle/>
                    <a:p>
                      <a:r>
                        <a:rPr lang="en-US" sz="1400" dirty="0" smtClean="0"/>
                        <a:t>Ultrasonic Measurement</a:t>
                      </a:r>
                      <a:endParaRPr lang="en-US" sz="1400" dirty="0"/>
                    </a:p>
                  </a:txBody>
                  <a:tcPr/>
                </a:tc>
                <a:tc>
                  <a:txBody>
                    <a:bodyPr/>
                    <a:lstStyle/>
                    <a:p>
                      <a:r>
                        <a:rPr lang="en-US" sz="1400" dirty="0" smtClean="0"/>
                        <a:t>Infrared</a:t>
                      </a:r>
                      <a:r>
                        <a:rPr lang="en-US" sz="1400" baseline="0" dirty="0" smtClean="0"/>
                        <a:t> Measurement</a:t>
                      </a:r>
                      <a:endParaRPr lang="en-US" sz="1400" dirty="0"/>
                    </a:p>
                  </a:txBody>
                  <a:tcPr/>
                </a:tc>
              </a:tr>
              <a:tr h="1141277">
                <a:tc>
                  <a:txBody>
                    <a:bodyPr/>
                    <a:lstStyle/>
                    <a:p>
                      <a:r>
                        <a:rPr lang="en-US" dirty="0" smtClean="0"/>
                        <a:t>Aluminum Foil</a:t>
                      </a:r>
                      <a:endParaRPr lang="en-US" dirty="0"/>
                    </a:p>
                  </a:txBody>
                  <a:tcPr/>
                </a:tc>
                <a:tc>
                  <a:txBody>
                    <a:bodyPr/>
                    <a:lstStyle/>
                    <a:p>
                      <a:r>
                        <a:rPr lang="en-US" dirty="0" smtClean="0"/>
                        <a:t>10CM</a:t>
                      </a:r>
                      <a:endParaRPr lang="en-US" dirty="0"/>
                    </a:p>
                  </a:txBody>
                  <a:tcPr/>
                </a:tc>
                <a:tc>
                  <a:txBody>
                    <a:bodyPr/>
                    <a:lstStyle/>
                    <a:p>
                      <a:endParaRPr lang="en-US"/>
                    </a:p>
                  </a:txBody>
                  <a:tcPr/>
                </a:tc>
                <a:tc>
                  <a:txBody>
                    <a:bodyPr/>
                    <a:lstStyle/>
                    <a:p>
                      <a:endParaRPr lang="en-US"/>
                    </a:p>
                  </a:txBody>
                  <a:tcPr/>
                </a:tc>
              </a:tr>
              <a:tr h="1330074">
                <a:tc>
                  <a:txBody>
                    <a:bodyPr/>
                    <a:lstStyle/>
                    <a:p>
                      <a:r>
                        <a:rPr lang="en-US" dirty="0" smtClean="0"/>
                        <a:t>Wooden Table</a:t>
                      </a:r>
                      <a:endParaRPr lang="en-US" dirty="0"/>
                    </a:p>
                  </a:txBody>
                  <a:tcPr/>
                </a:tc>
                <a:tc>
                  <a:txBody>
                    <a:bodyPr/>
                    <a:lstStyle/>
                    <a:p>
                      <a:r>
                        <a:rPr lang="en-US" dirty="0" smtClean="0"/>
                        <a:t>10CM</a:t>
                      </a:r>
                      <a:endParaRPr lang="en-US" dirty="0"/>
                    </a:p>
                  </a:txBody>
                  <a:tcPr/>
                </a:tc>
                <a:tc>
                  <a:txBody>
                    <a:bodyPr/>
                    <a:lstStyle/>
                    <a:p>
                      <a:endParaRPr lang="en-US"/>
                    </a:p>
                  </a:txBody>
                  <a:tcPr/>
                </a:tc>
                <a:tc>
                  <a:txBody>
                    <a:bodyPr/>
                    <a:lstStyle/>
                    <a:p>
                      <a:endParaRPr lang="en-US"/>
                    </a:p>
                  </a:txBody>
                  <a:tcPr/>
                </a:tc>
              </a:tr>
              <a:tr h="581907">
                <a:tc>
                  <a:txBody>
                    <a:bodyPr/>
                    <a:lstStyle/>
                    <a:p>
                      <a:r>
                        <a:rPr lang="en-US" dirty="0" smtClean="0"/>
                        <a:t>Black Paper</a:t>
                      </a:r>
                      <a:endParaRPr lang="en-US" dirty="0"/>
                    </a:p>
                  </a:txBody>
                  <a:tcPr/>
                </a:tc>
                <a:tc>
                  <a:txBody>
                    <a:bodyPr/>
                    <a:lstStyle/>
                    <a:p>
                      <a:r>
                        <a:rPr lang="en-US" dirty="0" smtClean="0"/>
                        <a:t>10 CM</a:t>
                      </a:r>
                      <a:endParaRPr lang="en-US" dirty="0"/>
                    </a:p>
                  </a:txBody>
                  <a:tcPr/>
                </a:tc>
                <a:tc>
                  <a:txBody>
                    <a:bodyPr/>
                    <a:lstStyle/>
                    <a:p>
                      <a:endParaRPr lang="en-US" dirty="0"/>
                    </a:p>
                  </a:txBody>
                  <a:tcPr/>
                </a:tc>
                <a:tc>
                  <a:txBody>
                    <a:bodyPr/>
                    <a:lstStyle/>
                    <a:p>
                      <a:endParaRPr lang="en-US"/>
                    </a:p>
                  </a:txBody>
                  <a:tcPr/>
                </a:tc>
              </a:tr>
              <a:tr h="332518">
                <a:tc>
                  <a:txBody>
                    <a:bodyPr/>
                    <a:lstStyle/>
                    <a:p>
                      <a:r>
                        <a:rPr lang="en-US" dirty="0" smtClean="0"/>
                        <a:t>Glass</a:t>
                      </a:r>
                      <a:endParaRPr lang="en-US" dirty="0"/>
                    </a:p>
                  </a:txBody>
                  <a:tcPr/>
                </a:tc>
                <a:tc>
                  <a:txBody>
                    <a:bodyPr/>
                    <a:lstStyle/>
                    <a:p>
                      <a:r>
                        <a:rPr lang="en-US" dirty="0" smtClean="0"/>
                        <a:t>10 CM</a:t>
                      </a:r>
                      <a:endParaRPr lang="en-US" dirty="0"/>
                    </a:p>
                  </a:txBody>
                  <a:tcPr/>
                </a:tc>
                <a:tc>
                  <a:txBody>
                    <a:bodyPr/>
                    <a:lstStyle/>
                    <a:p>
                      <a:endParaRPr lang="en-US"/>
                    </a:p>
                  </a:txBody>
                  <a:tcPr/>
                </a:tc>
                <a:tc>
                  <a:txBody>
                    <a:bodyPr/>
                    <a:lstStyle/>
                    <a:p>
                      <a:endParaRPr lang="en-US"/>
                    </a:p>
                  </a:txBody>
                  <a:tcPr/>
                </a:tc>
              </a:tr>
              <a:tr h="332518">
                <a:tc>
                  <a:txBody>
                    <a:bodyPr/>
                    <a:lstStyle/>
                    <a:p>
                      <a:r>
                        <a:rPr lang="en-US" dirty="0" smtClean="0"/>
                        <a:t>White Paper</a:t>
                      </a:r>
                      <a:endParaRPr lang="en-US" dirty="0"/>
                    </a:p>
                  </a:txBody>
                  <a:tcPr/>
                </a:tc>
                <a:tc>
                  <a:txBody>
                    <a:bodyPr/>
                    <a:lstStyle/>
                    <a:p>
                      <a:r>
                        <a:rPr lang="en-US" dirty="0" smtClean="0"/>
                        <a:t>10 CM</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47055684"/>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4204</TotalTime>
  <Words>680</Words>
  <Application>Microsoft Office PowerPoint</Application>
  <PresentationFormat>On-screen Show (4:3)</PresentationFormat>
  <Paragraphs>105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Helvetica Neue</vt:lpstr>
      <vt:lpstr>Wingdings</vt:lpstr>
      <vt:lpstr>Spectrum</vt:lpstr>
      <vt:lpstr>Infrared Sensor</vt:lpstr>
      <vt:lpstr>Lesson Objectives</vt:lpstr>
      <vt:lpstr>What does the Infrared Sensor do?</vt:lpstr>
      <vt:lpstr>Three Modes</vt:lpstr>
      <vt:lpstr>Challenges</vt:lpstr>
      <vt:lpstr>Pseudocode/Hints</vt:lpstr>
      <vt:lpstr>Solution: Remote Control</vt:lpstr>
      <vt:lpstr>Solution: Dog Follower</vt:lpstr>
      <vt:lpstr>Challenge 3: Compare Sensors</vt:lpstr>
      <vt:lpstr>Discussion Guide</vt:lpstr>
      <vt:lpstr>Next Steps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43</cp:revision>
  <dcterms:created xsi:type="dcterms:W3CDTF">2014-10-28T21:59:38Z</dcterms:created>
  <dcterms:modified xsi:type="dcterms:W3CDTF">2015-05-27T00:37:05Z</dcterms:modified>
</cp:coreProperties>
</file>