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8" r:id="rId2"/>
    <p:sldId id="283" r:id="rId3"/>
    <p:sldId id="276" r:id="rId4"/>
    <p:sldId id="275" r:id="rId5"/>
    <p:sldId id="277" r:id="rId6"/>
    <p:sldId id="278" r:id="rId7"/>
    <p:sldId id="279" r:id="rId8"/>
    <p:sldId id="280" r:id="rId9"/>
    <p:sldId id="281" r:id="rId10"/>
    <p:sldId id="282" r:id="rId11"/>
    <p:sldId id="284"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5" autoAdjust="0"/>
    <p:restoredTop sz="9466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7/18/2015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‹nr.›</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7/18/2015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‹nr.›</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1E5BF589-3978-3C45-966B-D7B7A71F2A02}" type="slidenum">
              <a:rPr lang="en-US" smtClean="0"/>
              <a:pPr/>
              <a:t>6</a:t>
            </a:fld>
            <a:endParaRPr lang="en-US"/>
          </a:p>
        </p:txBody>
      </p:sp>
    </p:spTree>
    <p:extLst>
      <p:ext uri="{BB962C8B-B14F-4D97-AF65-F5344CB8AC3E}">
        <p14:creationId xmlns:p14="http://schemas.microsoft.com/office/powerpoint/2010/main" val="65627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1E5BF589-3978-3C45-966B-D7B7A71F2A02}" type="slidenum">
              <a:rPr lang="en-US" smtClean="0"/>
              <a:pPr/>
              <a:t>11</a:t>
            </a:fld>
            <a:endParaRPr lang="en-US"/>
          </a:p>
        </p:txBody>
      </p:sp>
    </p:spTree>
    <p:extLst>
      <p:ext uri="{BB962C8B-B14F-4D97-AF65-F5344CB8AC3E}">
        <p14:creationId xmlns:p14="http://schemas.microsoft.com/office/powerpoint/2010/main" val="213921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9F86A-33B4-D74F-9987-734DF519D0A5}"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‹nr.›</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3F03-396B-BC4A-842C-AEAC65EFE737}" type="datetime1">
              <a:rPr lang="en-US" smtClean="0"/>
              <a:pPr/>
              <a:t>7/18/2015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‹nr.›</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6C9C7-E20F-9A45-8245-DC3F9D786436}" type="datetime1">
              <a:rPr lang="en-US" smtClean="0"/>
              <a:pPr/>
              <a:t>7/18/2015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BFD58-8232-C74B-949C-AFC788831596}" type="datetime1">
              <a:rPr lang="en-US" smtClean="0"/>
              <a:pPr/>
              <a:t>7/18/2015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D3EB2E-EC30-C24A-A93C-53FC8EAD0A39}" type="datetime1">
              <a:rPr lang="en-US" smtClean="0"/>
              <a:pPr/>
              <a:t>7/18/2015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99D2-AD57-8F49-B5F2-A650E7B690D5}" type="datetime1">
              <a:rPr lang="en-US" smtClean="0"/>
              <a:pPr/>
              <a:t>7/18/2015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A39F55-C25A-CA4A-BF58-734A11B83A1D}"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1839B01-671B-0644-892A-BD04E675EDCA}"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7FACC-6D03-1D40-9481-E9F4C479F1B5}"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3F9109E-E760-5E46-9443-9A7AA9FDF376}"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‹nr.›</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33093313-B8E6-3C47-B639-30F004A4F12F}" type="datetime1">
              <a:rPr lang="en-US" smtClean="0"/>
              <a:pPr/>
              <a:t>7/18/2015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467321F-6946-7D41-A1F3-72B766C76C73}" type="datetime1">
              <a:rPr lang="en-US" smtClean="0"/>
              <a:pPr/>
              <a:t>7/18/2015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6A60E2B-7B03-8A40-B1EC-A58C57D64BCC}" type="datetime1">
              <a:rPr lang="en-US" smtClean="0"/>
              <a:pPr/>
              <a:t>7/18/2015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4B4CE0-9CA9-5A44-95F5-9A70DEAECA87}" type="datetime1">
              <a:rPr lang="en-US" smtClean="0"/>
              <a:pPr/>
              <a:t>7/18/2015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9C35B06-ADE9-4E42-BC9C-B2870A8EE647}" type="datetime1">
              <a:rPr lang="en-US" smtClean="0"/>
              <a:pPr/>
              <a:t>7/18/2015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3171-6F10-E846-B02E-E9A23F3E8F2A}" type="datetime1">
              <a:rPr lang="en-US" smtClean="0"/>
              <a:pPr/>
              <a:t>7/18/2015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‹nr.›</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5ADC727-B571-2842-9276-CCAAE2336D61}" type="datetime1">
              <a:rPr lang="en-US" smtClean="0"/>
              <a:pPr/>
              <a:t>7/18/2015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pPr/>
              <a:t>‹nr.›</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team@droidsrobotics.org"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maerlant-robotica.nl/" TargetMode="External"/><Relationship Id="rId5" Type="http://schemas.openxmlformats.org/officeDocument/2006/relationships/hyperlink" Target="http://www.ev3lessons.com" TargetMode="External"/><Relationship Id="rId4" Type="http://schemas.openxmlformats.org/officeDocument/2006/relationships/hyperlink" Target="mailto:frank.levine@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fontScale="70000" lnSpcReduction="20000"/>
          </a:bodyPr>
          <a:lstStyle/>
          <a:p>
            <a:r>
              <a:rPr lang="nl-NL" dirty="0" smtClean="0">
                <a:solidFill>
                  <a:schemeClr val="tx1"/>
                </a:solidFill>
              </a:rPr>
              <a:t>Door </a:t>
            </a:r>
            <a:r>
              <a:rPr lang="nl-NL" dirty="0" err="1" smtClean="0">
                <a:solidFill>
                  <a:schemeClr val="tx1"/>
                </a:solidFill>
              </a:rPr>
              <a:t>Droids</a:t>
            </a:r>
            <a:r>
              <a:rPr lang="nl-NL" dirty="0" smtClean="0">
                <a:solidFill>
                  <a:schemeClr val="tx1"/>
                </a:solidFill>
              </a:rPr>
              <a:t> </a:t>
            </a:r>
            <a:r>
              <a:rPr lang="nl-NL" dirty="0" err="1" smtClean="0">
                <a:solidFill>
                  <a:schemeClr val="tx1"/>
                </a:solidFill>
              </a:rPr>
              <a:t>Robotics</a:t>
            </a:r>
            <a:endParaRPr lang="nl-NL" dirty="0" smtClean="0">
              <a:solidFill>
                <a:schemeClr val="tx1"/>
              </a:solidFill>
            </a:endParaRPr>
          </a:p>
          <a:p>
            <a:r>
              <a:rPr lang="nl-NL" dirty="0" smtClean="0">
                <a:solidFill>
                  <a:schemeClr val="tx1"/>
                </a:solidFill>
              </a:rPr>
              <a:t>Code bijgedragen door The Construction </a:t>
            </a:r>
            <a:r>
              <a:rPr lang="nl-NL" dirty="0" err="1" smtClean="0">
                <a:solidFill>
                  <a:schemeClr val="tx1"/>
                </a:solidFill>
              </a:rPr>
              <a:t>Mavericks</a:t>
            </a:r>
            <a:endParaRPr lang="nl-NL"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fontScale="90000"/>
          </a:bodyPr>
          <a:lstStyle/>
          <a:p>
            <a:r>
              <a:rPr lang="nl-NL" sz="6600" dirty="0" smtClean="0">
                <a:solidFill>
                  <a:srgbClr val="FF0000"/>
                </a:solidFill>
              </a:rPr>
              <a:t>Proportionele Besturing</a:t>
            </a:r>
            <a:endParaRPr lang="nl-NL"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GEAVANCEERDE EV3 </a:t>
            </a:r>
            <a:r>
              <a:rPr lang="en-US" sz="4800" dirty="0" smtClean="0">
                <a:solidFill>
                  <a:schemeClr val="bg1"/>
                </a:solidFill>
              </a:rPr>
              <a:t>PROGRAMEER-LESSEN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Oplossing</a:t>
            </a:r>
            <a:r>
              <a:rPr lang="en-US" dirty="0" smtClean="0"/>
              <a:t>: </a:t>
            </a:r>
            <a:r>
              <a:rPr lang="en-US" dirty="0" err="1" smtClean="0"/>
              <a:t>Rechter</a:t>
            </a:r>
            <a:r>
              <a:rPr lang="en-US" dirty="0" smtClean="0"/>
              <a:t> Gyr0-Bocht </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a:p>
        </p:txBody>
      </p:sp>
      <p:pic>
        <p:nvPicPr>
          <p:cNvPr id="10" name="Content Placeholder 9" descr="Screen Shot 2015-07-17 at 21.47.55.png"/>
          <p:cNvPicPr>
            <a:picLocks noGrp="1" noChangeAspect="1"/>
          </p:cNvPicPr>
          <p:nvPr>
            <p:ph idx="1"/>
          </p:nvPr>
        </p:nvPicPr>
        <p:blipFill>
          <a:blip r:embed="rId2"/>
          <a:stretch>
            <a:fillRect/>
          </a:stretch>
        </p:blipFill>
        <p:spPr>
          <a:xfrm>
            <a:off x="1156329" y="1791168"/>
            <a:ext cx="6928493" cy="4694305"/>
          </a:xfrm>
        </p:spPr>
      </p:pic>
    </p:spTree>
    <p:extLst>
      <p:ext uri="{BB962C8B-B14F-4D97-AF65-F5344CB8AC3E}">
        <p14:creationId xmlns:p14="http://schemas.microsoft.com/office/powerpoint/2010/main" val="3750282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Discussiepunten</a:t>
            </a:r>
            <a:endParaRPr lang="en-U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nl-NL" dirty="0" smtClean="0">
                <a:solidFill>
                  <a:srgbClr val="FF0000"/>
                </a:solidFill>
              </a:rPr>
              <a:t>Wat betekent “proportionele besturing” ?</a:t>
            </a:r>
            <a:br>
              <a:rPr lang="nl-NL" dirty="0" smtClean="0">
                <a:solidFill>
                  <a:srgbClr val="FF0000"/>
                </a:solidFill>
              </a:rPr>
            </a:br>
            <a:r>
              <a:rPr lang="nl-NL" dirty="0" err="1" smtClean="0">
                <a:solidFill>
                  <a:srgbClr val="0000FF"/>
                </a:solidFill>
              </a:rPr>
              <a:t>Antw</a:t>
            </a:r>
            <a:r>
              <a:rPr lang="nl-NL" dirty="0" smtClean="0">
                <a:solidFill>
                  <a:srgbClr val="0000FF"/>
                </a:solidFill>
              </a:rPr>
              <a:t>: </a:t>
            </a:r>
            <a:r>
              <a:rPr lang="nl-NL" dirty="0" smtClean="0"/>
              <a:t>Meer of minder bewegen op basis van hoever de robot vanaf een bepaald punt verwijderd is</a:t>
            </a:r>
          </a:p>
          <a:p>
            <a:pPr marL="457200" indent="-457200">
              <a:buFont typeface="+mj-lt"/>
              <a:buAutoNum type="arabicPeriod"/>
            </a:pPr>
            <a:r>
              <a:rPr lang="nl-NL" dirty="0" smtClean="0">
                <a:solidFill>
                  <a:srgbClr val="FF0000"/>
                </a:solidFill>
              </a:rPr>
              <a:t>Wat </a:t>
            </a:r>
            <a:r>
              <a:rPr lang="nl-NL" dirty="0" smtClean="0">
                <a:solidFill>
                  <a:srgbClr val="FF0000"/>
                </a:solidFill>
              </a:rPr>
              <a:t>is een overeenkomst bij alle proportionele-besturings-code?</a:t>
            </a:r>
            <a:r>
              <a:rPr lang="nl-NL" dirty="0" smtClean="0">
                <a:solidFill>
                  <a:srgbClr val="FF0000"/>
                </a:solidFill>
              </a:rPr>
              <a:t/>
            </a:r>
            <a:br>
              <a:rPr lang="nl-NL" dirty="0" smtClean="0">
                <a:solidFill>
                  <a:srgbClr val="FF0000"/>
                </a:solidFill>
              </a:rPr>
            </a:br>
            <a:r>
              <a:rPr lang="nl-NL" dirty="0" err="1" smtClean="0">
                <a:solidFill>
                  <a:srgbClr val="0000FF"/>
                </a:solidFill>
              </a:rPr>
              <a:t>Antw</a:t>
            </a:r>
            <a:r>
              <a:rPr lang="nl-NL" dirty="0" smtClean="0">
                <a:solidFill>
                  <a:srgbClr val="0000FF"/>
                </a:solidFill>
              </a:rPr>
              <a:t>: </a:t>
            </a:r>
            <a:r>
              <a:rPr lang="nl-NL" dirty="0" smtClean="0"/>
              <a:t>Het berekenen van de fout and en de verbetering daarvan</a:t>
            </a:r>
          </a:p>
          <a:p>
            <a:pPr marL="457200" indent="-457200">
              <a:buFont typeface="+mj-lt"/>
              <a:buAutoNum type="arabicPeriod"/>
            </a:pPr>
            <a:endParaRPr lang="nl-NL" dirty="0" smtClean="0">
              <a:solidFill>
                <a:srgbClr val="0000FF"/>
              </a:solidFill>
            </a:endParaRPr>
          </a:p>
          <a:p>
            <a:endParaRPr lang="nl-NL"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1547944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nl-NL" dirty="0" smtClean="0"/>
              <a:t>Deze les is gemaakt door </a:t>
            </a:r>
            <a:r>
              <a:rPr lang="nl-NL" dirty="0" err="1" smtClean="0"/>
              <a:t>Sanjay</a:t>
            </a:r>
            <a:r>
              <a:rPr lang="nl-NL" dirty="0" smtClean="0"/>
              <a:t> </a:t>
            </a:r>
            <a:r>
              <a:rPr lang="nl-NL" dirty="0" err="1" smtClean="0"/>
              <a:t>Seshan</a:t>
            </a:r>
            <a:r>
              <a:rPr lang="nl-NL" dirty="0" smtClean="0"/>
              <a:t> en </a:t>
            </a:r>
            <a:r>
              <a:rPr lang="nl-NL" dirty="0" err="1" smtClean="0"/>
              <a:t>Arvind</a:t>
            </a:r>
            <a:r>
              <a:rPr lang="nl-NL" dirty="0" smtClean="0"/>
              <a:t> </a:t>
            </a:r>
            <a:r>
              <a:rPr lang="nl-NL" dirty="0" err="1" smtClean="0"/>
              <a:t>Seshan</a:t>
            </a:r>
            <a:r>
              <a:rPr lang="nl-NL" dirty="0" smtClean="0"/>
              <a:t> van    </a:t>
            </a:r>
            <a:r>
              <a:rPr lang="nl-NL" dirty="0" err="1" smtClean="0"/>
              <a:t>Droids</a:t>
            </a:r>
            <a:r>
              <a:rPr lang="nl-NL" dirty="0" smtClean="0"/>
              <a:t> </a:t>
            </a:r>
            <a:r>
              <a:rPr lang="nl-NL" dirty="0" err="1" smtClean="0"/>
              <a:t>Robotics</a:t>
            </a:r>
            <a:r>
              <a:rPr lang="nl-NL" dirty="0" smtClean="0"/>
              <a:t> (</a:t>
            </a:r>
            <a:r>
              <a:rPr lang="nl-NL" dirty="0" smtClean="0">
                <a:hlinkClick r:id="rId3"/>
              </a:rPr>
              <a:t>team@droidsrobotics.org</a:t>
            </a:r>
            <a:r>
              <a:rPr lang="nl-NL" dirty="0" smtClean="0"/>
              <a:t>).</a:t>
            </a:r>
          </a:p>
          <a:p>
            <a:pPr marL="454025" lvl="1" indent="-454025">
              <a:spcBef>
                <a:spcPts val="2000"/>
              </a:spcBef>
              <a:buClr>
                <a:schemeClr val="bg1">
                  <a:lumMod val="65000"/>
                </a:schemeClr>
              </a:buClr>
            </a:pPr>
            <a:r>
              <a:rPr lang="nl-NL" dirty="0" smtClean="0"/>
              <a:t>Originele “</a:t>
            </a:r>
            <a:r>
              <a:rPr lang="nl-NL" dirty="0" err="1" smtClean="0"/>
              <a:t>Gyro</a:t>
            </a:r>
            <a:r>
              <a:rPr lang="nl-NL" dirty="0" smtClean="0"/>
              <a:t> Turn Code” (</a:t>
            </a:r>
            <a:r>
              <a:rPr lang="nl-NL" dirty="0" err="1" smtClean="0"/>
              <a:t>Gyro-Bocht-Code</a:t>
            </a:r>
            <a:r>
              <a:rPr lang="nl-NL" dirty="0" smtClean="0"/>
              <a:t>) geleverd door de Construction </a:t>
            </a:r>
            <a:r>
              <a:rPr lang="nl-NL" dirty="0" err="1" smtClean="0"/>
              <a:t>Mavericks</a:t>
            </a:r>
            <a:r>
              <a:rPr lang="nl-NL" dirty="0" smtClean="0"/>
              <a:t> (</a:t>
            </a:r>
            <a:r>
              <a:rPr lang="nl-NL" sz="2400" dirty="0" smtClean="0">
                <a:hlinkClick r:id="rId4"/>
              </a:rPr>
              <a:t>frank.levine@gmail.com</a:t>
            </a:r>
            <a:r>
              <a:rPr lang="nl-NL" sz="2400" dirty="0" smtClean="0"/>
              <a:t>)</a:t>
            </a:r>
            <a:endParaRPr lang="nl-NL" dirty="0" smtClean="0"/>
          </a:p>
          <a:p>
            <a:pPr marL="454025" lvl="1" indent="-454025">
              <a:spcBef>
                <a:spcPts val="2000"/>
              </a:spcBef>
              <a:buClr>
                <a:schemeClr val="bg1">
                  <a:lumMod val="65000"/>
                </a:schemeClr>
              </a:buClr>
            </a:pPr>
            <a:r>
              <a:rPr lang="nl-NL" dirty="0" smtClean="0"/>
              <a:t>Meer Lessen bij </a:t>
            </a:r>
            <a:r>
              <a:rPr lang="nl-NL" dirty="0" smtClean="0">
                <a:hlinkClick r:id="rId5"/>
              </a:rPr>
              <a:t>www.ev3lessons.com</a:t>
            </a:r>
            <a:endParaRPr lang="nl-NL" dirty="0" smtClean="0"/>
          </a:p>
          <a:p>
            <a:pPr marL="454025" lvl="1" indent="-454025">
              <a:spcBef>
                <a:spcPts val="2000"/>
              </a:spcBef>
              <a:buClr>
                <a:schemeClr val="bg1">
                  <a:lumMod val="65000"/>
                </a:schemeClr>
              </a:buClr>
            </a:pPr>
            <a:r>
              <a:rPr lang="nl-NL" dirty="0" smtClean="0"/>
              <a:t>Vertaald door </a:t>
            </a:r>
            <a:r>
              <a:rPr lang="nl-NL" dirty="0" err="1" smtClean="0"/>
              <a:t>Maerlant</a:t>
            </a:r>
            <a:r>
              <a:rPr lang="nl-NL" dirty="0" smtClean="0"/>
              <a:t> Robotica (</a:t>
            </a:r>
            <a:r>
              <a:rPr lang="nl-NL" u="sng" dirty="0" err="1" smtClean="0">
                <a:solidFill>
                  <a:srgbClr val="800000"/>
                </a:solidFill>
                <a:hlinkClick r:id="rId6"/>
              </a:rPr>
              <a:t>maerlant-robotica.nl</a:t>
            </a:r>
            <a:r>
              <a:rPr lang="nl-NL" u="sng" dirty="0" smtClean="0">
                <a:solidFill>
                  <a:srgbClr val="800000"/>
                </a:solidFill>
                <a:hlinkClick r:id="rId6"/>
              </a:rPr>
              <a:t>/</a:t>
            </a:r>
            <a:r>
              <a:rPr lang="nl-NL" dirty="0" smtClean="0"/>
              <a:t>)</a:t>
            </a:r>
            <a:endParaRPr lang="nl-NL" dirty="0"/>
          </a:p>
        </p:txBody>
      </p:sp>
      <p:sp>
        <p:nvSpPr>
          <p:cNvPr id="4" name="Footer Placeholder 3"/>
          <p:cNvSpPr>
            <a:spLocks noGrp="1"/>
          </p:cNvSpPr>
          <p:nvPr>
            <p:ph type="ftr" sz="quarter" idx="11"/>
          </p:nvPr>
        </p:nvSpPr>
        <p:spPr/>
        <p:txBody>
          <a:bodyPr/>
          <a:lstStyle/>
          <a:p>
            <a:r>
              <a:rPr lang="en-US" dirty="0" smtClean="0"/>
              <a:t>© 2015 EV3Lessons.com, Last edit 4/9/2015 (Translated)</a:t>
            </a:r>
          </a:p>
          <a:p>
            <a:endParaRPr lang="en-US" dirty="0"/>
          </a:p>
        </p:txBody>
      </p:sp>
      <p:sp>
        <p:nvSpPr>
          <p:cNvPr id="5" name="Rectangle 1"/>
          <p:cNvSpPr>
            <a:spLocks noChangeArrowheads="1"/>
          </p:cNvSpPr>
          <p:nvPr/>
        </p:nvSpPr>
        <p:spPr bwMode="auto">
          <a:xfrm>
            <a:off x="457199" y="5497312"/>
            <a:ext cx="7913347" cy="923330"/>
          </a:xfrm>
          <a:prstGeom prst="rect">
            <a:avLst/>
          </a:prstGeom>
          <a:solidFill>
            <a:srgbClr val="F5F5F5"/>
          </a:solidFill>
          <a:ln>
            <a:noFill/>
          </a:ln>
          <a:effectLst/>
          <a:extLst>
            <a:ext uri="{91240B29-F687-4f45-9708-019B960494DF}">
              <a14:hiddenLine xmlns=""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7"/>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7"/>
              </a:rPr>
              <a:t>NonCommercial</a:t>
            </a:r>
            <a:r>
              <a:rPr kumimoji="0" lang="en-US" altLang="en-US" sz="2000" b="0" i="0" u="none" strike="noStrike" cap="none" normalizeH="0" baseline="0" dirty="0" smtClean="0">
                <a:ln>
                  <a:noFill/>
                </a:ln>
                <a:solidFill>
                  <a:srgbClr val="4374B7"/>
                </a:solidFill>
                <a:effectLst/>
                <a:latin typeface="Helvetica Neue"/>
                <a:hlinkClick r:id="rId7"/>
              </a:rPr>
              <a:t>-</a:t>
            </a:r>
            <a:r>
              <a:rPr kumimoji="0" lang="en-US" altLang="en-US" sz="2000" b="0" i="0" u="none" strike="noStrike" cap="none" normalizeH="0" baseline="0" dirty="0" err="1" smtClean="0">
                <a:ln>
                  <a:noFill/>
                </a:ln>
                <a:solidFill>
                  <a:srgbClr val="4374B7"/>
                </a:solidFill>
                <a:effectLst/>
                <a:latin typeface="Helvetica Neue"/>
                <a:hlinkClick r:id="rId7"/>
              </a:rPr>
              <a:t>ShareAlike</a:t>
            </a:r>
            <a:r>
              <a:rPr kumimoji="0" lang="en-US" altLang="en-US" sz="2000" b="0" i="0" u="none" strike="noStrike" cap="none" normalizeH="0" baseline="0" dirty="0" smtClean="0">
                <a:ln>
                  <a:noFill/>
                </a:ln>
                <a:solidFill>
                  <a:srgbClr val="4374B7"/>
                </a:solidFill>
                <a:effectLst/>
                <a:latin typeface="Helvetica Neue"/>
                <a:hlinkClick r:id="rId7"/>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1101" y="5011246"/>
            <a:ext cx="2161449" cy="761422"/>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400" dirty="0" err="1" smtClean="0"/>
              <a:t>Lesdoelen</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n-US" b="0" dirty="0" err="1" smtClean="0">
                <a:solidFill>
                  <a:srgbClr val="000000"/>
                </a:solidFill>
              </a:rPr>
              <a:t>Leren</a:t>
            </a:r>
            <a:r>
              <a:rPr lang="en-US" b="0" dirty="0" smtClean="0">
                <a:solidFill>
                  <a:srgbClr val="000000"/>
                </a:solidFill>
              </a:rPr>
              <a:t> </a:t>
            </a:r>
            <a:r>
              <a:rPr lang="en-US" b="0" dirty="0" err="1" smtClean="0">
                <a:solidFill>
                  <a:srgbClr val="000000"/>
                </a:solidFill>
              </a:rPr>
              <a:t>wat</a:t>
            </a:r>
            <a:r>
              <a:rPr lang="en-US" b="0" dirty="0" smtClean="0">
                <a:solidFill>
                  <a:srgbClr val="000000"/>
                </a:solidFill>
              </a:rPr>
              <a:t> </a:t>
            </a:r>
            <a:r>
              <a:rPr lang="nl-NL" dirty="0" smtClean="0">
                <a:solidFill>
                  <a:srgbClr val="000000"/>
                </a:solidFill>
              </a:rPr>
              <a:t>proportionele</a:t>
            </a:r>
            <a:r>
              <a:rPr lang="en-US" b="0" dirty="0" smtClean="0">
                <a:solidFill>
                  <a:srgbClr val="000000"/>
                </a:solidFill>
              </a:rPr>
              <a:t> </a:t>
            </a:r>
            <a:r>
              <a:rPr lang="en-US" dirty="0" err="1" smtClean="0">
                <a:solidFill>
                  <a:srgbClr val="000000"/>
                </a:solidFill>
              </a:rPr>
              <a:t>besturing</a:t>
            </a:r>
            <a:r>
              <a:rPr lang="en-US" b="0" dirty="0" smtClean="0">
                <a:solidFill>
                  <a:srgbClr val="000000"/>
                </a:solidFill>
              </a:rPr>
              <a:t> </a:t>
            </a:r>
            <a:r>
              <a:rPr lang="en-US" dirty="0" err="1" smtClean="0">
                <a:solidFill>
                  <a:srgbClr val="000000"/>
                </a:solidFill>
              </a:rPr>
              <a:t>betekent</a:t>
            </a:r>
            <a:r>
              <a:rPr lang="en-US" b="0" dirty="0" smtClean="0">
                <a:solidFill>
                  <a:srgbClr val="000000"/>
                </a:solidFill>
              </a:rPr>
              <a:t> en </a:t>
            </a:r>
            <a:r>
              <a:rPr lang="en-US" b="0" dirty="0" err="1" smtClean="0">
                <a:solidFill>
                  <a:srgbClr val="000000"/>
                </a:solidFill>
              </a:rPr>
              <a:t>waarom</a:t>
            </a:r>
            <a:r>
              <a:rPr lang="en-US" b="0" dirty="0" smtClean="0">
                <a:solidFill>
                  <a:srgbClr val="000000"/>
                </a:solidFill>
              </a:rPr>
              <a:t> je het </a:t>
            </a:r>
            <a:r>
              <a:rPr lang="en-US" b="0" dirty="0" err="1" smtClean="0">
                <a:solidFill>
                  <a:srgbClr val="000000"/>
                </a:solidFill>
              </a:rPr>
              <a:t>gebruikt</a:t>
            </a:r>
            <a:endParaRPr lang="en-US" b="0" dirty="0" smtClean="0">
              <a:solidFill>
                <a:srgbClr val="000000"/>
              </a:solidFill>
            </a:endParaRPr>
          </a:p>
          <a:p>
            <a:pPr marL="457200" indent="-457200">
              <a:buFont typeface="+mj-lt"/>
              <a:buAutoNum type="arabicPeriod"/>
            </a:pPr>
            <a:r>
              <a:rPr lang="en-US" b="0" dirty="0" err="1" smtClean="0">
                <a:solidFill>
                  <a:srgbClr val="000000"/>
                </a:solidFill>
              </a:rPr>
              <a:t>Leren</a:t>
            </a:r>
            <a:r>
              <a:rPr lang="en-US" b="0" dirty="0" smtClean="0">
                <a:solidFill>
                  <a:srgbClr val="000000"/>
                </a:solidFill>
              </a:rPr>
              <a:t> </a:t>
            </a:r>
            <a:r>
              <a:rPr lang="en-US" b="0" dirty="0" err="1" smtClean="0">
                <a:solidFill>
                  <a:srgbClr val="000000"/>
                </a:solidFill>
              </a:rPr>
              <a:t>om</a:t>
            </a:r>
            <a:r>
              <a:rPr lang="en-US" b="0" dirty="0" smtClean="0">
                <a:solidFill>
                  <a:srgbClr val="000000"/>
                </a:solidFill>
              </a:rPr>
              <a:t> </a:t>
            </a:r>
            <a:r>
              <a:rPr lang="nl-NL" dirty="0" smtClean="0">
                <a:solidFill>
                  <a:srgbClr val="000000"/>
                </a:solidFill>
              </a:rPr>
              <a:t>proportionele</a:t>
            </a:r>
            <a:r>
              <a:rPr lang="en-US" dirty="0" smtClean="0">
                <a:solidFill>
                  <a:srgbClr val="000000"/>
                </a:solidFill>
              </a:rPr>
              <a:t> </a:t>
            </a:r>
            <a:r>
              <a:rPr lang="en-US" dirty="0" err="1" smtClean="0">
                <a:solidFill>
                  <a:srgbClr val="000000"/>
                </a:solidFill>
              </a:rPr>
              <a:t>besturing</a:t>
            </a:r>
            <a:r>
              <a:rPr lang="en-US" dirty="0" smtClean="0">
                <a:solidFill>
                  <a:srgbClr val="000000"/>
                </a:solidFill>
              </a:rPr>
              <a:t> toe </a:t>
            </a:r>
            <a:r>
              <a:rPr lang="en-US" dirty="0" err="1" smtClean="0">
                <a:solidFill>
                  <a:srgbClr val="000000"/>
                </a:solidFill>
              </a:rPr>
              <a:t>te</a:t>
            </a:r>
            <a:r>
              <a:rPr lang="en-US" dirty="0" smtClean="0">
                <a:solidFill>
                  <a:srgbClr val="000000"/>
                </a:solidFill>
              </a:rPr>
              <a:t> </a:t>
            </a:r>
            <a:r>
              <a:rPr lang="en-US" dirty="0" err="1" smtClean="0">
                <a:solidFill>
                  <a:srgbClr val="000000"/>
                </a:solidFill>
              </a:rPr>
              <a:t>voegen</a:t>
            </a:r>
            <a:r>
              <a:rPr lang="en-US" dirty="0" smtClean="0">
                <a:solidFill>
                  <a:srgbClr val="000000"/>
                </a:solidFill>
              </a:rPr>
              <a:t> </a:t>
            </a:r>
            <a:r>
              <a:rPr lang="en-US" dirty="0" err="1" smtClean="0">
                <a:solidFill>
                  <a:srgbClr val="000000"/>
                </a:solidFill>
              </a:rPr>
              <a:t>aan</a:t>
            </a:r>
            <a:r>
              <a:rPr lang="en-US" dirty="0" smtClean="0">
                <a:solidFill>
                  <a:srgbClr val="000000"/>
                </a:solidFill>
              </a:rPr>
              <a:t> de </a:t>
            </a:r>
            <a:r>
              <a:rPr lang="en-US" b="0" dirty="0" smtClean="0">
                <a:solidFill>
                  <a:srgbClr val="000000"/>
                </a:solidFill>
              </a:rPr>
              <a:t>Gyro-, </a:t>
            </a:r>
            <a:r>
              <a:rPr lang="en-US" dirty="0" err="1" smtClean="0">
                <a:solidFill>
                  <a:srgbClr val="000000"/>
                </a:solidFill>
              </a:rPr>
              <a:t>Kleur</a:t>
            </a:r>
            <a:r>
              <a:rPr lang="en-US" dirty="0" smtClean="0">
                <a:solidFill>
                  <a:srgbClr val="000000"/>
                </a:solidFill>
              </a:rPr>
              <a:t>-</a:t>
            </a:r>
            <a:r>
              <a:rPr lang="en-US" b="0" dirty="0" smtClean="0">
                <a:solidFill>
                  <a:srgbClr val="000000"/>
                </a:solidFill>
              </a:rPr>
              <a:t>, en </a:t>
            </a:r>
            <a:r>
              <a:rPr lang="en-US" b="0" dirty="0" err="1" smtClean="0">
                <a:solidFill>
                  <a:srgbClr val="000000"/>
                </a:solidFill>
              </a:rPr>
              <a:t>Ultrasoon</a:t>
            </a:r>
            <a:r>
              <a:rPr lang="en-US" b="0" dirty="0" smtClean="0">
                <a:solidFill>
                  <a:srgbClr val="000000"/>
                </a:solidFill>
              </a:rPr>
              <a:t> </a:t>
            </a:r>
            <a:r>
              <a:rPr lang="en-US" b="0" dirty="0" err="1" smtClean="0">
                <a:solidFill>
                  <a:srgbClr val="000000"/>
                </a:solidFill>
              </a:rPr>
              <a:t>Sensoren</a:t>
            </a:r>
            <a:endParaRPr lang="en-US" b="0" dirty="0" smtClean="0">
              <a:solidFill>
                <a:srgbClr val="000000"/>
              </a:solidFill>
            </a:endParaRPr>
          </a:p>
          <a:p>
            <a:pPr marL="457200" indent="-457200">
              <a:buFont typeface="+mj-lt"/>
              <a:buAutoNum type="arabicPeriod"/>
            </a:pPr>
            <a:endParaRPr lang="en-US" dirty="0" smtClean="0">
              <a:solidFill>
                <a:srgbClr val="000000"/>
              </a:solidFill>
            </a:endParaRPr>
          </a:p>
          <a:p>
            <a:pPr marL="0" indent="0">
              <a:buNone/>
            </a:pPr>
            <a:r>
              <a:rPr lang="nl-NL" dirty="0" smtClean="0">
                <a:solidFill>
                  <a:srgbClr val="000000"/>
                </a:solidFill>
              </a:rPr>
              <a:t>Voorkennis: </a:t>
            </a:r>
            <a:r>
              <a:rPr lang="nl-NL" dirty="0" smtClean="0">
                <a:solidFill>
                  <a:srgbClr val="000000"/>
                </a:solidFill>
              </a:rPr>
              <a:t>Lessen gedaan over Rekenblokken, Kleursensor-kalibratie en </a:t>
            </a:r>
            <a:r>
              <a:rPr lang="nl-NL" dirty="0" err="1" smtClean="0">
                <a:solidFill>
                  <a:srgbClr val="000000"/>
                </a:solidFill>
              </a:rPr>
              <a:t>Data-Verbindingen</a:t>
            </a:r>
            <a:endParaRPr lang="en-US" b="0" dirty="0">
              <a:solidFill>
                <a:srgbClr val="00000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205623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Leren en discussiëren over proportionele</a:t>
            </a:r>
            <a:r>
              <a:rPr lang="en-US" dirty="0" smtClean="0"/>
              <a:t> </a:t>
            </a:r>
            <a:r>
              <a:rPr lang="en-US" dirty="0" err="1" smtClean="0"/>
              <a:t>besturing</a:t>
            </a:r>
            <a:endParaRPr lang="nl-NL"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nl-NL" dirty="0" smtClean="0"/>
              <a:t>Als we het in ons team hebben over “</a:t>
            </a:r>
            <a:r>
              <a:rPr lang="nl-NL" dirty="0" smtClean="0">
                <a:solidFill>
                  <a:schemeClr val="tx1"/>
                </a:solidFill>
              </a:rPr>
              <a:t>proportioneel</a:t>
            </a:r>
            <a:r>
              <a:rPr lang="nl-NL" dirty="0" smtClean="0"/>
              <a:t>”, zien we het als een spel</a:t>
            </a:r>
          </a:p>
          <a:p>
            <a:r>
              <a:rPr lang="nl-NL" dirty="0" smtClean="0"/>
              <a:t>Een teamlid wordt geblinddoekt.  Hij of zij moet zo snel mogelijk een kamer door en moet precies stoppen bij een lijn op de grond (gebruik afplakband om een lijn op de vloer te plakken)</a:t>
            </a:r>
          </a:p>
          <a:p>
            <a:r>
              <a:rPr lang="nl-NL" dirty="0" smtClean="0"/>
              <a:t>De rest van het team moet bevelen geven</a:t>
            </a:r>
          </a:p>
          <a:p>
            <a:r>
              <a:rPr lang="nl-NL" dirty="0" smtClean="0"/>
              <a:t>Als het teamlid ver weg is moet hij snel lopen en grote stappen nemen. Maar dan komt hij dichterbij de lijn, als hij door blijft rennen zal hij over de lijn heen gaan.  Je moet dat teamlid dus vertellen dat hij langzamer moet gaan lopen en kleinere stappen moet zetten</a:t>
            </a:r>
          </a:p>
          <a:p>
            <a:r>
              <a:rPr lang="nl-NL" dirty="0" smtClean="0"/>
              <a:t>Je moet de robot op diezelfde manier programmeren!</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nl-NL" dirty="0" smtClean="0">
                <a:solidFill>
                  <a:srgbClr val="FFFFFF"/>
                </a:solidFill>
              </a:rPr>
              <a:t>Proportionele</a:t>
            </a:r>
            <a:r>
              <a:rPr lang="en-US" dirty="0" smtClean="0">
                <a:solidFill>
                  <a:srgbClr val="FFFFFF"/>
                </a:solidFill>
              </a:rPr>
              <a:t> </a:t>
            </a:r>
            <a:r>
              <a:rPr lang="en-US" dirty="0" err="1" smtClean="0">
                <a:solidFill>
                  <a:srgbClr val="FFFFFF"/>
                </a:solidFill>
              </a:rPr>
              <a:t>besturing</a:t>
            </a:r>
            <a:r>
              <a:rPr lang="en-US" dirty="0" smtClean="0"/>
              <a:t>?</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nl-NL" dirty="0" smtClean="0"/>
              <a:t>Wat betekent </a:t>
            </a:r>
            <a:r>
              <a:rPr lang="nl-NL" dirty="0" smtClean="0">
                <a:solidFill>
                  <a:schemeClr val="tx1"/>
                </a:solidFill>
              </a:rPr>
              <a:t>proportioneel</a:t>
            </a:r>
            <a:r>
              <a:rPr lang="nl-NL" dirty="0" smtClean="0"/>
              <a:t>?</a:t>
            </a:r>
          </a:p>
          <a:p>
            <a:pPr marL="803275" lvl="1" indent="-342900">
              <a:buFont typeface="Arial"/>
              <a:buChar char="•"/>
            </a:pPr>
            <a:r>
              <a:rPr lang="nl-NL" b="0" dirty="0" smtClean="0"/>
              <a:t>De robot beweegt </a:t>
            </a:r>
            <a:r>
              <a:rPr lang="nl-NL" dirty="0" smtClean="0">
                <a:solidFill>
                  <a:schemeClr val="tx1"/>
                </a:solidFill>
              </a:rPr>
              <a:t>proportioneel </a:t>
            </a:r>
            <a:r>
              <a:rPr lang="nl-NL" b="0" dirty="0" smtClean="0"/>
              <a:t>– hij past zijn beweging aan (</a:t>
            </a:r>
            <a:r>
              <a:rPr lang="nl-NL" b="0" dirty="0" err="1" smtClean="0"/>
              <a:t>bv.</a:t>
            </a:r>
            <a:r>
              <a:rPr lang="nl-NL" b="0" dirty="0" smtClean="0"/>
              <a:t> een aanpassing aan zijn snelheid) op basis van hoever de robot is van zijn gestelde doel</a:t>
            </a:r>
          </a:p>
          <a:p>
            <a:pPr marL="800100" lvl="1" indent="-342900">
              <a:buFont typeface="Arial"/>
              <a:buChar char="•"/>
            </a:pPr>
            <a:r>
              <a:rPr lang="nl-NL" dirty="0" smtClean="0"/>
              <a:t>Bij een proportionele lijnvolger zal de robot </a:t>
            </a:r>
            <a:r>
              <a:rPr lang="nl-NL" dirty="0" smtClean="0"/>
              <a:t>aanpassen </a:t>
            </a:r>
            <a:r>
              <a:rPr lang="nl-NL" dirty="0" smtClean="0"/>
              <a:t>hoe scherp zijn draai is op basis van hoe ver hij van de lijn verwijderd is</a:t>
            </a:r>
          </a:p>
          <a:p>
            <a:pPr marL="342900" indent="-342900">
              <a:buFont typeface="Arial"/>
              <a:buChar char="•"/>
            </a:pPr>
            <a:r>
              <a:rPr lang="nl-NL" dirty="0" smtClean="0">
                <a:solidFill>
                  <a:schemeClr val="tx1"/>
                </a:solidFill>
              </a:rPr>
              <a:t>Proportionele</a:t>
            </a:r>
            <a:r>
              <a:rPr lang="en-US" dirty="0" smtClean="0">
                <a:solidFill>
                  <a:schemeClr val="tx1"/>
                </a:solidFill>
              </a:rPr>
              <a:t> </a:t>
            </a:r>
            <a:r>
              <a:rPr lang="en-US" dirty="0" err="1" smtClean="0">
                <a:solidFill>
                  <a:schemeClr val="tx1"/>
                </a:solidFill>
              </a:rPr>
              <a:t>besturing</a:t>
            </a:r>
            <a:r>
              <a:rPr lang="nl-NL" b="0" dirty="0" smtClean="0">
                <a:solidFill>
                  <a:schemeClr val="tx1"/>
                </a:solidFill>
              </a:rPr>
              <a:t> </a:t>
            </a:r>
            <a:r>
              <a:rPr lang="nl-NL" b="0" dirty="0" smtClean="0"/>
              <a:t>kan preciezer en sneller zijn</a:t>
            </a:r>
          </a:p>
          <a:p>
            <a:pPr marL="342900" indent="-342900">
              <a:buFont typeface="Arial"/>
              <a:buChar char="•"/>
            </a:pPr>
            <a:r>
              <a:rPr lang="nl-NL" dirty="0" smtClean="0">
                <a:solidFill>
                  <a:srgbClr val="FF0000"/>
                </a:solidFill>
              </a:rPr>
              <a:t>De Pseudocode voor elke proportionele</a:t>
            </a:r>
            <a:r>
              <a:rPr lang="en-US" dirty="0" smtClean="0">
                <a:solidFill>
                  <a:srgbClr val="FF0000"/>
                </a:solidFill>
              </a:rPr>
              <a:t> </a:t>
            </a:r>
            <a:r>
              <a:rPr lang="en-US" dirty="0" err="1" smtClean="0">
                <a:solidFill>
                  <a:srgbClr val="FF0000"/>
                </a:solidFill>
              </a:rPr>
              <a:t>besturings</a:t>
            </a:r>
            <a:r>
              <a:rPr lang="nl-NL" dirty="0" smtClean="0">
                <a:solidFill>
                  <a:srgbClr val="FF0000"/>
                </a:solidFill>
              </a:rPr>
              <a:t> programma</a:t>
            </a:r>
            <a:r>
              <a:rPr lang="nl-NL" b="0" dirty="0" smtClean="0">
                <a:solidFill>
                  <a:srgbClr val="FF0000"/>
                </a:solidFill>
              </a:rPr>
              <a:t> bestaat uit </a:t>
            </a:r>
            <a:r>
              <a:rPr lang="nl-NL" dirty="0" smtClean="0">
                <a:solidFill>
                  <a:srgbClr val="FF0000"/>
                </a:solidFill>
              </a:rPr>
              <a:t>twee stappen</a:t>
            </a:r>
            <a:r>
              <a:rPr lang="nl-NL" b="0" dirty="0" smtClean="0">
                <a:solidFill>
                  <a:srgbClr val="FF0000"/>
                </a:solidFill>
              </a:rPr>
              <a:t>:</a:t>
            </a:r>
          </a:p>
          <a:p>
            <a:pPr marL="914400" lvl="1" indent="-457200">
              <a:buFont typeface="+mj-lt"/>
              <a:buAutoNum type="arabicPeriod"/>
            </a:pPr>
            <a:r>
              <a:rPr lang="nl-NL" b="1" dirty="0" smtClean="0"/>
              <a:t>De fout berekenen</a:t>
            </a:r>
            <a:r>
              <a:rPr lang="nl-NL" dirty="0" smtClean="0">
                <a:sym typeface="Wingdings"/>
              </a:rPr>
              <a:t> Hoe ver is de robot van het doel</a:t>
            </a:r>
          </a:p>
          <a:p>
            <a:pPr lvl="1">
              <a:buFont typeface="+mj-lt"/>
              <a:buAutoNum type="arabicPeriod"/>
            </a:pPr>
            <a:r>
              <a:rPr lang="nl-NL" b="1" dirty="0" smtClean="0">
                <a:sym typeface="Wingdings"/>
              </a:rPr>
              <a:t>Een verbetering maken</a:t>
            </a:r>
            <a:r>
              <a:rPr lang="nl-NL" dirty="0" smtClean="0">
                <a:sym typeface="Wingdings"/>
              </a:rPr>
              <a:t> de robot onderneemt een actie </a:t>
            </a:r>
            <a:r>
              <a:rPr lang="nl-NL" dirty="0" smtClean="0">
                <a:sym typeface="Wingdings"/>
              </a:rPr>
              <a:t>die </a:t>
            </a:r>
            <a:r>
              <a:rPr lang="nl-NL" dirty="0" smtClean="0">
                <a:sym typeface="Wingdings"/>
              </a:rPr>
              <a:t>proportioneel is </a:t>
            </a:r>
            <a:r>
              <a:rPr lang="nl-NL" dirty="0" smtClean="0">
                <a:sym typeface="Wingdings"/>
              </a:rPr>
              <a:t>met </a:t>
            </a:r>
            <a:r>
              <a:rPr lang="nl-NL" dirty="0" smtClean="0">
                <a:sym typeface="Wingdings"/>
              </a:rPr>
              <a:t>de fout (daarom heet dit </a:t>
            </a:r>
            <a:r>
              <a:rPr lang="nl-NL" dirty="0" smtClean="0">
                <a:solidFill>
                  <a:schemeClr val="tx1"/>
                </a:solidFill>
                <a:sym typeface="Wingdings"/>
              </a:rPr>
              <a:t>p</a:t>
            </a:r>
            <a:r>
              <a:rPr lang="nl-NL" dirty="0" smtClean="0">
                <a:solidFill>
                  <a:schemeClr val="tx1"/>
                </a:solidFill>
              </a:rPr>
              <a:t>roportionele</a:t>
            </a:r>
            <a:r>
              <a:rPr lang="en-US" dirty="0" smtClean="0">
                <a:solidFill>
                  <a:schemeClr val="tx1"/>
                </a:solidFill>
              </a:rPr>
              <a:t> </a:t>
            </a:r>
            <a:r>
              <a:rPr lang="en-US" dirty="0" err="1" smtClean="0">
                <a:solidFill>
                  <a:schemeClr val="tx1"/>
                </a:solidFill>
              </a:rPr>
              <a:t>besturing</a:t>
            </a:r>
            <a:r>
              <a:rPr lang="nl-NL" dirty="0" smtClean="0">
                <a:sym typeface="Wingdings"/>
              </a:rPr>
              <a:t>).  Je moet de fout vermenigvuldigen met de vergrotingsfactor om de verbetering te bepalen</a:t>
            </a:r>
            <a:endParaRPr lang="nl-NL"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205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Opdrachten</a:t>
            </a:r>
            <a:endParaRPr lang="en-US" dirty="0"/>
          </a:p>
        </p:txBody>
      </p:sp>
      <p:sp>
        <p:nvSpPr>
          <p:cNvPr id="3" name="Content Placeholder 2"/>
          <p:cNvSpPr>
            <a:spLocks noGrp="1"/>
          </p:cNvSpPr>
          <p:nvPr>
            <p:ph idx="1"/>
          </p:nvPr>
        </p:nvSpPr>
        <p:spPr>
          <a:xfrm>
            <a:off x="284163" y="1889051"/>
            <a:ext cx="8475478" cy="3992563"/>
          </a:xfrm>
        </p:spPr>
        <p:txBody>
          <a:bodyPr>
            <a:normAutofit/>
          </a:bodyPr>
          <a:lstStyle/>
          <a:p>
            <a:r>
              <a:rPr lang="nl-NL" b="0" dirty="0" smtClean="0"/>
              <a:t>Om je te leren hoe je </a:t>
            </a:r>
            <a:r>
              <a:rPr lang="nl-NL" b="0" dirty="0" smtClean="0">
                <a:solidFill>
                  <a:schemeClr val="tx1"/>
                </a:solidFill>
              </a:rPr>
              <a:t>p</a:t>
            </a:r>
            <a:r>
              <a:rPr lang="nl-NL" dirty="0" smtClean="0">
                <a:solidFill>
                  <a:schemeClr val="tx1"/>
                </a:solidFill>
              </a:rPr>
              <a:t>roportionele besturing gebruikt, hebben we 3 opdrachten</a:t>
            </a:r>
            <a:r>
              <a:rPr lang="nl-NL" b="0" dirty="0" smtClean="0"/>
              <a:t>:</a:t>
            </a:r>
          </a:p>
          <a:p>
            <a:pPr lvl="1"/>
            <a:r>
              <a:rPr lang="nl-NL" dirty="0" smtClean="0"/>
              <a:t>Volgende Hond: Gebruik </a:t>
            </a:r>
            <a:r>
              <a:rPr lang="nl-NL" dirty="0" smtClean="0">
                <a:solidFill>
                  <a:schemeClr val="tx1"/>
                </a:solidFill>
              </a:rPr>
              <a:t>proportionele besturing met de </a:t>
            </a:r>
            <a:r>
              <a:rPr lang="nl-NL" dirty="0" err="1" smtClean="0"/>
              <a:t>ultrasoon-sensor</a:t>
            </a:r>
            <a:r>
              <a:rPr lang="nl-NL" dirty="0" smtClean="0"/>
              <a:t> om de robot </a:t>
            </a:r>
            <a:r>
              <a:rPr lang="nl-NL" smtClean="0"/>
              <a:t>constant 7cm </a:t>
            </a:r>
            <a:r>
              <a:rPr lang="nl-NL" dirty="0" smtClean="0"/>
              <a:t>van een persoon te laten (zelfs als dat persoon beweegt)</a:t>
            </a:r>
          </a:p>
          <a:p>
            <a:pPr lvl="1"/>
            <a:r>
              <a:rPr lang="nl-NL" dirty="0" smtClean="0"/>
              <a:t>Lijnvolger: Gebruik </a:t>
            </a:r>
            <a:r>
              <a:rPr lang="nl-NL" dirty="0" smtClean="0">
                <a:solidFill>
                  <a:schemeClr val="tx1"/>
                </a:solidFill>
              </a:rPr>
              <a:t>proportionele besturing met de </a:t>
            </a:r>
            <a:r>
              <a:rPr lang="nl-NL" dirty="0" err="1" smtClean="0">
                <a:solidFill>
                  <a:schemeClr val="tx1"/>
                </a:solidFill>
              </a:rPr>
              <a:t>licht-sensor</a:t>
            </a:r>
            <a:r>
              <a:rPr lang="nl-NL" dirty="0" smtClean="0">
                <a:solidFill>
                  <a:schemeClr val="tx1"/>
                </a:solidFill>
              </a:rPr>
              <a:t> </a:t>
            </a:r>
            <a:r>
              <a:rPr lang="nl-NL" dirty="0" smtClean="0"/>
              <a:t>vloeiend een lijn te laten volgen. (Verdere details in the Proportionele Lijnvolger les)</a:t>
            </a:r>
          </a:p>
          <a:p>
            <a:pPr lvl="1"/>
            <a:r>
              <a:rPr lang="nl-NL" dirty="0" err="1" smtClean="0"/>
              <a:t>Gyro</a:t>
            </a:r>
            <a:r>
              <a:rPr lang="nl-NL" dirty="0" smtClean="0"/>
              <a:t> Bocht: Gebruik </a:t>
            </a:r>
            <a:r>
              <a:rPr lang="nl-NL" dirty="0" smtClean="0">
                <a:solidFill>
                  <a:schemeClr val="tx1"/>
                </a:solidFill>
              </a:rPr>
              <a:t>proportionele besturing en de</a:t>
            </a:r>
            <a:r>
              <a:rPr lang="nl-NL" dirty="0" smtClean="0"/>
              <a:t> </a:t>
            </a:r>
            <a:r>
              <a:rPr lang="nl-NL" dirty="0" err="1" smtClean="0"/>
              <a:t>gyro-sensor</a:t>
            </a:r>
            <a:r>
              <a:rPr lang="nl-NL" dirty="0" smtClean="0"/>
              <a:t> om de robot met precisie naar een doelhoek te draaien</a:t>
            </a:r>
            <a:endParaRPr lang="nl-NL" b="0"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380322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1598376"/>
              </p:ext>
            </p:extLst>
          </p:nvPr>
        </p:nvGraphicFramePr>
        <p:xfrm>
          <a:off x="602341" y="2087843"/>
          <a:ext cx="7870372" cy="448564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nl-NL" b="1" noProof="0" dirty="0" smtClean="0"/>
                        <a:t>Toepassing</a:t>
                      </a:r>
                      <a:endParaRPr lang="nl-NL" b="1" noProof="0" dirty="0"/>
                    </a:p>
                  </a:txBody>
                  <a:tcPr>
                    <a:solidFill>
                      <a:srgbClr val="F5C201"/>
                    </a:solidFill>
                  </a:tcPr>
                </a:tc>
                <a:tc>
                  <a:txBody>
                    <a:bodyPr/>
                    <a:lstStyle/>
                    <a:p>
                      <a:r>
                        <a:rPr lang="nl-NL" b="1" noProof="0" smtClean="0"/>
                        <a:t>Doel</a:t>
                      </a:r>
                      <a:endParaRPr lang="nl-NL" b="1" noProof="0"/>
                    </a:p>
                  </a:txBody>
                  <a:tcPr>
                    <a:solidFill>
                      <a:srgbClr val="F5C201"/>
                    </a:solidFill>
                  </a:tcPr>
                </a:tc>
                <a:tc>
                  <a:txBody>
                    <a:bodyPr/>
                    <a:lstStyle/>
                    <a:p>
                      <a:r>
                        <a:rPr lang="nl-NL" b="1" noProof="0" smtClean="0"/>
                        <a:t>Fout</a:t>
                      </a:r>
                      <a:endParaRPr lang="nl-NL" b="1" noProof="0"/>
                    </a:p>
                  </a:txBody>
                  <a:tcPr>
                    <a:solidFill>
                      <a:srgbClr val="F5C201"/>
                    </a:solidFill>
                  </a:tcPr>
                </a:tc>
                <a:tc>
                  <a:txBody>
                    <a:bodyPr/>
                    <a:lstStyle/>
                    <a:p>
                      <a:r>
                        <a:rPr lang="nl-NL" b="1" noProof="0" smtClean="0"/>
                        <a:t>Samenhang</a:t>
                      </a:r>
                      <a:endParaRPr lang="nl-NL" b="1" noProof="0"/>
                    </a:p>
                  </a:txBody>
                  <a:tcPr>
                    <a:solidFill>
                      <a:srgbClr val="F5C201"/>
                    </a:solidFill>
                  </a:tcPr>
                </a:tc>
              </a:tr>
              <a:tr h="370840">
                <a:tc>
                  <a:txBody>
                    <a:bodyPr/>
                    <a:lstStyle/>
                    <a:p>
                      <a:r>
                        <a:rPr lang="nl-NL" b="1" noProof="0" dirty="0" smtClean="0"/>
                        <a:t>Volgende</a:t>
                      </a:r>
                      <a:r>
                        <a:rPr lang="nl-NL" b="1" baseline="0" noProof="0" dirty="0" smtClean="0"/>
                        <a:t> Hond</a:t>
                      </a:r>
                      <a:endParaRPr lang="nl-NL" b="1" noProof="0" dirty="0"/>
                    </a:p>
                  </a:txBody>
                  <a:tcPr/>
                </a:tc>
                <a:tc>
                  <a:txBody>
                    <a:bodyPr/>
                    <a:lstStyle/>
                    <a:p>
                      <a:r>
                        <a:rPr lang="nl-NL" noProof="0" dirty="0" smtClean="0"/>
                        <a:t>Ga naar de</a:t>
                      </a:r>
                      <a:r>
                        <a:rPr lang="nl-NL" baseline="0" noProof="0" dirty="0" smtClean="0"/>
                        <a:t> afstand (die als doel gesteld is) van aan object</a:t>
                      </a:r>
                      <a:endParaRPr lang="nl-NL" noProof="0" dirty="0"/>
                    </a:p>
                  </a:txBody>
                  <a:tcPr/>
                </a:tc>
                <a:tc>
                  <a:txBody>
                    <a:bodyPr/>
                    <a:lstStyle/>
                    <a:p>
                      <a:r>
                        <a:rPr lang="nl-NL" noProof="0" dirty="0" smtClean="0"/>
                        <a:t>De</a:t>
                      </a:r>
                      <a:r>
                        <a:rPr lang="nl-NL" baseline="0" noProof="0" dirty="0" smtClean="0"/>
                        <a:t> afstand tot </a:t>
                      </a:r>
                      <a:r>
                        <a:rPr lang="nl-NL" baseline="0" noProof="0" dirty="0" smtClean="0"/>
                        <a:t>het doel </a:t>
                      </a:r>
                      <a:r>
                        <a:rPr lang="nl-NL" noProof="0" dirty="0" smtClean="0"/>
                        <a:t>(huidig</a:t>
                      </a:r>
                      <a:r>
                        <a:rPr lang="nl-NL" baseline="0" noProof="0" dirty="0" smtClean="0"/>
                        <a:t>_afstand – doel_afstand)</a:t>
                      </a:r>
                      <a:endParaRPr lang="nl-NL" noProof="0" dirty="0"/>
                    </a:p>
                  </a:txBody>
                  <a:tcPr/>
                </a:tc>
                <a:tc>
                  <a:txBody>
                    <a:bodyPr/>
                    <a:lstStyle/>
                    <a:p>
                      <a:r>
                        <a:rPr lang="nl-NL" noProof="0" dirty="0" smtClean="0"/>
                        <a:t>Snelheid </a:t>
                      </a:r>
                      <a:r>
                        <a:rPr lang="nl-NL" noProof="0" dirty="0" err="1" smtClean="0"/>
                        <a:t>v.d.</a:t>
                      </a:r>
                      <a:r>
                        <a:rPr lang="nl-NL" noProof="0" dirty="0" smtClean="0"/>
                        <a:t> beweging</a:t>
                      </a:r>
                      <a:r>
                        <a:rPr lang="nl-NL" baseline="0" noProof="0" dirty="0" smtClean="0"/>
                        <a:t> op basis van de afstand</a:t>
                      </a:r>
                      <a:endParaRPr lang="nl-NL" noProof="0" dirty="0"/>
                    </a:p>
                  </a:txBody>
                  <a:tcPr/>
                </a:tc>
              </a:tr>
              <a:tr h="370840">
                <a:tc>
                  <a:txBody>
                    <a:bodyPr/>
                    <a:lstStyle/>
                    <a:p>
                      <a:r>
                        <a:rPr lang="nl-NL" b="1" noProof="0" dirty="0" smtClean="0"/>
                        <a:t>Lijnvolger</a:t>
                      </a:r>
                      <a:endParaRPr lang="nl-NL" b="1" noProof="0" dirty="0"/>
                    </a:p>
                  </a:txBody>
                  <a:tcPr/>
                </a:tc>
                <a:tc>
                  <a:txBody>
                    <a:bodyPr/>
                    <a:lstStyle/>
                    <a:p>
                      <a:r>
                        <a:rPr lang="nl-NL" noProof="0" dirty="0" smtClean="0"/>
                        <a:t>Blijf</a:t>
                      </a:r>
                      <a:r>
                        <a:rPr lang="nl-NL" baseline="0" noProof="0" dirty="0" smtClean="0"/>
                        <a:t> op de rand van de lijn</a:t>
                      </a:r>
                      <a:endParaRPr lang="nl-NL" noProof="0" dirty="0"/>
                    </a:p>
                  </a:txBody>
                  <a:tcPr/>
                </a:tc>
                <a:tc>
                  <a:txBody>
                    <a:bodyPr/>
                    <a:lstStyle/>
                    <a:p>
                      <a:r>
                        <a:rPr lang="nl-NL" noProof="0" dirty="0" smtClean="0"/>
                        <a:t>Wat is</a:t>
                      </a:r>
                      <a:r>
                        <a:rPr lang="nl-NL" baseline="0" noProof="0" dirty="0" smtClean="0"/>
                        <a:t> het verschil in </a:t>
                      </a:r>
                      <a:r>
                        <a:rPr lang="nl-NL" baseline="0" noProof="0" dirty="0" err="1" smtClean="0"/>
                        <a:t>lichtvaarde</a:t>
                      </a:r>
                      <a:r>
                        <a:rPr lang="nl-NL" baseline="0" noProof="0" dirty="0" smtClean="0"/>
                        <a:t> tussen de huidige </a:t>
                      </a:r>
                      <a:r>
                        <a:rPr lang="nl-NL" baseline="0" noProof="0" dirty="0" err="1" smtClean="0"/>
                        <a:t>lokatie</a:t>
                      </a:r>
                      <a:r>
                        <a:rPr lang="nl-NL" baseline="0" noProof="0" dirty="0" smtClean="0"/>
                        <a:t> en de rand van de lijn</a:t>
                      </a:r>
                      <a:br>
                        <a:rPr lang="nl-NL" baseline="0" noProof="0" dirty="0" smtClean="0"/>
                      </a:br>
                      <a:r>
                        <a:rPr lang="nl-NL" baseline="0" noProof="0" dirty="0" smtClean="0"/>
                        <a:t>(huidig_licht – doel_licht)</a:t>
                      </a:r>
                      <a:endParaRPr lang="nl-NL" noProof="0" dirty="0"/>
                    </a:p>
                  </a:txBody>
                  <a:tcPr/>
                </a:tc>
                <a:tc>
                  <a:txBody>
                    <a:bodyPr/>
                    <a:lstStyle/>
                    <a:p>
                      <a:r>
                        <a:rPr lang="nl-NL" noProof="0" dirty="0" smtClean="0"/>
                        <a:t>Aanpassing</a:t>
                      </a:r>
                      <a:r>
                        <a:rPr lang="nl-NL" baseline="0" noProof="0" dirty="0" smtClean="0"/>
                        <a:t> van hoe scherp de bocht is op basis van de afstand vanaf de lijn</a:t>
                      </a:r>
                      <a:endParaRPr lang="nl-NL" noProof="0" dirty="0"/>
                    </a:p>
                  </a:txBody>
                  <a:tcPr/>
                </a:tc>
              </a:tr>
              <a:tr h="370840">
                <a:tc>
                  <a:txBody>
                    <a:bodyPr/>
                    <a:lstStyle/>
                    <a:p>
                      <a:r>
                        <a:rPr lang="nl-NL" b="1" noProof="0" dirty="0" err="1" smtClean="0"/>
                        <a:t>Gyro</a:t>
                      </a:r>
                      <a:r>
                        <a:rPr lang="nl-NL" b="1" baseline="0" noProof="0" dirty="0" smtClean="0"/>
                        <a:t> Bocht</a:t>
                      </a:r>
                      <a:endParaRPr lang="nl-NL" b="1" noProof="0" dirty="0"/>
                    </a:p>
                  </a:txBody>
                  <a:tcPr/>
                </a:tc>
                <a:tc>
                  <a:txBody>
                    <a:bodyPr/>
                    <a:lstStyle/>
                    <a:p>
                      <a:r>
                        <a:rPr lang="nl-NL" noProof="0" dirty="0" smtClean="0"/>
                        <a:t>Draai</a:t>
                      </a:r>
                      <a:r>
                        <a:rPr lang="nl-NL" baseline="0" noProof="0" dirty="0" smtClean="0"/>
                        <a:t> tot de </a:t>
                      </a:r>
                      <a:r>
                        <a:rPr lang="nl-NL" baseline="0" noProof="0" dirty="0" err="1" smtClean="0"/>
                        <a:t>doel-hoek</a:t>
                      </a:r>
                      <a:endParaRPr lang="nl-NL" noProof="0" dirty="0"/>
                    </a:p>
                  </a:txBody>
                  <a:tcPr/>
                </a:tc>
                <a:tc>
                  <a:txBody>
                    <a:bodyPr/>
                    <a:lstStyle/>
                    <a:p>
                      <a:r>
                        <a:rPr lang="nl-NL" noProof="0" dirty="0" smtClean="0"/>
                        <a:t>Hoeveel graden</a:t>
                      </a:r>
                      <a:r>
                        <a:rPr lang="nl-NL" baseline="0" noProof="0" dirty="0" smtClean="0"/>
                        <a:t> tot de </a:t>
                      </a:r>
                      <a:r>
                        <a:rPr lang="nl-NL" baseline="0" noProof="0" dirty="0" err="1" smtClean="0"/>
                        <a:t>doel-hoek</a:t>
                      </a:r>
                      <a:endParaRPr lang="nl-NL" noProof="0" dirty="0"/>
                    </a:p>
                  </a:txBody>
                  <a:tcPr/>
                </a:tc>
                <a:tc>
                  <a:txBody>
                    <a:bodyPr/>
                    <a:lstStyle/>
                    <a:p>
                      <a:r>
                        <a:rPr lang="nl-NL" noProof="0" dirty="0" smtClean="0"/>
                        <a:t>Snelheid van de draai op basis van overblijvende</a:t>
                      </a:r>
                      <a:r>
                        <a:rPr lang="nl-NL" baseline="0" noProof="0" dirty="0" smtClean="0"/>
                        <a:t> aantal graden te draaien</a:t>
                      </a:r>
                      <a:endParaRPr lang="nl-NL" noProof="0"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Tree>
    <p:extLst>
      <p:ext uri="{BB962C8B-B14F-4D97-AF65-F5344CB8AC3E}">
        <p14:creationId xmlns:p14="http://schemas.microsoft.com/office/powerpoint/2010/main" val="200339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err="1" smtClean="0"/>
              <a:t>Oplossing</a:t>
            </a:r>
            <a:r>
              <a:rPr lang="en-US" dirty="0" smtClean="0"/>
              <a:t>: </a:t>
            </a:r>
            <a:r>
              <a:rPr lang="en-US" dirty="0" err="1" smtClean="0"/>
              <a:t>Volgende</a:t>
            </a:r>
            <a:r>
              <a:rPr lang="en-US" dirty="0" smtClean="0"/>
              <a:t> </a:t>
            </a:r>
            <a:r>
              <a:rPr lang="en-US" dirty="0" err="1" smtClean="0"/>
              <a:t>Hond</a:t>
            </a:r>
            <a:r>
              <a:rPr lang="en-US" dirty="0" smtClean="0"/>
              <a:t> (</a:t>
            </a:r>
            <a:r>
              <a:rPr lang="en-US" dirty="0" err="1" smtClean="0"/>
              <a:t>Ultrasoon</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6" name="Picture 5" descr="Screen Shot 2015-07-17 at 21.48.38.png"/>
          <p:cNvPicPr>
            <a:picLocks noChangeAspect="1"/>
          </p:cNvPicPr>
          <p:nvPr/>
        </p:nvPicPr>
        <p:blipFill>
          <a:blip r:embed="rId2"/>
          <a:stretch>
            <a:fillRect/>
          </a:stretch>
        </p:blipFill>
        <p:spPr>
          <a:xfrm>
            <a:off x="1383802" y="1741738"/>
            <a:ext cx="6619357" cy="4695293"/>
          </a:xfrm>
          <a:prstGeom prst="rect">
            <a:avLst/>
          </a:prstGeom>
        </p:spPr>
      </p:pic>
    </p:spTree>
    <p:extLst>
      <p:ext uri="{BB962C8B-B14F-4D97-AF65-F5344CB8AC3E}">
        <p14:creationId xmlns:p14="http://schemas.microsoft.com/office/powerpoint/2010/main" val="40797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Oplossing</a:t>
            </a:r>
            <a:r>
              <a:rPr lang="en-US" dirty="0" smtClean="0"/>
              <a:t>: </a:t>
            </a:r>
            <a:r>
              <a:rPr lang="en-US" dirty="0" err="1" smtClean="0"/>
              <a:t>Proportionele</a:t>
            </a:r>
            <a:r>
              <a:rPr lang="en-US" dirty="0" smtClean="0"/>
              <a:t> </a:t>
            </a:r>
            <a:r>
              <a:rPr lang="en-US" dirty="0" err="1" smtClean="0"/>
              <a:t>Lijnvolger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6" name="Picture 5" descr="Screen Shot 2015-07-17 at 21.48.27.png"/>
          <p:cNvPicPr>
            <a:picLocks noChangeAspect="1"/>
          </p:cNvPicPr>
          <p:nvPr/>
        </p:nvPicPr>
        <p:blipFill>
          <a:blip r:embed="rId2"/>
          <a:stretch>
            <a:fillRect/>
          </a:stretch>
        </p:blipFill>
        <p:spPr>
          <a:xfrm>
            <a:off x="0" y="1800445"/>
            <a:ext cx="9144000" cy="4750315"/>
          </a:xfrm>
          <a:prstGeom prst="rect">
            <a:avLst/>
          </a:prstGeom>
        </p:spPr>
      </p:pic>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07-17 at 21.54.37.png"/>
          <p:cNvPicPr>
            <a:picLocks noGrp="1" noChangeAspect="1"/>
          </p:cNvPicPr>
          <p:nvPr>
            <p:ph idx="1"/>
          </p:nvPr>
        </p:nvPicPr>
        <p:blipFill>
          <a:blip r:embed="rId2"/>
          <a:stretch>
            <a:fillRect/>
          </a:stretch>
        </p:blipFill>
        <p:spPr>
          <a:xfrm>
            <a:off x="2023320" y="1762776"/>
            <a:ext cx="6530634" cy="4363388"/>
          </a:xfrm>
        </p:spPr>
      </p:pic>
      <p:sp>
        <p:nvSpPr>
          <p:cNvPr id="2" name="Title 1"/>
          <p:cNvSpPr>
            <a:spLocks noGrp="1"/>
          </p:cNvSpPr>
          <p:nvPr>
            <p:ph type="title"/>
          </p:nvPr>
        </p:nvSpPr>
        <p:spPr>
          <a:noFill/>
        </p:spPr>
        <p:txBody>
          <a:bodyPr/>
          <a:lstStyle/>
          <a:p>
            <a:r>
              <a:rPr lang="en-US" dirty="0" err="1" smtClean="0"/>
              <a:t>Oplossing</a:t>
            </a:r>
            <a:r>
              <a:rPr lang="en-US" dirty="0" smtClean="0"/>
              <a:t>: Linker Gyr0-Bocht </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sp>
        <p:nvSpPr>
          <p:cNvPr id="6" name="Content Placeholder 2"/>
          <p:cNvSpPr txBox="1">
            <a:spLocks/>
          </p:cNvSpPr>
          <p:nvPr/>
        </p:nvSpPr>
        <p:spPr>
          <a:xfrm>
            <a:off x="199698" y="4355248"/>
            <a:ext cx="2600716" cy="2081784"/>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nl-NL" sz="1100" dirty="0" smtClean="0">
                <a:solidFill>
                  <a:srgbClr val="FF0000"/>
                </a:solidFill>
              </a:rPr>
              <a:t>Wat is er aan de hand met het </a:t>
            </a:r>
            <a:r>
              <a:rPr lang="nl-NL" sz="1100" dirty="0" err="1" smtClean="0">
                <a:solidFill>
                  <a:srgbClr val="FF0000"/>
                </a:solidFill>
              </a:rPr>
              <a:t>Reken-Blok</a:t>
            </a:r>
            <a:r>
              <a:rPr lang="nl-NL" sz="1100" dirty="0" smtClean="0">
                <a:solidFill>
                  <a:srgbClr val="FF0000"/>
                </a:solidFill>
              </a:rPr>
              <a:t> in de linker bocht?  Je berekent altijd (DOEL) MIN (HUIDIGE-WAARDE). Dus waarom een SOM/OPTEL/PLUS </a:t>
            </a:r>
            <a:r>
              <a:rPr lang="nl-NL" sz="1100" dirty="0" err="1" smtClean="0">
                <a:solidFill>
                  <a:srgbClr val="FF0000"/>
                </a:solidFill>
              </a:rPr>
              <a:t>Reken-Blok</a:t>
            </a:r>
            <a:r>
              <a:rPr lang="nl-NL" sz="1100" dirty="0" smtClean="0">
                <a:solidFill>
                  <a:srgbClr val="FF0000"/>
                </a:solidFill>
              </a:rPr>
              <a:t>?  Als je naar links draait, zal de </a:t>
            </a:r>
            <a:r>
              <a:rPr lang="nl-NL" sz="1100" dirty="0" err="1" smtClean="0">
                <a:solidFill>
                  <a:srgbClr val="FF0000"/>
                </a:solidFill>
              </a:rPr>
              <a:t>gyro-sensor</a:t>
            </a:r>
            <a:r>
              <a:rPr lang="nl-NL" sz="1100" dirty="0" smtClean="0">
                <a:solidFill>
                  <a:srgbClr val="FF0000"/>
                </a:solidFill>
              </a:rPr>
              <a:t> negatieve waardes geven. Door wiskunde weten we dat het optellen van een negatief getal hetzelfde is als het aftrekken van hetzelfde getal, maar dan positief. Dat is dus waarom we een Optellen </a:t>
            </a:r>
            <a:r>
              <a:rPr lang="nl-NL" sz="1100" dirty="0" err="1" smtClean="0">
                <a:solidFill>
                  <a:srgbClr val="FF0000"/>
                </a:solidFill>
              </a:rPr>
              <a:t>Reken-Blok</a:t>
            </a:r>
            <a:r>
              <a:rPr lang="nl-NL" sz="1100" dirty="0" smtClean="0">
                <a:solidFill>
                  <a:srgbClr val="FF0000"/>
                </a:solidFill>
              </a:rPr>
              <a:t> gebruiken om de fout te berekenen.</a:t>
            </a:r>
          </a:p>
          <a:p>
            <a:pPr marL="0" indent="0">
              <a:buFont typeface="Wingdings" pitchFamily="2" charset="2"/>
              <a:buNone/>
            </a:pPr>
            <a:endParaRPr lang="nl-NL" sz="1100" dirty="0">
              <a:solidFill>
                <a:srgbClr val="FF0000"/>
              </a:solidFill>
            </a:endParaRPr>
          </a:p>
        </p:txBody>
      </p:sp>
    </p:spTree>
    <p:extLst>
      <p:ext uri="{BB962C8B-B14F-4D97-AF65-F5344CB8AC3E}">
        <p14:creationId xmlns:p14="http://schemas.microsoft.com/office/powerpoint/2010/main" val="3838014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3709</TotalTime>
  <Words>752</Words>
  <Application>Microsoft Office PowerPoint</Application>
  <PresentationFormat>Diavoorstelling (4:3)</PresentationFormat>
  <Paragraphs>87</Paragraphs>
  <Slides>12</Slides>
  <Notes>4</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Corbel</vt:lpstr>
      <vt:lpstr>Helvetica Neue</vt:lpstr>
      <vt:lpstr>Wingdings</vt:lpstr>
      <vt:lpstr>Spectrum</vt:lpstr>
      <vt:lpstr>Proportionele Besturing</vt:lpstr>
      <vt:lpstr>Lesdoelen</vt:lpstr>
      <vt:lpstr>Leren en discussiëren over proportionele besturing</vt:lpstr>
      <vt:lpstr>Proportionele besturing?</vt:lpstr>
      <vt:lpstr>Opdrachten</vt:lpstr>
      <vt:lpstr>Pseudocode/Hints</vt:lpstr>
      <vt:lpstr>Oplossing: Volgende Hond (Ultrasoon) </vt:lpstr>
      <vt:lpstr>Oplossing: Proportionele Lijnvolger</vt:lpstr>
      <vt:lpstr>Oplossing: Linker Gyr0-Bocht </vt:lpstr>
      <vt:lpstr>Oplossing: Rechter Gyr0-Bocht </vt:lpstr>
      <vt:lpstr>Discussiepunten</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Floor</cp:lastModifiedBy>
  <cp:revision>35</cp:revision>
  <dcterms:created xsi:type="dcterms:W3CDTF">2015-07-17T19:44:01Z</dcterms:created>
  <dcterms:modified xsi:type="dcterms:W3CDTF">2015-07-18T13:58:26Z</dcterms:modified>
</cp:coreProperties>
</file>