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8"/>
  </p:notesMasterIdLst>
  <p:handoutMasterIdLst>
    <p:handoutMasterId r:id="rId19"/>
  </p:handoutMasterIdLst>
  <p:sldIdLst>
    <p:sldId id="258" r:id="rId2"/>
    <p:sldId id="283" r:id="rId3"/>
    <p:sldId id="301" r:id="rId4"/>
    <p:sldId id="291" r:id="rId5"/>
    <p:sldId id="292" r:id="rId6"/>
    <p:sldId id="293" r:id="rId7"/>
    <p:sldId id="296" r:id="rId8"/>
    <p:sldId id="302" r:id="rId9"/>
    <p:sldId id="295" r:id="rId10"/>
    <p:sldId id="294" r:id="rId11"/>
    <p:sldId id="297" r:id="rId12"/>
    <p:sldId id="298" r:id="rId13"/>
    <p:sldId id="299" r:id="rId14"/>
    <p:sldId id="300" r:id="rId15"/>
    <p:sldId id="30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1"/>
    <p:restoredTop sz="94621"/>
  </p:normalViewPr>
  <p:slideViewPr>
    <p:cSldViewPr snapToGrid="0" snapToObjects="1">
      <p:cViewPr>
        <p:scale>
          <a:sx n="121" d="100"/>
          <a:sy n="121" d="100"/>
        </p:scale>
        <p:origin x="744" y="120"/>
      </p:cViewPr>
      <p:guideLst>
        <p:guide orient="horz" pos="2160"/>
        <p:guide pos="2880"/>
      </p:guideLst>
    </p:cSldViewPr>
  </p:slideViewPr>
  <p:notesTextViewPr>
    <p:cViewPr>
      <p:scale>
        <a:sx n="20" d="100"/>
        <a:sy n="2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16</a:t>
            </a:fld>
            <a:endParaRPr lang="en-US"/>
          </a:p>
        </p:txBody>
      </p:sp>
    </p:spTree>
    <p:extLst>
      <p:ext uri="{BB962C8B-B14F-4D97-AF65-F5344CB8AC3E}">
        <p14:creationId xmlns:p14="http://schemas.microsoft.com/office/powerpoint/2010/main" val="124950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8472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5</a:t>
            </a:fld>
            <a:endParaRPr lang="en-US"/>
          </a:p>
        </p:txBody>
      </p:sp>
    </p:spTree>
    <p:extLst>
      <p:ext uri="{BB962C8B-B14F-4D97-AF65-F5344CB8AC3E}">
        <p14:creationId xmlns:p14="http://schemas.microsoft.com/office/powerpoint/2010/main" val="173687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29919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83417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203441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73667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2831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F7E75A-348F-5F43-B97B-561F6F131561}" type="datetime1">
              <a:rPr lang="en-US" smtClean="0"/>
              <a:t>8/9/17</a:t>
            </a:fld>
            <a:endParaRPr lang="en-US"/>
          </a:p>
        </p:txBody>
      </p:sp>
      <p:sp>
        <p:nvSpPr>
          <p:cNvPr id="5" name="Footer Placeholder 4"/>
          <p:cNvSpPr>
            <a:spLocks noGrp="1"/>
          </p:cNvSpPr>
          <p:nvPr>
            <p:ph type="ftr" sz="quarter" idx="11"/>
          </p:nvPr>
        </p:nvSpPr>
        <p:spPr/>
        <p:txBody>
          <a:bodyPr/>
          <a:lstStyle/>
          <a:p>
            <a:r>
              <a:rPr lang="sk-SK" smtClean="0"/>
              <a:t>© 2017 EV3Lessons.com, Last edit 8/09/2017</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20917" y="473502"/>
            <a:ext cx="2940317" cy="109211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3BB9629-0735-4A4F-AB14-F6FCF07D0794}" type="datetime1">
              <a:rPr lang="en-US" smtClean="0"/>
              <a:t>8/9/17</a:t>
            </a:fld>
            <a:endParaRPr lang="en-US"/>
          </a:p>
        </p:txBody>
      </p:sp>
      <p:sp>
        <p:nvSpPr>
          <p:cNvPr id="5" name="Footer Placeholder 4"/>
          <p:cNvSpPr>
            <a:spLocks noGrp="1"/>
          </p:cNvSpPr>
          <p:nvPr>
            <p:ph type="ftr" sz="quarter" idx="11"/>
          </p:nvPr>
        </p:nvSpPr>
        <p:spPr/>
        <p:txBody>
          <a:bodyPr/>
          <a:lstStyle/>
          <a:p>
            <a:r>
              <a:rPr lang="sk-SK" smtClean="0"/>
              <a:t>© 2017 EV3Lessons.com, Last edit 8/09/2017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78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D4C1B692-332C-034C-9372-C77E668D8764}" type="datetime1">
              <a:rPr lang="en-US" smtClean="0"/>
              <a:t>8/9/17</a:t>
            </a:fld>
            <a:endParaRPr lang="en-US" dirty="0"/>
          </a:p>
        </p:txBody>
      </p:sp>
      <p:sp>
        <p:nvSpPr>
          <p:cNvPr id="5" name="Footer Placeholder 4"/>
          <p:cNvSpPr>
            <a:spLocks noGrp="1"/>
          </p:cNvSpPr>
          <p:nvPr>
            <p:ph type="ftr" sz="quarter" idx="11"/>
          </p:nvPr>
        </p:nvSpPr>
        <p:spPr/>
        <p:txBody>
          <a:bodyPr/>
          <a:lstStyle/>
          <a:p>
            <a:r>
              <a:rPr lang="sk-SK" smtClean="0"/>
              <a:t>© 2017 EV3Lessons.com, Last edit 8/09/2017</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DEB4BBC-D744-574F-B567-EE7240119039}" type="datetime1">
              <a:rPr lang="en-US" smtClean="0"/>
              <a:t>8/9/17</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058D997-C3B6-3D4E-8570-66567B776A0B}" type="datetime1">
              <a:rPr lang="en-US" smtClean="0"/>
              <a:t>8/9/17</a:t>
            </a:fld>
            <a:endParaRPr lang="en-US"/>
          </a:p>
        </p:txBody>
      </p:sp>
      <p:sp>
        <p:nvSpPr>
          <p:cNvPr id="8" name="Footer Placeholder 7"/>
          <p:cNvSpPr>
            <a:spLocks noGrp="1"/>
          </p:cNvSpPr>
          <p:nvPr>
            <p:ph type="ftr" sz="quarter" idx="11"/>
          </p:nvPr>
        </p:nvSpPr>
        <p:spPr/>
        <p:txBody>
          <a:bodyPr/>
          <a:lstStyle/>
          <a:p>
            <a:r>
              <a:rPr lang="sk-SK" smtClean="0"/>
              <a:t>© 2017 EV3Lessons.com, Last edit 8/09/2017</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3E426863-9FE8-3B40-BF31-AD871661BAA6}" type="datetime1">
              <a:rPr lang="en-US" smtClean="0"/>
              <a:t>8/9/17</a:t>
            </a:fld>
            <a:endParaRPr lang="en-US"/>
          </a:p>
        </p:txBody>
      </p:sp>
      <p:sp>
        <p:nvSpPr>
          <p:cNvPr id="4" name="Footer Placeholder 3"/>
          <p:cNvSpPr>
            <a:spLocks noGrp="1"/>
          </p:cNvSpPr>
          <p:nvPr>
            <p:ph type="ftr" sz="quarter" idx="11"/>
          </p:nvPr>
        </p:nvSpPr>
        <p:spPr/>
        <p:txBody>
          <a:bodyPr/>
          <a:lstStyle/>
          <a:p>
            <a:r>
              <a:rPr lang="sk-SK" smtClean="0"/>
              <a:t>© 2017 EV3Lessons.com, Last edit 8/09/2017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86DEA6D-5F23-EE47-8353-74CC0800E785}" type="datetime1">
              <a:rPr lang="en-US" smtClean="0"/>
              <a:t>8/9/17</a:t>
            </a:fld>
            <a:endParaRPr lang="en-US"/>
          </a:p>
        </p:txBody>
      </p:sp>
      <p:sp>
        <p:nvSpPr>
          <p:cNvPr id="5" name="Footer Placeholder 4"/>
          <p:cNvSpPr>
            <a:spLocks noGrp="1"/>
          </p:cNvSpPr>
          <p:nvPr>
            <p:ph type="ftr" sz="quarter" idx="11"/>
          </p:nvPr>
        </p:nvSpPr>
        <p:spPr/>
        <p:txBody>
          <a:bodyPr/>
          <a:lstStyle/>
          <a:p>
            <a:r>
              <a:rPr lang="sk-SK" smtClean="0"/>
              <a:t>© 2017 EV3Lessons.com, Last edit 8/09/2017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7824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D814C63C-7003-DB4A-A896-EF275B2B7F73}" type="datetime1">
              <a:rPr lang="en-US" smtClean="0"/>
              <a:t>8/9/17</a:t>
            </a:fld>
            <a:endParaRPr lang="en-US"/>
          </a:p>
        </p:txBody>
      </p:sp>
      <p:sp>
        <p:nvSpPr>
          <p:cNvPr id="5" name="Footer Placeholder 4"/>
          <p:cNvSpPr>
            <a:spLocks noGrp="1"/>
          </p:cNvSpPr>
          <p:nvPr>
            <p:ph type="ftr" sz="quarter" idx="11"/>
          </p:nvPr>
        </p:nvSpPr>
        <p:spPr/>
        <p:txBody>
          <a:bodyPr/>
          <a:lstStyle/>
          <a:p>
            <a:r>
              <a:rPr lang="sk-SK" smtClean="0"/>
              <a:t>© 2017 EV3Lessons.com, Last edit 8/09/2017</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A25E22-54AB-F241-AD8F-DA467FFBDA7C}" type="datetime1">
              <a:rPr lang="en-US" smtClean="0"/>
              <a:t>8/9/17</a:t>
            </a:fld>
            <a:endParaRPr lang="en-US" dirty="0"/>
          </a:p>
        </p:txBody>
      </p:sp>
      <p:sp>
        <p:nvSpPr>
          <p:cNvPr id="4" name="Footer Placeholder 3"/>
          <p:cNvSpPr>
            <a:spLocks noGrp="1"/>
          </p:cNvSpPr>
          <p:nvPr>
            <p:ph type="ftr" sz="quarter" idx="11"/>
          </p:nvPr>
        </p:nvSpPr>
        <p:spPr/>
        <p:txBody>
          <a:bodyPr/>
          <a:lstStyle/>
          <a:p>
            <a:r>
              <a:rPr lang="sk-SK" smtClean="0"/>
              <a:t>© 2017 EV3Lessons.com, Last edit 8/09/2017</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5C57E15-E9B1-AF4B-8F6B-102F7A1C302A}" type="datetime1">
              <a:rPr lang="en-US" smtClean="0"/>
              <a:t>8/9/17</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2017 EV3Lessons.com, Last edit 8/09/2017</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KjlT0BUJr-w" TargetMode="External"/><Relationship Id="rId4" Type="http://schemas.openxmlformats.org/officeDocument/2006/relationships/image" Target="../media/image7.tiff"/><Relationship Id="rId5" Type="http://schemas.openxmlformats.org/officeDocument/2006/relationships/image" Target="../media/image18.tif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eam@ev3lessons.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12.jpeg"/><Relationship Id="rId6"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Gyro Sensor Revisited</a:t>
            </a:r>
            <a:endParaRPr lang="en-US" dirty="0"/>
          </a:p>
        </p:txBody>
      </p:sp>
      <p:sp>
        <p:nvSpPr>
          <p:cNvPr id="14" name="Subtitle 13"/>
          <p:cNvSpPr>
            <a:spLocks noGrp="1"/>
          </p:cNvSpPr>
          <p:nvPr>
            <p:ph type="subTitle" idx="1"/>
          </p:nvPr>
        </p:nvSpPr>
        <p:spPr/>
        <p:txBody>
          <a:bodyPr/>
          <a:lstStyle/>
          <a:p>
            <a:r>
              <a:rPr lang="en-US" dirty="0" smtClean="0"/>
              <a:t>By Sanjay and Arvind </a:t>
            </a:r>
            <a:r>
              <a:rPr lang="en-US" dirty="0" err="1" smtClean="0"/>
              <a:t>Seshan</a:t>
            </a:r>
            <a:endParaRPr lang="en-US"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8/09/2017</a:t>
            </a:r>
            <a:endParaRPr lang="en-US" dirty="0"/>
          </a:p>
        </p:txBody>
      </p:sp>
      <p:sp>
        <p:nvSpPr>
          <p:cNvPr id="4" name="Title 3"/>
          <p:cNvSpPr>
            <a:spLocks noGrp="1"/>
          </p:cNvSpPr>
          <p:nvPr>
            <p:ph type="title"/>
          </p:nvPr>
        </p:nvSpPr>
        <p:spPr/>
        <p:txBody>
          <a:bodyPr/>
          <a:lstStyle/>
          <a:p>
            <a:r>
              <a:rPr lang="en-US" dirty="0" smtClean="0"/>
              <a:t>Recalibration Strategy 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
        <p:nvSpPr>
          <p:cNvPr id="6" name="TextBox 5"/>
          <p:cNvSpPr txBox="1"/>
          <p:nvPr/>
        </p:nvSpPr>
        <p:spPr>
          <a:xfrm>
            <a:off x="416027" y="1689453"/>
            <a:ext cx="4008489" cy="923330"/>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First, reading the gyro as an IR sensor and then as a gyro causes </a:t>
            </a:r>
            <a:r>
              <a:rPr lang="en-US" dirty="0">
                <a:solidFill>
                  <a:srgbClr val="000000"/>
                </a:solidFill>
              </a:rPr>
              <a:t>t</a:t>
            </a:r>
            <a:r>
              <a:rPr lang="en-US" dirty="0" smtClean="0">
                <a:solidFill>
                  <a:srgbClr val="000000"/>
                </a:solidFill>
              </a:rPr>
              <a:t>he gyro to recalibrate. </a:t>
            </a:r>
            <a:endParaRPr lang="en-US" dirty="0">
              <a:solidFill>
                <a:srgbClr val="000000"/>
              </a:solidFill>
            </a:endParaRPr>
          </a:p>
        </p:txBody>
      </p:sp>
      <p:sp>
        <p:nvSpPr>
          <p:cNvPr id="7" name="TextBox 6"/>
          <p:cNvSpPr txBox="1"/>
          <p:nvPr/>
        </p:nvSpPr>
        <p:spPr>
          <a:xfrm>
            <a:off x="4527755" y="1702380"/>
            <a:ext cx="4330494" cy="1477328"/>
          </a:xfrm>
          <a:prstGeom prst="rect">
            <a:avLst/>
          </a:prstGeom>
          <a:solidFill>
            <a:srgbClr val="FFFF00"/>
          </a:solidFill>
        </p:spPr>
        <p:txBody>
          <a:bodyPr wrap="square" rtlCol="0">
            <a:spAutoFit/>
          </a:bodyPr>
          <a:lstStyle/>
          <a:p>
            <a:r>
              <a:rPr lang="en-US" dirty="0" smtClean="0"/>
              <a:t>Second, add a wait block to give the sensor a bit of time to fully recalibrate. Our measurements show that </a:t>
            </a:r>
            <a:r>
              <a:rPr lang="en-US" dirty="0"/>
              <a:t>4</a:t>
            </a:r>
            <a:r>
              <a:rPr lang="en-US" dirty="0" smtClean="0"/>
              <a:t> seconds is safe. Note that the Strategy 1 code in Intro to Gyro, recalibration only took 0.1 seconds.</a:t>
            </a:r>
            <a:endParaRPr lang="en-US" dirty="0"/>
          </a:p>
        </p:txBody>
      </p:sp>
      <p:sp>
        <p:nvSpPr>
          <p:cNvPr id="8" name="TextBox 7"/>
          <p:cNvSpPr txBox="1"/>
          <p:nvPr/>
        </p:nvSpPr>
        <p:spPr>
          <a:xfrm>
            <a:off x="5884606" y="3543337"/>
            <a:ext cx="2973643" cy="3139321"/>
          </a:xfrm>
          <a:prstGeom prst="rect">
            <a:avLst/>
          </a:prstGeom>
          <a:solidFill>
            <a:srgbClr val="FF0000"/>
          </a:solidFill>
        </p:spPr>
        <p:txBody>
          <a:bodyPr wrap="square" rtlCol="0">
            <a:spAutoFit/>
          </a:bodyPr>
          <a:lstStyle/>
          <a:p>
            <a:r>
              <a:rPr lang="en-US" dirty="0" smtClean="0">
                <a:solidFill>
                  <a:schemeClr val="bg1"/>
                </a:solidFill>
              </a:rPr>
              <a:t>Note for “N3” sensor users: in the rest of your program, you should only use the “angle” modes of the gyro. Using the “rate” or “rate and angle” mode will cause the gyro to recalibrate. “N4” sensor users can change modes without causing a recalibration. Mode changes do “reset” the angle to 0.</a:t>
            </a:r>
            <a:endParaRPr lang="en-US" dirty="0">
              <a:solidFill>
                <a:schemeClr val="bg1"/>
              </a:solidFill>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830" y="3543337"/>
            <a:ext cx="5175489" cy="2530066"/>
          </a:xfrm>
          <a:prstGeom prst="rect">
            <a:avLst/>
          </a:prstGeom>
        </p:spPr>
      </p:pic>
    </p:spTree>
    <p:extLst>
      <p:ext uri="{BB962C8B-B14F-4D97-AF65-F5344CB8AC3E}">
        <p14:creationId xmlns:p14="http://schemas.microsoft.com/office/powerpoint/2010/main" val="2306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8/09/2017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11</a:t>
            </a:fld>
            <a:endParaRPr lang="en-US"/>
          </a:p>
        </p:txBody>
      </p:sp>
      <p:sp>
        <p:nvSpPr>
          <p:cNvPr id="5" name="Title 4"/>
          <p:cNvSpPr>
            <a:spLocks noGrp="1"/>
          </p:cNvSpPr>
          <p:nvPr>
            <p:ph type="title"/>
          </p:nvPr>
        </p:nvSpPr>
        <p:spPr/>
        <p:txBody>
          <a:bodyPr/>
          <a:lstStyle/>
          <a:p>
            <a:r>
              <a:rPr lang="en-US" dirty="0" smtClean="0"/>
              <a:t>Recalibration Strategy 6</a:t>
            </a:r>
            <a:endParaRPr lang="en-US" dirty="0"/>
          </a:p>
        </p:txBody>
      </p:sp>
      <p:sp>
        <p:nvSpPr>
          <p:cNvPr id="6" name="TextBox 5"/>
          <p:cNvSpPr txBox="1"/>
          <p:nvPr/>
        </p:nvSpPr>
        <p:spPr>
          <a:xfrm>
            <a:off x="549800" y="1850144"/>
            <a:ext cx="2625331"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for “N3” users if you use the rate output. </a:t>
            </a:r>
            <a:endParaRPr lang="en-US" dirty="0">
              <a:solidFill>
                <a:srgbClr val="000000"/>
              </a:solidFill>
            </a:endParaRPr>
          </a:p>
        </p:txBody>
      </p:sp>
      <p:sp>
        <p:nvSpPr>
          <p:cNvPr id="7" name="TextBox 6"/>
          <p:cNvSpPr txBox="1"/>
          <p:nvPr/>
        </p:nvSpPr>
        <p:spPr>
          <a:xfrm>
            <a:off x="3400148" y="1856912"/>
            <a:ext cx="2130497" cy="1477328"/>
          </a:xfrm>
          <a:prstGeom prst="rect">
            <a:avLst/>
          </a:prstGeom>
          <a:solidFill>
            <a:srgbClr val="FFFF00"/>
          </a:solidFill>
        </p:spPr>
        <p:txBody>
          <a:bodyPr wrap="square" rtlCol="0">
            <a:spAutoFit/>
          </a:bodyPr>
          <a:lstStyle/>
          <a:p>
            <a:r>
              <a:rPr lang="en-US" dirty="0" smtClean="0"/>
              <a:t>This version takes a little bit longer (4 vs. 3 seconds) than the Strategy 2 code in Intro to Gyro.</a:t>
            </a:r>
            <a:endParaRPr lang="en-US" dirty="0"/>
          </a:p>
        </p:txBody>
      </p:sp>
      <p:sp>
        <p:nvSpPr>
          <p:cNvPr id="9" name="TextBox 8"/>
          <p:cNvSpPr txBox="1"/>
          <p:nvPr/>
        </p:nvSpPr>
        <p:spPr>
          <a:xfrm>
            <a:off x="5836794" y="1856912"/>
            <a:ext cx="2875270" cy="4524315"/>
          </a:xfrm>
          <a:prstGeom prst="rect">
            <a:avLst/>
          </a:prstGeom>
          <a:solidFill>
            <a:srgbClr val="FF0000"/>
          </a:solidFill>
        </p:spPr>
        <p:txBody>
          <a:bodyPr wrap="square" rtlCol="0">
            <a:spAutoFit/>
          </a:bodyPr>
          <a:lstStyle/>
          <a:p>
            <a:r>
              <a:rPr lang="en-US" dirty="0">
                <a:solidFill>
                  <a:schemeClr val="bg1"/>
                </a:solidFill>
              </a:rPr>
              <a:t>Note for “N3” sensor users: </a:t>
            </a:r>
            <a:r>
              <a:rPr lang="en-US" dirty="0" smtClean="0">
                <a:solidFill>
                  <a:schemeClr val="bg1"/>
                </a:solidFill>
              </a:rPr>
              <a:t>in </a:t>
            </a:r>
            <a:r>
              <a:rPr lang="en-US" dirty="0">
                <a:solidFill>
                  <a:schemeClr val="bg1"/>
                </a:solidFill>
              </a:rPr>
              <a:t>the rest of your program, you should only use the “rate + angle” modes of the gyro. Using the "angle" or “rate” mode will cause the gyro to recalibrate. Also, ***DO NOT*** use the gyro reset </a:t>
            </a:r>
            <a:r>
              <a:rPr lang="en-US" dirty="0" smtClean="0">
                <a:solidFill>
                  <a:schemeClr val="bg1"/>
                </a:solidFill>
              </a:rPr>
              <a:t>mode - </a:t>
            </a:r>
            <a:r>
              <a:rPr lang="en-US" dirty="0">
                <a:solidFill>
                  <a:schemeClr val="bg1"/>
                </a:solidFill>
              </a:rPr>
              <a:t>this forces the gyro into angle mode which will cause a long 3 second recalibration. “N4” sensor users can change modes without causing a </a:t>
            </a:r>
            <a:r>
              <a:rPr lang="en-US" dirty="0" smtClean="0">
                <a:solidFill>
                  <a:schemeClr val="bg1"/>
                </a:solidFill>
              </a:rPr>
              <a:t>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99698" y="3475434"/>
            <a:ext cx="5528054" cy="2691367"/>
          </a:xfrm>
          <a:prstGeom prst="rect">
            <a:avLst/>
          </a:prstGeom>
        </p:spPr>
      </p:pic>
    </p:spTree>
    <p:extLst>
      <p:ext uri="{BB962C8B-B14F-4D97-AF65-F5344CB8AC3E}">
        <p14:creationId xmlns:p14="http://schemas.microsoft.com/office/powerpoint/2010/main" val="100985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8/09/2017</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12</a:t>
            </a:fld>
            <a:endParaRPr lang="en-US"/>
          </a:p>
        </p:txBody>
      </p:sp>
      <p:sp>
        <p:nvSpPr>
          <p:cNvPr id="5" name="Title 4"/>
          <p:cNvSpPr>
            <a:spLocks noGrp="1"/>
          </p:cNvSpPr>
          <p:nvPr>
            <p:ph type="title"/>
          </p:nvPr>
        </p:nvSpPr>
        <p:spPr/>
        <p:txBody>
          <a:bodyPr/>
          <a:lstStyle/>
          <a:p>
            <a:r>
              <a:rPr lang="en-US" dirty="0" smtClean="0"/>
              <a:t>Recalibration Strategy 7</a:t>
            </a:r>
            <a:endParaRPr lang="en-US" dirty="0"/>
          </a:p>
        </p:txBody>
      </p:sp>
      <p:sp>
        <p:nvSpPr>
          <p:cNvPr id="7" name="TextBox 6"/>
          <p:cNvSpPr txBox="1"/>
          <p:nvPr/>
        </p:nvSpPr>
        <p:spPr>
          <a:xfrm>
            <a:off x="4371221" y="4164683"/>
            <a:ext cx="4242004" cy="2308324"/>
          </a:xfrm>
          <a:prstGeom prst="rect">
            <a:avLst/>
          </a:prstGeom>
          <a:solidFill>
            <a:srgbClr val="FF0000"/>
          </a:solidFill>
        </p:spPr>
        <p:txBody>
          <a:bodyPr wrap="square" rtlCol="0">
            <a:spAutoFit/>
          </a:bodyPr>
          <a:lstStyle/>
          <a:p>
            <a:r>
              <a:rPr lang="en-US" dirty="0">
                <a:solidFill>
                  <a:schemeClr val="bg1"/>
                </a:solidFill>
              </a:rPr>
              <a:t>Note for “N3” sensor users: in the rest of your program, you should only use the “angle” modes of the gyro. Using the “rate” or “rate and angle” mode will cause the gyro to recalibrate. “N4” sensor users can change modes without causing </a:t>
            </a:r>
            <a:r>
              <a:rPr lang="en-US" dirty="0" smtClean="0">
                <a:solidFill>
                  <a:schemeClr val="bg1"/>
                </a:solidFill>
              </a:rPr>
              <a:t>a 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sp>
        <p:nvSpPr>
          <p:cNvPr id="8" name="TextBox 7"/>
          <p:cNvSpPr txBox="1"/>
          <p:nvPr/>
        </p:nvSpPr>
        <p:spPr>
          <a:xfrm>
            <a:off x="406925" y="4164682"/>
            <a:ext cx="3752120" cy="1754326"/>
          </a:xfrm>
          <a:prstGeom prst="rect">
            <a:avLst/>
          </a:prstGeom>
          <a:solidFill>
            <a:schemeClr val="accent2">
              <a:lumMod val="60000"/>
              <a:lumOff val="40000"/>
            </a:schemeClr>
          </a:solidFill>
        </p:spPr>
        <p:txBody>
          <a:bodyPr wrap="square" rtlCol="0">
            <a:spAutoFit/>
          </a:bodyPr>
          <a:lstStyle/>
          <a:p>
            <a:r>
              <a:rPr lang="en-US" dirty="0" smtClean="0"/>
              <a:t>This version of the calibration leaves the gyro in angle mode. This is probably the most common way to use the gyro. This code takes about </a:t>
            </a:r>
            <a:r>
              <a:rPr lang="en-US" dirty="0"/>
              <a:t>4</a:t>
            </a:r>
            <a:r>
              <a:rPr lang="en-US" dirty="0" smtClean="0"/>
              <a:t> sec to run (vs. 0.1 sec for the Strategy 3 code in Intro to Gyro)</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346894"/>
            <a:ext cx="9144000" cy="2753398"/>
          </a:xfrm>
          <a:prstGeom prst="rect">
            <a:avLst/>
          </a:prstGeom>
        </p:spPr>
      </p:pic>
    </p:spTree>
    <p:extLst>
      <p:ext uri="{BB962C8B-B14F-4D97-AF65-F5344CB8AC3E}">
        <p14:creationId xmlns:p14="http://schemas.microsoft.com/office/powerpoint/2010/main" val="223967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8/09/2017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13</a:t>
            </a:fld>
            <a:endParaRPr lang="en-US"/>
          </a:p>
        </p:txBody>
      </p:sp>
      <p:sp>
        <p:nvSpPr>
          <p:cNvPr id="5" name="Title 4"/>
          <p:cNvSpPr>
            <a:spLocks noGrp="1"/>
          </p:cNvSpPr>
          <p:nvPr>
            <p:ph type="title"/>
          </p:nvPr>
        </p:nvSpPr>
        <p:spPr/>
        <p:txBody>
          <a:bodyPr/>
          <a:lstStyle/>
          <a:p>
            <a:r>
              <a:rPr lang="en-US" dirty="0" smtClean="0"/>
              <a:t>Recalibration Strategy 8</a:t>
            </a:r>
            <a:endParaRPr lang="en-US" dirty="0"/>
          </a:p>
        </p:txBody>
      </p:sp>
      <p:sp>
        <p:nvSpPr>
          <p:cNvPr id="7" name="TextBox 6"/>
          <p:cNvSpPr txBox="1"/>
          <p:nvPr/>
        </p:nvSpPr>
        <p:spPr>
          <a:xfrm>
            <a:off x="2787445" y="4144299"/>
            <a:ext cx="6149636" cy="2031325"/>
          </a:xfrm>
          <a:prstGeom prst="rect">
            <a:avLst/>
          </a:prstGeom>
          <a:solidFill>
            <a:srgbClr val="FF0000"/>
          </a:solidFill>
        </p:spPr>
        <p:txBody>
          <a:bodyPr wrap="square" rtlCol="0">
            <a:spAutoFit/>
          </a:bodyPr>
          <a:lstStyle/>
          <a:p>
            <a:r>
              <a:rPr lang="en-US" dirty="0">
                <a:solidFill>
                  <a:schemeClr val="bg1"/>
                </a:solidFill>
              </a:rPr>
              <a:t>Note for “N3” sensor users: in the rest of your program, you should only use the “rate + angle” modes of the gyro. Using the "angle" or “rate” mode will cause the gyro to recalibrate. Also, ***DO NOT*** use the gyro reset - this forces the gyro into angle mode which will cause a long 3 second recalibration. “N4” sensor users can change modes without causing a </a:t>
            </a:r>
            <a:r>
              <a:rPr lang="en-US" dirty="0" smtClean="0">
                <a:solidFill>
                  <a:schemeClr val="bg1"/>
                </a:solidFill>
              </a:rPr>
              <a:t>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sp>
        <p:nvSpPr>
          <p:cNvPr id="8" name="TextBox 7"/>
          <p:cNvSpPr txBox="1"/>
          <p:nvPr/>
        </p:nvSpPr>
        <p:spPr>
          <a:xfrm>
            <a:off x="284163" y="4149661"/>
            <a:ext cx="2326302" cy="1754326"/>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a:t>
            </a:r>
            <a:r>
              <a:rPr lang="en-US" dirty="0">
                <a:solidFill>
                  <a:srgbClr val="000000"/>
                </a:solidFill>
              </a:rPr>
              <a:t>This is useful for “N3” users if you use the rate output. </a:t>
            </a:r>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306034"/>
            <a:ext cx="9144000" cy="2506841"/>
          </a:xfrm>
          <a:prstGeom prst="rect">
            <a:avLst/>
          </a:prstGeom>
        </p:spPr>
      </p:pic>
    </p:spTree>
    <p:extLst>
      <p:ext uri="{BB962C8B-B14F-4D97-AF65-F5344CB8AC3E}">
        <p14:creationId xmlns:p14="http://schemas.microsoft.com/office/powerpoint/2010/main" val="17228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8574087" cy="4618162"/>
          </a:xfrm>
        </p:spPr>
        <p:txBody>
          <a:bodyPr>
            <a:normAutofit fontScale="85000" lnSpcReduction="10000"/>
          </a:bodyPr>
          <a:lstStyle/>
          <a:p>
            <a:r>
              <a:rPr lang="en-US" dirty="0" smtClean="0"/>
              <a:t>The new gyro calibration strategies in this lesson work for either the </a:t>
            </a:r>
            <a:r>
              <a:rPr lang="en-US" dirty="0" smtClean="0"/>
              <a:t>N2-N3 </a:t>
            </a:r>
            <a:r>
              <a:rPr lang="en-US" dirty="0" smtClean="0"/>
              <a:t>or </a:t>
            </a:r>
            <a:r>
              <a:rPr lang="en-US" dirty="0" smtClean="0"/>
              <a:t>N4-N6 </a:t>
            </a:r>
            <a:r>
              <a:rPr lang="en-US" dirty="0" smtClean="0"/>
              <a:t>sensors </a:t>
            </a:r>
            <a:endParaRPr lang="en-US" dirty="0"/>
          </a:p>
          <a:p>
            <a:r>
              <a:rPr lang="en-US" dirty="0" smtClean="0"/>
              <a:t>Note that all the new recalibrations take about 3-4 seconds. This is significantly more than the previous strategy 1 and 3 (in the Intro to Gyro lesson) which left the gyro in angle reading mode (0.1 sec vs. 3-4 secs)</a:t>
            </a:r>
          </a:p>
          <a:p>
            <a:pPr lvl="1"/>
            <a:r>
              <a:rPr lang="en-US" dirty="0" smtClean="0"/>
              <a:t>Therefore, if you </a:t>
            </a:r>
            <a:r>
              <a:rPr lang="en-US" dirty="0" smtClean="0"/>
              <a:t>have </a:t>
            </a:r>
            <a:r>
              <a:rPr lang="en-US" dirty="0" smtClean="0"/>
              <a:t>older </a:t>
            </a:r>
            <a:r>
              <a:rPr lang="en-US" dirty="0" smtClean="0"/>
              <a:t>N2 and </a:t>
            </a:r>
            <a:r>
              <a:rPr lang="en-US" dirty="0" smtClean="0"/>
              <a:t>N3 gyros, </a:t>
            </a:r>
            <a:r>
              <a:rPr lang="en-US" dirty="0" smtClean="0"/>
              <a:t>you might want to use the old code that took less time to recalibrate.</a:t>
            </a:r>
          </a:p>
          <a:p>
            <a:r>
              <a:rPr lang="en-US" dirty="0" smtClean="0"/>
              <a:t>The newer </a:t>
            </a:r>
            <a:r>
              <a:rPr lang="en-US" dirty="0" smtClean="0"/>
              <a:t>N4-N6 </a:t>
            </a:r>
            <a:r>
              <a:rPr lang="en-US" dirty="0" smtClean="0"/>
              <a:t>sensors allow you to use different gyro modes inside a program without causing a recalibration.</a:t>
            </a:r>
          </a:p>
          <a:p>
            <a:r>
              <a:rPr lang="en-US" i="1" dirty="0" smtClean="0">
                <a:solidFill>
                  <a:srgbClr val="FF0000"/>
                </a:solidFill>
              </a:rPr>
              <a:t>Conclusion: </a:t>
            </a:r>
            <a:r>
              <a:rPr lang="en-US" i="1" dirty="0" smtClean="0"/>
              <a:t>There </a:t>
            </a:r>
            <a:r>
              <a:rPr lang="en-US" i="1" dirty="0" smtClean="0"/>
              <a:t>was a hardware change between the </a:t>
            </a:r>
            <a:r>
              <a:rPr lang="en-US" i="1" dirty="0" smtClean="0"/>
              <a:t>N3 </a:t>
            </a:r>
            <a:r>
              <a:rPr lang="en-US" i="1" dirty="0" smtClean="0"/>
              <a:t>and </a:t>
            </a:r>
            <a:r>
              <a:rPr lang="en-US" i="1" dirty="0" smtClean="0"/>
              <a:t>N4 gyro</a:t>
            </a:r>
            <a:r>
              <a:rPr lang="en-US" i="1" dirty="0"/>
              <a:t>s</a:t>
            </a:r>
            <a:r>
              <a:rPr lang="en-US" i="1" dirty="0" smtClean="0"/>
              <a:t>. </a:t>
            </a:r>
            <a:r>
              <a:rPr lang="en-US" i="1" dirty="0" smtClean="0"/>
              <a:t>The older gyros likely use </a:t>
            </a:r>
            <a:r>
              <a:rPr lang="hu-HU" dirty="0" smtClean="0"/>
              <a:t>ISZ-655 (a </a:t>
            </a:r>
            <a:r>
              <a:rPr lang="hu-HU" dirty="0" err="1" smtClean="0"/>
              <a:t>single</a:t>
            </a:r>
            <a:r>
              <a:rPr lang="hu-HU" dirty="0" smtClean="0"/>
              <a:t> </a:t>
            </a:r>
            <a:r>
              <a:rPr lang="hu-HU" dirty="0" err="1" smtClean="0"/>
              <a:t>axis</a:t>
            </a:r>
            <a:r>
              <a:rPr lang="hu-HU" dirty="0" smtClean="0"/>
              <a:t> </a:t>
            </a:r>
            <a:r>
              <a:rPr lang="hu-HU" dirty="0" err="1" smtClean="0"/>
              <a:t>gyro</a:t>
            </a:r>
            <a:r>
              <a:rPr lang="hu-HU" dirty="0" smtClean="0"/>
              <a:t> chip). </a:t>
            </a:r>
            <a:r>
              <a:rPr lang="en-US" i="1" dirty="0" smtClean="0"/>
              <a:t>If </a:t>
            </a:r>
            <a:r>
              <a:rPr lang="en-US" i="1" dirty="0"/>
              <a:t>you take apart your gyro, </a:t>
            </a:r>
            <a:r>
              <a:rPr lang="en-US" i="1" dirty="0" smtClean="0"/>
              <a:t>let us know what chip you find in the newer models. </a:t>
            </a:r>
            <a:r>
              <a:rPr lang="hu-HU" dirty="0"/>
              <a:t>(</a:t>
            </a:r>
            <a:r>
              <a:rPr lang="hu-HU" dirty="0" err="1"/>
              <a:t>See</a:t>
            </a:r>
            <a:r>
              <a:rPr lang="hu-HU" dirty="0"/>
              <a:t> </a:t>
            </a:r>
            <a:r>
              <a:rPr lang="hu-HU" dirty="0" err="1"/>
              <a:t>next</a:t>
            </a:r>
            <a:r>
              <a:rPr lang="hu-HU" dirty="0"/>
              <a:t> </a:t>
            </a:r>
            <a:r>
              <a:rPr lang="hu-HU" dirty="0" err="1"/>
              <a:t>slide</a:t>
            </a:r>
            <a:r>
              <a:rPr lang="hu-HU" dirty="0"/>
              <a:t> </a:t>
            </a:r>
            <a:r>
              <a:rPr lang="hu-HU" dirty="0" err="1"/>
              <a:t>for</a:t>
            </a:r>
            <a:r>
              <a:rPr lang="hu-HU" dirty="0"/>
              <a:t> </a:t>
            </a:r>
            <a:r>
              <a:rPr lang="hu-HU" dirty="0" err="1"/>
              <a:t>further</a:t>
            </a:r>
            <a:r>
              <a:rPr lang="hu-HU" dirty="0"/>
              <a:t> </a:t>
            </a:r>
            <a:r>
              <a:rPr lang="hu-HU" dirty="0" err="1"/>
              <a:t>info</a:t>
            </a:r>
            <a:r>
              <a:rPr lang="hu-HU" dirty="0"/>
              <a:t>.) </a:t>
            </a:r>
            <a:endParaRPr lang="en-US" i="1" dirty="0" smtClean="0"/>
          </a:p>
        </p:txBody>
      </p:sp>
      <p:sp>
        <p:nvSpPr>
          <p:cNvPr id="3" name="Footer Placeholder 2"/>
          <p:cNvSpPr>
            <a:spLocks noGrp="1"/>
          </p:cNvSpPr>
          <p:nvPr>
            <p:ph type="ftr" sz="quarter" idx="11"/>
          </p:nvPr>
        </p:nvSpPr>
        <p:spPr/>
        <p:txBody>
          <a:bodyPr/>
          <a:lstStyle/>
          <a:p>
            <a:r>
              <a:rPr lang="sk-SK" smtClean="0"/>
              <a:t>© 2017 EV3Lessons.com, Last edit 8/09/2017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14</a:t>
            </a:fld>
            <a:endParaRPr lang="en-US"/>
          </a:p>
        </p:txBody>
      </p:sp>
      <p:sp>
        <p:nvSpPr>
          <p:cNvPr id="5" name="Title 4"/>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val="152452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6335" y="1480725"/>
            <a:ext cx="6945021" cy="4307294"/>
          </a:xfrm>
        </p:spPr>
        <p:txBody>
          <a:bodyPr>
            <a:noAutofit/>
          </a:bodyPr>
          <a:lstStyle/>
          <a:p>
            <a:r>
              <a:rPr lang="en-US" sz="1600" dirty="0" smtClean="0"/>
              <a:t>It </a:t>
            </a:r>
            <a:r>
              <a:rPr lang="en-US" sz="1600" dirty="0" smtClean="0"/>
              <a:t>appears that there is a date code </a:t>
            </a:r>
            <a:r>
              <a:rPr lang="en-US" sz="1600" dirty="0" smtClean="0"/>
              <a:t>on </a:t>
            </a:r>
            <a:r>
              <a:rPr lang="en-US" sz="1600" dirty="0" smtClean="0"/>
              <a:t>every gyro sensor. </a:t>
            </a:r>
            <a:r>
              <a:rPr lang="en-US" sz="1600" dirty="0"/>
              <a:t/>
            </a:r>
            <a:br>
              <a:rPr lang="en-US" sz="1600" dirty="0"/>
            </a:br>
            <a:r>
              <a:rPr lang="en-US" sz="1600" dirty="0" smtClean="0">
                <a:solidFill>
                  <a:srgbClr val="0070C0"/>
                </a:solidFill>
              </a:rPr>
              <a:t>45</a:t>
            </a:r>
            <a:r>
              <a:rPr lang="en-US" sz="1600" dirty="0" smtClean="0"/>
              <a:t>N</a:t>
            </a:r>
            <a:r>
              <a:rPr lang="en-US" sz="1600" dirty="0">
                <a:solidFill>
                  <a:srgbClr val="FF0000"/>
                </a:solidFill>
              </a:rPr>
              <a:t>5</a:t>
            </a:r>
            <a:r>
              <a:rPr lang="en-US" sz="1600" dirty="0" smtClean="0"/>
              <a:t> = [Week][Factory/Electronics][Year] = Week 45, N, 2015</a:t>
            </a:r>
          </a:p>
          <a:p>
            <a:r>
              <a:rPr lang="en-US" sz="1600" dirty="0" smtClean="0"/>
              <a:t>By </a:t>
            </a:r>
            <a:r>
              <a:rPr lang="en-US" sz="1600" dirty="0" smtClean="0"/>
              <a:t>running EV3Dev, David </a:t>
            </a:r>
            <a:r>
              <a:rPr lang="en-US" sz="1600" dirty="0" err="1" smtClean="0"/>
              <a:t>Lechner</a:t>
            </a:r>
            <a:r>
              <a:rPr lang="en-US" sz="1600" dirty="0" smtClean="0"/>
              <a:t>, </a:t>
            </a:r>
            <a:r>
              <a:rPr lang="en-US" sz="1600" dirty="0" smtClean="0"/>
              <a:t>was able to identify that newer sensors have some additional secret modes (</a:t>
            </a:r>
            <a:r>
              <a:rPr lang="en-US" sz="1600" dirty="0" smtClean="0"/>
              <a:t>Tilt </a:t>
            </a:r>
            <a:r>
              <a:rPr lang="en-US" sz="1600" dirty="0" smtClean="0"/>
              <a:t>modes</a:t>
            </a:r>
            <a:r>
              <a:rPr lang="en-US" sz="1600" dirty="0" smtClean="0"/>
              <a:t>) enabled by the new hardware inside the sensor. </a:t>
            </a:r>
            <a:r>
              <a:rPr lang="en-US" sz="1600" dirty="0" smtClean="0"/>
              <a:t>These modes are </a:t>
            </a:r>
            <a:r>
              <a:rPr lang="en-US" sz="1600" i="1" dirty="0" smtClean="0"/>
              <a:t>not accessible</a:t>
            </a:r>
            <a:r>
              <a:rPr lang="en-US" sz="1600" dirty="0" smtClean="0"/>
              <a:t> through the standard EV3-G Gyro </a:t>
            </a:r>
            <a:r>
              <a:rPr lang="en-US" sz="1600" dirty="0" smtClean="0"/>
              <a:t>block even if you own the newer gyro sensors.</a:t>
            </a:r>
          </a:p>
          <a:p>
            <a:r>
              <a:rPr lang="en-US" sz="1600" dirty="0"/>
              <a:t>Watch </a:t>
            </a:r>
            <a:r>
              <a:rPr lang="en-US" sz="1600" dirty="0">
                <a:hlinkClick r:id="rId3"/>
              </a:rPr>
              <a:t>https://youtu.be/KjlT0BUJr-w</a:t>
            </a:r>
            <a:r>
              <a:rPr lang="en-US" sz="1600" dirty="0"/>
              <a:t> for how he discovered the different modes</a:t>
            </a:r>
            <a:r>
              <a:rPr lang="en-US" sz="1600" dirty="0" smtClean="0"/>
              <a:t>.</a:t>
            </a:r>
            <a:endParaRPr lang="en-US" sz="1600" dirty="0" smtClean="0"/>
          </a:p>
          <a:p>
            <a:r>
              <a:rPr lang="en-US" sz="1600" dirty="0" err="1" smtClean="0"/>
              <a:t>Lechner</a:t>
            </a:r>
            <a:r>
              <a:rPr lang="en-US" sz="1600" dirty="0" smtClean="0"/>
              <a:t> believes that with </a:t>
            </a:r>
            <a:r>
              <a:rPr lang="en-US" sz="1600" dirty="0" smtClean="0"/>
              <a:t>N4, N5 and N6 sensors, since </a:t>
            </a:r>
            <a:r>
              <a:rPr lang="en-US" sz="1600" dirty="0"/>
              <a:t>there are new (hidden) modes that measure rotation around </a:t>
            </a:r>
            <a:r>
              <a:rPr lang="en-US" sz="1600" dirty="0" smtClean="0"/>
              <a:t>a different </a:t>
            </a:r>
            <a:r>
              <a:rPr lang="en-US" sz="1600" dirty="0"/>
              <a:t>axis, the sensor no longer resets when switching </a:t>
            </a:r>
            <a:r>
              <a:rPr lang="en-US" sz="1600" dirty="0" smtClean="0"/>
              <a:t>modes from angle to rate. </a:t>
            </a:r>
          </a:p>
          <a:p>
            <a:r>
              <a:rPr lang="en-US" sz="1600" dirty="0" smtClean="0"/>
              <a:t>The IR </a:t>
            </a:r>
            <a:r>
              <a:rPr lang="en-US" sz="1600" dirty="0"/>
              <a:t>S</a:t>
            </a:r>
            <a:r>
              <a:rPr lang="en-US" sz="1600" dirty="0" smtClean="0"/>
              <a:t>ensor </a:t>
            </a:r>
            <a:r>
              <a:rPr lang="en-US" sz="1600" dirty="0"/>
              <a:t>B</a:t>
            </a:r>
            <a:r>
              <a:rPr lang="en-US" sz="1600" dirty="0" smtClean="0"/>
              <a:t>lock works in our solution code because </a:t>
            </a:r>
            <a:r>
              <a:rPr lang="en-US" sz="1600" dirty="0" smtClean="0"/>
              <a:t>it </a:t>
            </a:r>
            <a:r>
              <a:rPr lang="en-US" sz="1600" dirty="0"/>
              <a:t>forces the sensor communication to timeout and </a:t>
            </a:r>
            <a:r>
              <a:rPr lang="en-US" sz="1600" dirty="0" smtClean="0"/>
              <a:t>causes </a:t>
            </a:r>
            <a:r>
              <a:rPr lang="en-US" sz="1600" dirty="0" smtClean="0"/>
              <a:t>the sensor to reset. This is because the LEGO firmware handles the IR sensor differently (</a:t>
            </a:r>
            <a:r>
              <a:rPr lang="en-US" sz="1600" dirty="0"/>
              <a:t>l</a:t>
            </a:r>
            <a:r>
              <a:rPr lang="en-US" sz="1600" dirty="0" smtClean="0"/>
              <a:t>onger timeout)</a:t>
            </a:r>
            <a:r>
              <a:rPr lang="en-US" sz="1600" dirty="0" smtClean="0"/>
              <a:t>.</a:t>
            </a:r>
            <a:endParaRPr lang="en-US" sz="1600" dirty="0"/>
          </a:p>
        </p:txBody>
      </p:sp>
      <p:sp>
        <p:nvSpPr>
          <p:cNvPr id="3" name="Footer Placeholder 2"/>
          <p:cNvSpPr>
            <a:spLocks noGrp="1"/>
          </p:cNvSpPr>
          <p:nvPr>
            <p:ph type="ftr" sz="quarter" idx="11"/>
          </p:nvPr>
        </p:nvSpPr>
        <p:spPr/>
        <p:txBody>
          <a:bodyPr/>
          <a:lstStyle/>
          <a:p>
            <a:r>
              <a:rPr lang="sk-SK" dirty="0" smtClean="0"/>
              <a:t>© 2017 EV3Lessons.com, </a:t>
            </a:r>
            <a:r>
              <a:rPr lang="sk-SK" dirty="0" err="1" smtClean="0"/>
              <a:t>Last</a:t>
            </a:r>
            <a:r>
              <a:rPr lang="sk-SK" dirty="0" smtClean="0"/>
              <a:t> </a:t>
            </a:r>
            <a:r>
              <a:rPr lang="sk-SK" dirty="0" err="1" smtClean="0"/>
              <a:t>edit</a:t>
            </a:r>
            <a:r>
              <a:rPr lang="sk-SK" dirty="0" smtClean="0"/>
              <a:t> 8/09/2017</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15</a:t>
            </a:fld>
            <a:endParaRPr lang="en-US"/>
          </a:p>
        </p:txBody>
      </p:sp>
      <p:sp>
        <p:nvSpPr>
          <p:cNvPr id="5" name="Title 4"/>
          <p:cNvSpPr>
            <a:spLocks noGrp="1"/>
          </p:cNvSpPr>
          <p:nvPr>
            <p:ph type="title"/>
          </p:nvPr>
        </p:nvSpPr>
        <p:spPr/>
        <p:txBody>
          <a:bodyPr/>
          <a:lstStyle/>
          <a:p>
            <a:r>
              <a:rPr lang="en-US" dirty="0" smtClean="0"/>
              <a:t>What is </a:t>
            </a:r>
            <a:r>
              <a:rPr lang="en-US" dirty="0" smtClean="0"/>
              <a:t>Going On?</a:t>
            </a:r>
            <a:endParaRPr lang="en-US" dirty="0"/>
          </a:p>
        </p:txBody>
      </p:sp>
      <p:sp>
        <p:nvSpPr>
          <p:cNvPr id="7" name="TextBox 6"/>
          <p:cNvSpPr txBox="1"/>
          <p:nvPr/>
        </p:nvSpPr>
        <p:spPr>
          <a:xfrm>
            <a:off x="199698" y="6307155"/>
            <a:ext cx="8725475" cy="261610"/>
          </a:xfrm>
          <a:prstGeom prst="rect">
            <a:avLst/>
          </a:prstGeom>
          <a:noFill/>
        </p:spPr>
        <p:txBody>
          <a:bodyPr wrap="square" rtlCol="0">
            <a:spAutoFit/>
          </a:bodyPr>
          <a:lstStyle/>
          <a:p>
            <a:r>
              <a:rPr lang="en-US" sz="1100" dirty="0" smtClean="0"/>
              <a:t>Credit: This information </a:t>
            </a:r>
            <a:r>
              <a:rPr lang="en-US" sz="1100" dirty="0" smtClean="0"/>
              <a:t>on this slide was provided by David </a:t>
            </a:r>
            <a:r>
              <a:rPr lang="en-US" sz="1100" dirty="0" err="1" smtClean="0"/>
              <a:t>Lechner</a:t>
            </a:r>
            <a:r>
              <a:rPr lang="en-US" sz="1100" dirty="0"/>
              <a:t> </a:t>
            </a:r>
            <a:r>
              <a:rPr lang="en-US" sz="1100" dirty="0" smtClean="0"/>
              <a:t>and </a:t>
            </a:r>
            <a:r>
              <a:rPr lang="en-US" sz="1100" dirty="0"/>
              <a:t>Jorge Pereira </a:t>
            </a:r>
            <a:endParaRPr lang="en-US" sz="1100" dirty="0"/>
          </a:p>
        </p:txBody>
      </p:sp>
      <p:pic>
        <p:nvPicPr>
          <p:cNvPr id="9" name="Picture 8"/>
          <p:cNvPicPr>
            <a:picLocks noChangeAspect="1"/>
          </p:cNvPicPr>
          <p:nvPr/>
        </p:nvPicPr>
        <p:blipFill>
          <a:blip r:embed="rId4"/>
          <a:stretch>
            <a:fillRect/>
          </a:stretch>
        </p:blipFill>
        <p:spPr>
          <a:xfrm>
            <a:off x="7144719" y="2246368"/>
            <a:ext cx="1780454" cy="1780454"/>
          </a:xfrm>
          <a:prstGeom prst="rect">
            <a:avLst/>
          </a:prstGeom>
        </p:spPr>
      </p:pic>
      <p:pic>
        <p:nvPicPr>
          <p:cNvPr id="10" name="Picture 9"/>
          <p:cNvPicPr>
            <a:picLocks noChangeAspect="1"/>
          </p:cNvPicPr>
          <p:nvPr/>
        </p:nvPicPr>
        <p:blipFill>
          <a:blip r:embed="rId5"/>
          <a:stretch>
            <a:fillRect/>
          </a:stretch>
        </p:blipFill>
        <p:spPr>
          <a:xfrm>
            <a:off x="7450566" y="4391947"/>
            <a:ext cx="1168760" cy="1168760"/>
          </a:xfrm>
          <a:prstGeom prst="rect">
            <a:avLst/>
          </a:prstGeom>
        </p:spPr>
      </p:pic>
    </p:spTree>
    <p:extLst>
      <p:ext uri="{BB962C8B-B14F-4D97-AF65-F5344CB8AC3E}">
        <p14:creationId xmlns:p14="http://schemas.microsoft.com/office/powerpoint/2010/main" val="662226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18870"/>
            <a:ext cx="8574087" cy="2877116"/>
          </a:xfrm>
        </p:spPr>
        <p:txBody>
          <a:bodyPr/>
          <a:lstStyle/>
          <a:p>
            <a:r>
              <a:rPr lang="en-US" dirty="0" smtClean="0"/>
              <a:t>This tutorial was written by Sanjay Seshan and Arvind Seshan </a:t>
            </a:r>
          </a:p>
          <a:p>
            <a:r>
              <a:rPr lang="en-US" dirty="0" smtClean="0"/>
              <a:t>More lessons at </a:t>
            </a:r>
            <a:r>
              <a:rPr lang="en-US" dirty="0" smtClean="0">
                <a:hlinkClick r:id="rId3"/>
              </a:rPr>
              <a:t>www.ev3lessons.com</a:t>
            </a:r>
            <a:endParaRPr lang="en-US" dirty="0" smtClean="0"/>
          </a:p>
          <a:p>
            <a:r>
              <a:rPr lang="en-US" dirty="0" smtClean="0"/>
              <a:t>Thank you to Mr. Sam Last for first reporting this issue to us</a:t>
            </a:r>
            <a:r>
              <a:rPr lang="en-US" dirty="0" smtClean="0"/>
              <a:t>.</a:t>
            </a:r>
          </a:p>
          <a:p>
            <a:r>
              <a:rPr lang="en-US" dirty="0" smtClean="0"/>
              <a:t>Thank you to David </a:t>
            </a:r>
            <a:r>
              <a:rPr lang="en-US" dirty="0" err="1" smtClean="0"/>
              <a:t>Lechner</a:t>
            </a:r>
            <a:r>
              <a:rPr lang="en-US" dirty="0" smtClean="0"/>
              <a:t> for investigating and discovering the hidden modes of the newer sensor.</a:t>
            </a:r>
            <a:endParaRPr lang="en-US" dirty="0"/>
          </a:p>
        </p:txBody>
      </p:sp>
      <p:sp>
        <p:nvSpPr>
          <p:cNvPr id="4" name="Footer Placeholder 3"/>
          <p:cNvSpPr>
            <a:spLocks noGrp="1"/>
          </p:cNvSpPr>
          <p:nvPr>
            <p:ph type="ftr" sz="quarter" idx="11"/>
          </p:nvPr>
        </p:nvSpPr>
        <p:spPr/>
        <p:txBody>
          <a:bodyPr/>
          <a:lstStyle/>
          <a:p>
            <a:r>
              <a:rPr lang="sk-SK" smtClean="0"/>
              <a:t>© 2017 EV3Lessons.com, Last edit 8/09/2017</a:t>
            </a:r>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695986"/>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16</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457200" indent="-457200">
              <a:buFont typeface="+mj-lt"/>
              <a:buAutoNum type="arabicPeriod"/>
            </a:pPr>
            <a:r>
              <a:rPr lang="en-US" dirty="0" smtClean="0"/>
              <a:t>Learn about how older and newer generations of gyro sensors effect the calibration process </a:t>
            </a:r>
          </a:p>
          <a:p>
            <a:pPr marL="457200" indent="-457200">
              <a:buFont typeface="+mj-lt"/>
              <a:buAutoNum type="arabicPeriod"/>
            </a:pPr>
            <a:r>
              <a:rPr lang="en-US" dirty="0" smtClean="0"/>
              <a:t>Learn how to how to deal with gyro drift with this updated information about the gyro sensor.</a:t>
            </a:r>
          </a:p>
          <a:p>
            <a:pPr marL="0" indent="0">
              <a:buNone/>
            </a:pPr>
            <a:r>
              <a:rPr lang="en-US" dirty="0" smtClean="0"/>
              <a:t>Prerequisites: Data wires, Loops, Logic &amp; Comparison Blocks, Introduction to Gyro</a:t>
            </a:r>
          </a:p>
        </p:txBody>
      </p:sp>
      <p:sp>
        <p:nvSpPr>
          <p:cNvPr id="2" name="Footer Placeholder 1"/>
          <p:cNvSpPr>
            <a:spLocks noGrp="1"/>
          </p:cNvSpPr>
          <p:nvPr>
            <p:ph type="ftr" sz="quarter" idx="11"/>
          </p:nvPr>
        </p:nvSpPr>
        <p:spPr/>
        <p:txBody>
          <a:bodyPr/>
          <a:lstStyle/>
          <a:p>
            <a:r>
              <a:rPr lang="sk-SK" smtClean="0"/>
              <a:t>© 2017 EV3Lessons.com, Last edit 8/09/2017</a:t>
            </a:r>
            <a:endParaRPr lang="en-US"/>
          </a:p>
        </p:txBody>
      </p:sp>
      <p:sp>
        <p:nvSpPr>
          <p:cNvPr id="6" name="Title 5"/>
          <p:cNvSpPr>
            <a:spLocks noGrp="1"/>
          </p:cNvSpPr>
          <p:nvPr>
            <p:ph type="title"/>
          </p:nvPr>
        </p:nvSpPr>
        <p:spPr/>
        <p:txBody>
          <a:bodyPr/>
          <a:lstStyle/>
          <a:p>
            <a:r>
              <a:rPr lang="en-US" dirty="0" smtClean="0"/>
              <a:t>Lesson Objectives</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solidFill>
                  <a:srgbClr val="FF0000"/>
                </a:solidFill>
              </a:rPr>
              <a:t>Reset: </a:t>
            </a:r>
            <a:r>
              <a:rPr lang="en-US" dirty="0" smtClean="0"/>
              <a:t>Current value of the gyro sensor angle is set to “0”. This is what the gyro block with mode set to “reset” does.</a:t>
            </a:r>
          </a:p>
          <a:p>
            <a:r>
              <a:rPr lang="en-US" dirty="0" smtClean="0">
                <a:solidFill>
                  <a:srgbClr val="FF0000"/>
                </a:solidFill>
              </a:rPr>
              <a:t>Calibration: </a:t>
            </a:r>
            <a:r>
              <a:rPr lang="en-US" dirty="0" smtClean="0"/>
              <a:t>The gyro calibrates what it considers to be “still”. This sets both the current gyro sensor rate and angle to “0”. This typically occurs when the gyro is connected. </a:t>
            </a:r>
          </a:p>
          <a:p>
            <a:r>
              <a:rPr lang="en-US" dirty="0" smtClean="0"/>
              <a:t>Some people refer to calibration as a “hard reset”. We will call this calibrate through this lesson to reduce the amount of confusion. </a:t>
            </a:r>
            <a:endParaRPr lang="en-US" dirty="0"/>
          </a:p>
        </p:txBody>
      </p:sp>
      <p:sp>
        <p:nvSpPr>
          <p:cNvPr id="3" name="Footer Placeholder 2"/>
          <p:cNvSpPr>
            <a:spLocks noGrp="1"/>
          </p:cNvSpPr>
          <p:nvPr>
            <p:ph type="ftr" sz="quarter" idx="11"/>
          </p:nvPr>
        </p:nvSpPr>
        <p:spPr/>
        <p:txBody>
          <a:bodyPr/>
          <a:lstStyle/>
          <a:p>
            <a:r>
              <a:rPr lang="sk-SK" smtClean="0"/>
              <a:t>© 2017 EV3Lessons.com, Last edit 8/09/2017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
        <p:nvSpPr>
          <p:cNvPr id="5" name="Title 4"/>
          <p:cNvSpPr>
            <a:spLocks noGrp="1"/>
          </p:cNvSpPr>
          <p:nvPr>
            <p:ph type="title"/>
          </p:nvPr>
        </p:nvSpPr>
        <p:spPr/>
        <p:txBody>
          <a:bodyPr/>
          <a:lstStyle/>
          <a:p>
            <a:r>
              <a:rPr lang="en-US" dirty="0" smtClean="0"/>
              <a:t>Terms to Know</a:t>
            </a:r>
            <a:endParaRPr lang="en-US" dirty="0"/>
          </a:p>
        </p:txBody>
      </p:sp>
    </p:spTree>
    <p:extLst>
      <p:ext uri="{BB962C8B-B14F-4D97-AF65-F5344CB8AC3E}">
        <p14:creationId xmlns:p14="http://schemas.microsoft.com/office/powerpoint/2010/main" val="22862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84164" y="1574407"/>
            <a:ext cx="4214095" cy="4862625"/>
          </a:xfrm>
        </p:spPr>
        <p:txBody>
          <a:bodyPr>
            <a:normAutofit lnSpcReduction="10000"/>
          </a:bodyPr>
          <a:lstStyle/>
          <a:p>
            <a:r>
              <a:rPr lang="en-US" sz="2000" dirty="0" smtClean="0"/>
              <a:t>It has been brought to our attention by Mr. Sam Last from North Carolina that certain gyros are acting differently. </a:t>
            </a:r>
          </a:p>
          <a:p>
            <a:r>
              <a:rPr lang="en-US" sz="2000" dirty="0"/>
              <a:t>On certain gyro sensors, </a:t>
            </a:r>
            <a:r>
              <a:rPr lang="en-US" sz="2000" dirty="0" smtClean="0"/>
              <a:t>the commonly </a:t>
            </a:r>
            <a:r>
              <a:rPr lang="en-US" sz="2000" dirty="0"/>
              <a:t>used </a:t>
            </a:r>
            <a:r>
              <a:rPr lang="en-US" sz="2000" dirty="0" smtClean="0"/>
              <a:t>calibration code for </a:t>
            </a:r>
            <a:r>
              <a:rPr lang="en-US" sz="2000" dirty="0"/>
              <a:t>the gyro (switching between angle and rate), does not work (i.e. does not cause the gyro to perform a </a:t>
            </a:r>
            <a:r>
              <a:rPr lang="en-US" sz="2000" dirty="0" smtClean="0"/>
              <a:t>recalibration).</a:t>
            </a:r>
          </a:p>
          <a:p>
            <a:r>
              <a:rPr lang="en-US" sz="2000" dirty="0" smtClean="0"/>
              <a:t>This is a big issue for anyone using one of the gyro sensors that does not recalibrate with this code.</a:t>
            </a:r>
            <a:r>
              <a:rPr lang="en-US" sz="2000" dirty="0"/>
              <a:t/>
            </a:r>
            <a:br>
              <a:rPr lang="en-US" sz="2000" dirty="0"/>
            </a:br>
            <a:endParaRPr lang="en-US" sz="2000" dirty="0"/>
          </a:p>
        </p:txBody>
      </p:sp>
      <p:sp>
        <p:nvSpPr>
          <p:cNvPr id="2" name="Footer Placeholder 1"/>
          <p:cNvSpPr>
            <a:spLocks noGrp="1"/>
          </p:cNvSpPr>
          <p:nvPr>
            <p:ph type="ftr" sz="quarter" idx="11"/>
          </p:nvPr>
        </p:nvSpPr>
        <p:spPr/>
        <p:txBody>
          <a:bodyPr/>
          <a:lstStyle/>
          <a:p>
            <a:r>
              <a:rPr lang="sk-SK" smtClean="0"/>
              <a:t>© 2017 EV3Lessons.com, Last edit 8/09/2017</a:t>
            </a:r>
            <a:endParaRPr lang="en-US" dirty="0"/>
          </a:p>
        </p:txBody>
      </p:sp>
      <p:sp>
        <p:nvSpPr>
          <p:cNvPr id="6" name="Title 5"/>
          <p:cNvSpPr>
            <a:spLocks noGrp="1"/>
          </p:cNvSpPr>
          <p:nvPr>
            <p:ph type="title"/>
          </p:nvPr>
        </p:nvSpPr>
        <p:spPr/>
        <p:txBody>
          <a:bodyPr/>
          <a:lstStyle/>
          <a:p>
            <a:r>
              <a:rPr lang="en-US" dirty="0" smtClean="0"/>
              <a:t>Why Revisit </a:t>
            </a:r>
            <a:r>
              <a:rPr lang="en-US" dirty="0"/>
              <a:t>t</a:t>
            </a:r>
            <a:r>
              <a:rPr lang="en-US" dirty="0" smtClean="0"/>
              <a:t>he Gyro?</a:t>
            </a:r>
            <a:endParaRPr lang="en-US" dirty="0"/>
          </a:p>
        </p:txBody>
      </p:sp>
      <p:pic>
        <p:nvPicPr>
          <p:cNvPr id="5" name="Picture 4" descr="Screenshot 2015-02-28 14.47.22.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726473" y="3735594"/>
            <a:ext cx="4166573" cy="1316745"/>
          </a:xfrm>
          <a:prstGeom prst="rect">
            <a:avLst/>
          </a:prstGeom>
        </p:spPr>
      </p:pic>
      <p:pic>
        <p:nvPicPr>
          <p:cNvPr id="8" name="Picture 7" descr="Screenshot 2015-02-28 14.49.49.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662310" y="5183128"/>
            <a:ext cx="4278489" cy="1253904"/>
          </a:xfrm>
          <a:prstGeom prst="rect">
            <a:avLst/>
          </a:prstGeom>
        </p:spPr>
      </p:pic>
      <p:pic>
        <p:nvPicPr>
          <p:cNvPr id="9" name="Picture 8" descr="Screenshot 2015-02-28 14.41.35.pn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932650" y="1869367"/>
            <a:ext cx="2942412" cy="793774"/>
          </a:xfrm>
          <a:prstGeom prst="rect">
            <a:avLst/>
          </a:prstGeom>
        </p:spPr>
      </p:pic>
      <p:pic>
        <p:nvPicPr>
          <p:cNvPr id="10" name="Picture 9" descr="Screenshot 2015-02-28 14.42.41.pn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6091311" y="2788577"/>
            <a:ext cx="2783751" cy="678658"/>
          </a:xfrm>
          <a:prstGeom prst="rect">
            <a:avLst/>
          </a:prstGeom>
        </p:spPr>
      </p:pic>
      <p:sp>
        <p:nvSpPr>
          <p:cNvPr id="3" name="TextBox 2"/>
          <p:cNvSpPr txBox="1"/>
          <p:nvPr/>
        </p:nvSpPr>
        <p:spPr>
          <a:xfrm>
            <a:off x="4726473" y="1824655"/>
            <a:ext cx="1364838" cy="369332"/>
          </a:xfrm>
          <a:prstGeom prst="rect">
            <a:avLst/>
          </a:prstGeom>
          <a:noFill/>
        </p:spPr>
        <p:txBody>
          <a:bodyPr wrap="square" rtlCol="0">
            <a:spAutoFit/>
          </a:bodyPr>
          <a:lstStyle/>
          <a:p>
            <a:r>
              <a:rPr lang="en-US" dirty="0" smtClean="0"/>
              <a:t>Strategy 1:</a:t>
            </a:r>
            <a:endParaRPr lang="en-US" dirty="0"/>
          </a:p>
        </p:txBody>
      </p:sp>
      <p:sp>
        <p:nvSpPr>
          <p:cNvPr id="11" name="TextBox 10"/>
          <p:cNvSpPr txBox="1"/>
          <p:nvPr/>
        </p:nvSpPr>
        <p:spPr>
          <a:xfrm>
            <a:off x="4744518" y="2973891"/>
            <a:ext cx="1364838" cy="369332"/>
          </a:xfrm>
          <a:prstGeom prst="rect">
            <a:avLst/>
          </a:prstGeom>
          <a:noFill/>
        </p:spPr>
        <p:txBody>
          <a:bodyPr wrap="square" rtlCol="0">
            <a:spAutoFit/>
          </a:bodyPr>
          <a:lstStyle/>
          <a:p>
            <a:r>
              <a:rPr lang="en-US" smtClean="0"/>
              <a:t>Strategy 2:</a:t>
            </a:r>
            <a:endParaRPr lang="en-US" dirty="0"/>
          </a:p>
        </p:txBody>
      </p:sp>
      <p:sp>
        <p:nvSpPr>
          <p:cNvPr id="12" name="TextBox 11"/>
          <p:cNvSpPr txBox="1"/>
          <p:nvPr/>
        </p:nvSpPr>
        <p:spPr>
          <a:xfrm>
            <a:off x="4744518" y="3462668"/>
            <a:ext cx="1364838" cy="369332"/>
          </a:xfrm>
          <a:prstGeom prst="rect">
            <a:avLst/>
          </a:prstGeom>
          <a:noFill/>
        </p:spPr>
        <p:txBody>
          <a:bodyPr wrap="square" rtlCol="0">
            <a:spAutoFit/>
          </a:bodyPr>
          <a:lstStyle/>
          <a:p>
            <a:r>
              <a:rPr lang="en-US" dirty="0" smtClean="0"/>
              <a:t>Strategy 3:</a:t>
            </a:r>
            <a:endParaRPr lang="en-US" dirty="0"/>
          </a:p>
        </p:txBody>
      </p:sp>
      <p:sp>
        <p:nvSpPr>
          <p:cNvPr id="13" name="TextBox 12"/>
          <p:cNvSpPr txBox="1"/>
          <p:nvPr/>
        </p:nvSpPr>
        <p:spPr>
          <a:xfrm>
            <a:off x="4726473" y="4890858"/>
            <a:ext cx="1364838" cy="369332"/>
          </a:xfrm>
          <a:prstGeom prst="rect">
            <a:avLst/>
          </a:prstGeom>
          <a:noFill/>
        </p:spPr>
        <p:txBody>
          <a:bodyPr wrap="square" rtlCol="0">
            <a:spAutoFit/>
          </a:bodyPr>
          <a:lstStyle/>
          <a:p>
            <a:r>
              <a:rPr lang="en-US" dirty="0" smtClean="0"/>
              <a:t>Strategy 4:</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4</a:t>
            </a:fld>
            <a:endParaRPr lang="en-US"/>
          </a:p>
        </p:txBody>
      </p:sp>
      <p:sp>
        <p:nvSpPr>
          <p:cNvPr id="14" name="TextBox 13"/>
          <p:cNvSpPr txBox="1"/>
          <p:nvPr/>
        </p:nvSpPr>
        <p:spPr>
          <a:xfrm>
            <a:off x="4326673" y="1436095"/>
            <a:ext cx="4714487" cy="369332"/>
          </a:xfrm>
          <a:prstGeom prst="rect">
            <a:avLst/>
          </a:prstGeom>
          <a:noFill/>
        </p:spPr>
        <p:txBody>
          <a:bodyPr wrap="square" rtlCol="0">
            <a:spAutoFit/>
          </a:bodyPr>
          <a:lstStyle/>
          <a:p>
            <a:pPr algn="ctr"/>
            <a:r>
              <a:rPr lang="en-US" b="1" u="sng" dirty="0" smtClean="0"/>
              <a:t>Recalibration Methods from “Intro to Gyro”</a:t>
            </a:r>
            <a:endParaRPr lang="en-US" b="1" u="sng" dirty="0"/>
          </a:p>
        </p:txBody>
      </p:sp>
    </p:spTree>
    <p:extLst>
      <p:ext uri="{BB962C8B-B14F-4D97-AF65-F5344CB8AC3E}">
        <p14:creationId xmlns:p14="http://schemas.microsoft.com/office/powerpoint/2010/main" val="10350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45261" y="1385436"/>
            <a:ext cx="3175000" cy="3175000"/>
          </a:xfrm>
          <a:prstGeom prst="rect">
            <a:avLst/>
          </a:prstGeom>
        </p:spPr>
      </p:pic>
      <p:sp>
        <p:nvSpPr>
          <p:cNvPr id="2" name="Content Placeholder 1"/>
          <p:cNvSpPr>
            <a:spLocks noGrp="1"/>
          </p:cNvSpPr>
          <p:nvPr>
            <p:ph idx="1"/>
          </p:nvPr>
        </p:nvSpPr>
        <p:spPr>
          <a:xfrm>
            <a:off x="284164" y="1818869"/>
            <a:ext cx="5880662" cy="4618161"/>
          </a:xfrm>
        </p:spPr>
        <p:txBody>
          <a:bodyPr>
            <a:normAutofit fontScale="85000" lnSpcReduction="20000"/>
          </a:bodyPr>
          <a:lstStyle/>
          <a:p>
            <a:r>
              <a:rPr lang="en-US" dirty="0" smtClean="0"/>
              <a:t>We obtained data from </a:t>
            </a:r>
            <a:r>
              <a:rPr lang="en-US" dirty="0" smtClean="0"/>
              <a:t>15+ </a:t>
            </a:r>
            <a:r>
              <a:rPr lang="en-US" dirty="0" smtClean="0"/>
              <a:t>gyro sensors  from various years </a:t>
            </a:r>
            <a:endParaRPr lang="en-US" dirty="0" smtClean="0"/>
          </a:p>
          <a:p>
            <a:r>
              <a:rPr lang="en-US" dirty="0" smtClean="0"/>
              <a:t>Strategy </a:t>
            </a:r>
            <a:r>
              <a:rPr lang="en-US" dirty="0"/>
              <a:t>4 code </a:t>
            </a:r>
            <a:r>
              <a:rPr lang="en-US" dirty="0" smtClean="0"/>
              <a:t>(from Introduction to Gyro Lesson) provides </a:t>
            </a:r>
            <a:r>
              <a:rPr lang="en-US" dirty="0"/>
              <a:t>a simple way to test if you have a sensor that supports </a:t>
            </a:r>
            <a:r>
              <a:rPr lang="en-US" dirty="0" smtClean="0"/>
              <a:t>recalibration or </a:t>
            </a:r>
            <a:r>
              <a:rPr lang="en-US" dirty="0"/>
              <a:t>not. </a:t>
            </a:r>
            <a:endParaRPr lang="en-US" dirty="0" smtClean="0"/>
          </a:p>
          <a:p>
            <a:pPr lvl="1"/>
            <a:r>
              <a:rPr lang="en-US" dirty="0" smtClean="0"/>
              <a:t>On </a:t>
            </a:r>
            <a:r>
              <a:rPr lang="en-US" dirty="0"/>
              <a:t>sensors that perform the </a:t>
            </a:r>
            <a:r>
              <a:rPr lang="en-US" dirty="0" smtClean="0"/>
              <a:t>recalibration, </a:t>
            </a:r>
            <a:r>
              <a:rPr lang="en-US" dirty="0"/>
              <a:t>it takes 3 seconds to run this code. </a:t>
            </a:r>
            <a:endParaRPr lang="en-US" dirty="0" smtClean="0"/>
          </a:p>
          <a:p>
            <a:pPr lvl="1"/>
            <a:r>
              <a:rPr lang="en-US" dirty="0" smtClean="0"/>
              <a:t>On </a:t>
            </a:r>
            <a:r>
              <a:rPr lang="en-US" dirty="0"/>
              <a:t>sensors that do not perform the </a:t>
            </a:r>
            <a:r>
              <a:rPr lang="en-US" dirty="0" smtClean="0"/>
              <a:t>recalibration, </a:t>
            </a:r>
            <a:r>
              <a:rPr lang="en-US" dirty="0"/>
              <a:t>the code runs in &lt; .1 seconds. </a:t>
            </a:r>
            <a:endParaRPr lang="en-US" dirty="0" smtClean="0"/>
          </a:p>
          <a:p>
            <a:pPr lvl="1"/>
            <a:r>
              <a:rPr lang="en-US" dirty="0" smtClean="0"/>
              <a:t>We added some timer code to test a </a:t>
            </a:r>
            <a:r>
              <a:rPr lang="en-US" dirty="0"/>
              <a:t>gyro sensors </a:t>
            </a:r>
            <a:r>
              <a:rPr lang="en-US" dirty="0" smtClean="0"/>
              <a:t>by </a:t>
            </a:r>
            <a:r>
              <a:rPr lang="en-US" dirty="0"/>
              <a:t>running three </a:t>
            </a:r>
            <a:r>
              <a:rPr lang="en-US" dirty="0" smtClean="0"/>
              <a:t>recalibrations </a:t>
            </a:r>
            <a:r>
              <a:rPr lang="en-US" dirty="0"/>
              <a:t>and averaging to see how long they take</a:t>
            </a:r>
            <a:r>
              <a:rPr lang="en-US" dirty="0" smtClean="0"/>
              <a:t>.</a:t>
            </a:r>
          </a:p>
          <a:p>
            <a:pPr lvl="1"/>
            <a:r>
              <a:rPr lang="en-US" dirty="0" smtClean="0"/>
              <a:t>We thought the problem may be related to the </a:t>
            </a:r>
            <a:r>
              <a:rPr lang="en-US" dirty="0" smtClean="0"/>
              <a:t>code </a:t>
            </a:r>
            <a:r>
              <a:rPr lang="en-US" dirty="0" smtClean="0"/>
              <a:t>on the bottom of the gyro (shown in red circle) </a:t>
            </a:r>
            <a:r>
              <a:rPr lang="mr-IN" dirty="0" smtClean="0"/>
              <a:t>–</a:t>
            </a:r>
            <a:r>
              <a:rPr lang="en-US" dirty="0" smtClean="0"/>
              <a:t> so, we recorded this as well.</a:t>
            </a:r>
            <a:endParaRPr lang="en-US" dirty="0"/>
          </a:p>
        </p:txBody>
      </p:sp>
      <p:sp>
        <p:nvSpPr>
          <p:cNvPr id="3" name="Footer Placeholder 2"/>
          <p:cNvSpPr>
            <a:spLocks noGrp="1"/>
          </p:cNvSpPr>
          <p:nvPr>
            <p:ph type="ftr" sz="quarter" idx="11"/>
          </p:nvPr>
        </p:nvSpPr>
        <p:spPr/>
        <p:txBody>
          <a:bodyPr/>
          <a:lstStyle/>
          <a:p>
            <a:r>
              <a:rPr lang="sk-SK" smtClean="0"/>
              <a:t>© 2017 EV3Lessons.com, Last edit 8/09/2017</a:t>
            </a:r>
            <a:endParaRPr lang="en-US" dirty="0"/>
          </a:p>
        </p:txBody>
      </p:sp>
      <p:sp>
        <p:nvSpPr>
          <p:cNvPr id="4" name="Title 3"/>
          <p:cNvSpPr>
            <a:spLocks noGrp="1"/>
          </p:cNvSpPr>
          <p:nvPr>
            <p:ph type="title"/>
          </p:nvPr>
        </p:nvSpPr>
        <p:spPr/>
        <p:txBody>
          <a:bodyPr/>
          <a:lstStyle/>
          <a:p>
            <a:r>
              <a:rPr lang="en-US" dirty="0" smtClean="0"/>
              <a:t>Testing the Gyro Sensors</a:t>
            </a:r>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5</a:t>
            </a:fld>
            <a:endParaRPr lang="en-US"/>
          </a:p>
        </p:txBody>
      </p:sp>
      <p:pic>
        <p:nvPicPr>
          <p:cNvPr id="9" name="Picture 8"/>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87" b="89980" l="9909" r="89951"/>
                    </a14:imgEffect>
                  </a14:imgLayer>
                </a14:imgProps>
              </a:ext>
              <a:ext uri="{28A0092B-C50C-407E-A947-70E740481C1C}">
                <a14:useLocalDpi xmlns:a14="http://schemas.microsoft.com/office/drawing/2010/main"/>
              </a:ext>
            </a:extLst>
          </a:blip>
          <a:srcRect/>
          <a:stretch/>
        </p:blipFill>
        <p:spPr>
          <a:xfrm rot="16200000">
            <a:off x="6432499" y="3442086"/>
            <a:ext cx="1917291" cy="4072597"/>
          </a:xfrm>
          <a:prstGeom prst="rect">
            <a:avLst/>
          </a:prstGeom>
        </p:spPr>
      </p:pic>
      <p:sp>
        <p:nvSpPr>
          <p:cNvPr id="10" name="Oval 9"/>
          <p:cNvSpPr/>
          <p:nvPr/>
        </p:nvSpPr>
        <p:spPr>
          <a:xfrm>
            <a:off x="6567693" y="5216123"/>
            <a:ext cx="663677" cy="101205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23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5057271" cy="4307294"/>
          </a:xfrm>
        </p:spPr>
        <p:txBody>
          <a:bodyPr>
            <a:normAutofit fontScale="92500" lnSpcReduction="10000"/>
          </a:bodyPr>
          <a:lstStyle/>
          <a:p>
            <a:r>
              <a:rPr lang="en-US" dirty="0" smtClean="0"/>
              <a:t>There is a correlation </a:t>
            </a:r>
            <a:r>
              <a:rPr lang="en-US" dirty="0"/>
              <a:t>with the </a:t>
            </a:r>
            <a:r>
              <a:rPr lang="en-US" dirty="0" smtClean="0"/>
              <a:t>codes </a:t>
            </a:r>
            <a:r>
              <a:rPr lang="en-US" dirty="0"/>
              <a:t>printed on the gyros </a:t>
            </a:r>
            <a:r>
              <a:rPr lang="en-US" dirty="0" smtClean="0"/>
              <a:t>themselves</a:t>
            </a:r>
            <a:r>
              <a:rPr lang="en-US" dirty="0"/>
              <a:t> </a:t>
            </a:r>
            <a:r>
              <a:rPr lang="en-US" dirty="0" smtClean="0"/>
              <a:t>and whether or not they recalibrate correctly.</a:t>
            </a:r>
          </a:p>
          <a:p>
            <a:r>
              <a:rPr lang="en-US" dirty="0" smtClean="0"/>
              <a:t>All </a:t>
            </a:r>
            <a:r>
              <a:rPr lang="en-US" dirty="0"/>
              <a:t>gyro sensors ending in </a:t>
            </a:r>
            <a:r>
              <a:rPr lang="en-US" dirty="0" smtClean="0"/>
              <a:t>N2 and N3 </a:t>
            </a:r>
            <a:r>
              <a:rPr lang="en-US" dirty="0"/>
              <a:t>worked. All gyro sensors ending in </a:t>
            </a:r>
            <a:r>
              <a:rPr lang="en-US" dirty="0" smtClean="0"/>
              <a:t>N4, N5 and N6 </a:t>
            </a:r>
            <a:r>
              <a:rPr lang="en-US" dirty="0"/>
              <a:t>did not </a:t>
            </a:r>
            <a:r>
              <a:rPr lang="en-US" dirty="0" smtClean="0"/>
              <a:t>work</a:t>
            </a:r>
            <a:r>
              <a:rPr lang="en-US" dirty="0"/>
              <a:t>. </a:t>
            </a:r>
            <a:endParaRPr lang="en-US" dirty="0" smtClean="0"/>
          </a:p>
          <a:p>
            <a:r>
              <a:rPr lang="en-US" dirty="0" smtClean="0"/>
              <a:t>We </a:t>
            </a:r>
            <a:r>
              <a:rPr lang="en-US" dirty="0"/>
              <a:t>only own N3 and N4. </a:t>
            </a:r>
            <a:r>
              <a:rPr lang="en-US" dirty="0" smtClean="0"/>
              <a:t>Tests on the others were conducted by friends.</a:t>
            </a:r>
            <a:endParaRPr lang="en-US" dirty="0" smtClean="0"/>
          </a:p>
          <a:p>
            <a:r>
              <a:rPr lang="en-US" sz="1700" i="1" dirty="0" smtClean="0"/>
              <a:t>Note</a:t>
            </a:r>
            <a:r>
              <a:rPr lang="en-US" sz="1700" i="1" dirty="0" smtClean="0"/>
              <a:t>: If you complete this lesson and discover new numbers to add to the list, please email them to us at </a:t>
            </a:r>
            <a:r>
              <a:rPr lang="en-US" sz="1700" i="1" dirty="0" smtClean="0">
                <a:hlinkClick r:id="rId2"/>
              </a:rPr>
              <a:t>team@ev3lessons.com</a:t>
            </a:r>
            <a:r>
              <a:rPr lang="en-US" sz="1700" i="1" dirty="0" smtClean="0"/>
              <a:t>.  </a:t>
            </a:r>
          </a:p>
          <a:p>
            <a:endParaRPr lang="en-US" dirty="0"/>
          </a:p>
        </p:txBody>
      </p:sp>
      <p:sp>
        <p:nvSpPr>
          <p:cNvPr id="3" name="Footer Placeholder 2"/>
          <p:cNvSpPr>
            <a:spLocks noGrp="1"/>
          </p:cNvSpPr>
          <p:nvPr>
            <p:ph type="ftr" sz="quarter" idx="11"/>
          </p:nvPr>
        </p:nvSpPr>
        <p:spPr/>
        <p:txBody>
          <a:bodyPr/>
          <a:lstStyle/>
          <a:p>
            <a:r>
              <a:rPr lang="sk-SK" smtClean="0"/>
              <a:t>© 2017 EV3Lessons.com, Last edit 8/09/2017</a:t>
            </a:r>
            <a:endParaRPr lang="en-US" dirty="0"/>
          </a:p>
        </p:txBody>
      </p:sp>
      <p:sp>
        <p:nvSpPr>
          <p:cNvPr id="4" name="Title 3"/>
          <p:cNvSpPr>
            <a:spLocks noGrp="1"/>
          </p:cNvSpPr>
          <p:nvPr>
            <p:ph type="title"/>
          </p:nvPr>
        </p:nvSpPr>
        <p:spPr/>
        <p:txBody>
          <a:bodyPr/>
          <a:lstStyle/>
          <a:p>
            <a:r>
              <a:rPr lang="en-US" dirty="0" smtClean="0"/>
              <a:t>Results</a:t>
            </a:r>
            <a:endParaRPr lang="en-US" dirty="0"/>
          </a:p>
        </p:txBody>
      </p:sp>
      <p:sp>
        <p:nvSpPr>
          <p:cNvPr id="9" name="Slide Number Placeholder 8"/>
          <p:cNvSpPr>
            <a:spLocks noGrp="1"/>
          </p:cNvSpPr>
          <p:nvPr>
            <p:ph type="sldNum" sz="quarter" idx="12"/>
          </p:nvPr>
        </p:nvSpPr>
        <p:spPr/>
        <p:txBody>
          <a:bodyPr/>
          <a:lstStyle/>
          <a:p>
            <a:fld id="{4382A7F7-08BF-4252-8141-63FB96055BBB}" type="slidenum">
              <a:rPr lang="en-US" smtClean="0"/>
              <a:t>6</a:t>
            </a:fld>
            <a:endParaRPr lang="en-US"/>
          </a:p>
        </p:txBody>
      </p:sp>
      <p:sp>
        <p:nvSpPr>
          <p:cNvPr id="5" name="Rectangle 4"/>
          <p:cNvSpPr/>
          <p:nvPr/>
        </p:nvSpPr>
        <p:spPr>
          <a:xfrm>
            <a:off x="6333324" y="2016240"/>
            <a:ext cx="1514857" cy="4401205"/>
          </a:xfrm>
          <a:prstGeom prst="rect">
            <a:avLst/>
          </a:prstGeom>
        </p:spPr>
        <p:txBody>
          <a:bodyPr wrap="square">
            <a:spAutoFit/>
          </a:bodyPr>
          <a:lstStyle/>
          <a:p>
            <a:pPr algn="ctr"/>
            <a:r>
              <a:rPr lang="is-IS" sz="2000" dirty="0" smtClean="0">
                <a:solidFill>
                  <a:srgbClr val="1D2129"/>
                </a:solidFill>
                <a:latin typeface="+mj-lt"/>
              </a:rPr>
              <a:t>48N2</a:t>
            </a:r>
          </a:p>
          <a:p>
            <a:pPr algn="ctr"/>
            <a:r>
              <a:rPr lang="is-IS" sz="2000" dirty="0" smtClean="0">
                <a:solidFill>
                  <a:srgbClr val="1D2129"/>
                </a:solidFill>
                <a:latin typeface="+mj-lt"/>
              </a:rPr>
              <a:t>03N3</a:t>
            </a:r>
            <a:r>
              <a:rPr lang="is-IS" sz="2000" dirty="0">
                <a:solidFill>
                  <a:srgbClr val="1D2129"/>
                </a:solidFill>
                <a:latin typeface="+mj-lt"/>
              </a:rPr>
              <a:t/>
            </a:r>
            <a:br>
              <a:rPr lang="is-IS" sz="2000" dirty="0">
                <a:solidFill>
                  <a:srgbClr val="1D2129"/>
                </a:solidFill>
                <a:latin typeface="+mj-lt"/>
              </a:rPr>
            </a:br>
            <a:r>
              <a:rPr lang="is-IS" sz="2000" dirty="0">
                <a:solidFill>
                  <a:srgbClr val="1D2129"/>
                </a:solidFill>
                <a:latin typeface="+mj-lt"/>
              </a:rPr>
              <a:t>04N3</a:t>
            </a:r>
            <a:br>
              <a:rPr lang="is-IS" sz="2000" dirty="0">
                <a:solidFill>
                  <a:srgbClr val="1D2129"/>
                </a:solidFill>
                <a:latin typeface="+mj-lt"/>
              </a:rPr>
            </a:br>
            <a:r>
              <a:rPr lang="is-IS" sz="2000" dirty="0" smtClean="0">
                <a:solidFill>
                  <a:srgbClr val="1D2129"/>
                </a:solidFill>
                <a:latin typeface="+mj-lt"/>
              </a:rPr>
              <a:t>19N3</a:t>
            </a:r>
            <a:r>
              <a:rPr lang="is-IS" sz="2000" dirty="0">
                <a:solidFill>
                  <a:srgbClr val="1D2129"/>
                </a:solidFill>
                <a:latin typeface="+mj-lt"/>
              </a:rPr>
              <a:t/>
            </a:r>
            <a:br>
              <a:rPr lang="is-IS" sz="2000" dirty="0">
                <a:solidFill>
                  <a:srgbClr val="1D2129"/>
                </a:solidFill>
                <a:latin typeface="+mj-lt"/>
              </a:rPr>
            </a:br>
            <a:r>
              <a:rPr lang="is-IS" sz="2000" dirty="0">
                <a:solidFill>
                  <a:srgbClr val="1D2129"/>
                </a:solidFill>
                <a:latin typeface="+mj-lt"/>
              </a:rPr>
              <a:t>20N4</a:t>
            </a:r>
            <a:br>
              <a:rPr lang="is-IS" sz="2000" dirty="0">
                <a:solidFill>
                  <a:srgbClr val="1D2129"/>
                </a:solidFill>
                <a:latin typeface="+mj-lt"/>
              </a:rPr>
            </a:br>
            <a:r>
              <a:rPr lang="is-IS" sz="2000" dirty="0">
                <a:solidFill>
                  <a:srgbClr val="1D2129"/>
                </a:solidFill>
                <a:latin typeface="+mj-lt"/>
              </a:rPr>
              <a:t>21N4</a:t>
            </a:r>
            <a:br>
              <a:rPr lang="is-IS" sz="2000" dirty="0">
                <a:solidFill>
                  <a:srgbClr val="1D2129"/>
                </a:solidFill>
                <a:latin typeface="+mj-lt"/>
              </a:rPr>
            </a:br>
            <a:r>
              <a:rPr lang="is-IS" sz="2000" dirty="0" smtClean="0">
                <a:solidFill>
                  <a:srgbClr val="1D2129"/>
                </a:solidFill>
                <a:latin typeface="+mj-lt"/>
              </a:rPr>
              <a:t>38N4</a:t>
            </a:r>
          </a:p>
          <a:p>
            <a:pPr algn="ctr"/>
            <a:r>
              <a:rPr lang="is-IS" sz="2000" dirty="0" smtClean="0">
                <a:solidFill>
                  <a:srgbClr val="1D2129"/>
                </a:solidFill>
                <a:latin typeface="+mj-lt"/>
              </a:rPr>
              <a:t>17N5</a:t>
            </a:r>
            <a:r>
              <a:rPr lang="is-IS" sz="2000" dirty="0">
                <a:solidFill>
                  <a:srgbClr val="1D2129"/>
                </a:solidFill>
                <a:latin typeface="+mj-lt"/>
              </a:rPr>
              <a:t/>
            </a:r>
            <a:br>
              <a:rPr lang="is-IS" sz="2000" dirty="0">
                <a:solidFill>
                  <a:srgbClr val="1D2129"/>
                </a:solidFill>
                <a:latin typeface="+mj-lt"/>
              </a:rPr>
            </a:br>
            <a:r>
              <a:rPr lang="is-IS" sz="2000" dirty="0" smtClean="0">
                <a:solidFill>
                  <a:srgbClr val="1D2129"/>
                </a:solidFill>
                <a:latin typeface="+mj-lt"/>
              </a:rPr>
              <a:t>22N5</a:t>
            </a:r>
          </a:p>
          <a:p>
            <a:pPr algn="ctr"/>
            <a:r>
              <a:rPr lang="is-IS" sz="2000" dirty="0" smtClean="0">
                <a:solidFill>
                  <a:srgbClr val="1D2129"/>
                </a:solidFill>
                <a:latin typeface="+mj-lt"/>
              </a:rPr>
              <a:t>27N5</a:t>
            </a:r>
            <a:r>
              <a:rPr lang="is-IS" sz="2000" dirty="0">
                <a:solidFill>
                  <a:srgbClr val="1D2129"/>
                </a:solidFill>
                <a:latin typeface="+mj-lt"/>
              </a:rPr>
              <a:t/>
            </a:r>
            <a:br>
              <a:rPr lang="is-IS" sz="2000" dirty="0">
                <a:solidFill>
                  <a:srgbClr val="1D2129"/>
                </a:solidFill>
                <a:latin typeface="+mj-lt"/>
              </a:rPr>
            </a:br>
            <a:r>
              <a:rPr lang="is-IS" sz="2000" dirty="0">
                <a:solidFill>
                  <a:srgbClr val="1D2129"/>
                </a:solidFill>
                <a:latin typeface="+mj-lt"/>
              </a:rPr>
              <a:t>28N5</a:t>
            </a:r>
            <a:br>
              <a:rPr lang="is-IS" sz="2000" dirty="0">
                <a:solidFill>
                  <a:srgbClr val="1D2129"/>
                </a:solidFill>
                <a:latin typeface="+mj-lt"/>
              </a:rPr>
            </a:br>
            <a:r>
              <a:rPr lang="is-IS" sz="2000" dirty="0">
                <a:solidFill>
                  <a:srgbClr val="1D2129"/>
                </a:solidFill>
                <a:latin typeface="+mj-lt"/>
              </a:rPr>
              <a:t>36N5</a:t>
            </a:r>
            <a:br>
              <a:rPr lang="is-IS" sz="2000" dirty="0">
                <a:solidFill>
                  <a:srgbClr val="1D2129"/>
                </a:solidFill>
                <a:latin typeface="+mj-lt"/>
              </a:rPr>
            </a:br>
            <a:r>
              <a:rPr lang="is-IS" sz="2000" dirty="0" smtClean="0">
                <a:solidFill>
                  <a:srgbClr val="1D2129"/>
                </a:solidFill>
                <a:latin typeface="+mj-lt"/>
              </a:rPr>
              <a:t>45N5</a:t>
            </a:r>
            <a:r>
              <a:rPr lang="is-IS" sz="2000" dirty="0">
                <a:solidFill>
                  <a:srgbClr val="1D2129"/>
                </a:solidFill>
                <a:latin typeface="+mj-lt"/>
              </a:rPr>
              <a:t/>
            </a:r>
            <a:br>
              <a:rPr lang="is-IS" sz="2000" dirty="0">
                <a:solidFill>
                  <a:srgbClr val="1D2129"/>
                </a:solidFill>
                <a:latin typeface="+mj-lt"/>
              </a:rPr>
            </a:br>
            <a:endParaRPr lang="en-US" sz="2000" dirty="0">
              <a:latin typeface="+mj-lt"/>
            </a:endParaRPr>
          </a:p>
        </p:txBody>
      </p:sp>
      <p:sp>
        <p:nvSpPr>
          <p:cNvPr id="6" name="TextBox 5"/>
          <p:cNvSpPr txBox="1"/>
          <p:nvPr/>
        </p:nvSpPr>
        <p:spPr>
          <a:xfrm>
            <a:off x="5951348" y="1627322"/>
            <a:ext cx="2977187" cy="369332"/>
          </a:xfrm>
          <a:prstGeom prst="rect">
            <a:avLst/>
          </a:prstGeom>
          <a:noFill/>
        </p:spPr>
        <p:txBody>
          <a:bodyPr wrap="square" rtlCol="0">
            <a:spAutoFit/>
          </a:bodyPr>
          <a:lstStyle/>
          <a:p>
            <a:pPr algn="ctr"/>
            <a:r>
              <a:rPr lang="en-US" b="1" u="sng" dirty="0" smtClean="0"/>
              <a:t>Known Gyro Sensor Codes</a:t>
            </a:r>
            <a:endParaRPr lang="en-US" b="1" u="sng" dirty="0"/>
          </a:p>
        </p:txBody>
      </p:sp>
      <p:sp>
        <p:nvSpPr>
          <p:cNvPr id="10" name="Rectangle 9"/>
          <p:cNvSpPr/>
          <p:nvPr/>
        </p:nvSpPr>
        <p:spPr>
          <a:xfrm>
            <a:off x="7305656" y="2016240"/>
            <a:ext cx="1085049" cy="1323439"/>
          </a:xfrm>
          <a:prstGeom prst="rect">
            <a:avLst/>
          </a:prstGeom>
        </p:spPr>
        <p:txBody>
          <a:bodyPr wrap="square">
            <a:spAutoFit/>
          </a:bodyPr>
          <a:lstStyle/>
          <a:p>
            <a:pPr algn="ctr"/>
            <a:r>
              <a:rPr lang="is-IS" sz="2000" dirty="0" smtClean="0">
                <a:solidFill>
                  <a:srgbClr val="1D2129"/>
                </a:solidFill>
                <a:latin typeface="+mj-lt"/>
              </a:rPr>
              <a:t>05N6</a:t>
            </a:r>
            <a:r>
              <a:rPr lang="is-IS" sz="2000" dirty="0">
                <a:solidFill>
                  <a:srgbClr val="1D2129"/>
                </a:solidFill>
                <a:latin typeface="+mj-lt"/>
              </a:rPr>
              <a:t/>
            </a:r>
            <a:br>
              <a:rPr lang="is-IS" sz="2000" dirty="0">
                <a:solidFill>
                  <a:srgbClr val="1D2129"/>
                </a:solidFill>
                <a:latin typeface="+mj-lt"/>
              </a:rPr>
            </a:br>
            <a:r>
              <a:rPr lang="is-IS" sz="2000" dirty="0">
                <a:solidFill>
                  <a:srgbClr val="1D2129"/>
                </a:solidFill>
                <a:latin typeface="+mj-lt"/>
              </a:rPr>
              <a:t>06N6</a:t>
            </a:r>
            <a:br>
              <a:rPr lang="is-IS" sz="2000" dirty="0">
                <a:solidFill>
                  <a:srgbClr val="1D2129"/>
                </a:solidFill>
                <a:latin typeface="+mj-lt"/>
              </a:rPr>
            </a:br>
            <a:r>
              <a:rPr lang="is-IS" sz="2000" dirty="0" smtClean="0">
                <a:solidFill>
                  <a:srgbClr val="1D2129"/>
                </a:solidFill>
                <a:latin typeface="+mj-lt"/>
              </a:rPr>
              <a:t>20N6</a:t>
            </a:r>
          </a:p>
          <a:p>
            <a:pPr algn="ctr"/>
            <a:r>
              <a:rPr lang="is-IS" sz="2000" dirty="0" smtClean="0">
                <a:solidFill>
                  <a:srgbClr val="1D2129"/>
                </a:solidFill>
                <a:latin typeface="+mj-lt"/>
              </a:rPr>
              <a:t>23N6</a:t>
            </a:r>
            <a:endParaRPr lang="en-US" sz="2000" dirty="0">
              <a:latin typeface="+mj-lt"/>
            </a:endParaRPr>
          </a:p>
        </p:txBody>
      </p:sp>
    </p:spTree>
    <p:extLst>
      <p:ext uri="{BB962C8B-B14F-4D97-AF65-F5344CB8AC3E}">
        <p14:creationId xmlns:p14="http://schemas.microsoft.com/office/powerpoint/2010/main" val="56285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5686" y="2239492"/>
            <a:ext cx="1325716" cy="2046960"/>
          </a:xfrm>
          <a:prstGeom prst="rect">
            <a:avLst/>
          </a:prstGeom>
        </p:spPr>
      </p:pic>
      <p:sp>
        <p:nvSpPr>
          <p:cNvPr id="2" name="Content Placeholder 1"/>
          <p:cNvSpPr>
            <a:spLocks noGrp="1"/>
          </p:cNvSpPr>
          <p:nvPr>
            <p:ph idx="1"/>
          </p:nvPr>
        </p:nvSpPr>
        <p:spPr>
          <a:xfrm>
            <a:off x="284164" y="1818870"/>
            <a:ext cx="4258340" cy="4307294"/>
          </a:xfrm>
        </p:spPr>
        <p:txBody>
          <a:bodyPr>
            <a:normAutofit fontScale="92500"/>
          </a:bodyPr>
          <a:lstStyle/>
          <a:p>
            <a:r>
              <a:rPr lang="en-US" u="sng" dirty="0" smtClean="0"/>
              <a:t>Method 1: </a:t>
            </a:r>
            <a:r>
              <a:rPr lang="en-US" dirty="0" smtClean="0"/>
              <a:t>You can look for the tiny </a:t>
            </a:r>
            <a:r>
              <a:rPr lang="en-US" dirty="0" smtClean="0"/>
              <a:t>code </a:t>
            </a:r>
            <a:r>
              <a:rPr lang="en-US" dirty="0" smtClean="0"/>
              <a:t>printed on the gyro sensors and look at the last </a:t>
            </a:r>
            <a:r>
              <a:rPr lang="en-US" dirty="0" smtClean="0"/>
              <a:t>two Letter-Digit combination</a:t>
            </a:r>
            <a:endParaRPr lang="en-US" dirty="0"/>
          </a:p>
          <a:p>
            <a:r>
              <a:rPr lang="en-US" u="sng" dirty="0" smtClean="0"/>
              <a:t>Method </a:t>
            </a:r>
            <a:r>
              <a:rPr lang="en-US" u="sng" dirty="0" smtClean="0"/>
              <a:t>2: </a:t>
            </a:r>
            <a:r>
              <a:rPr lang="en-US" dirty="0" smtClean="0"/>
              <a:t>You can run the test code we have provided for you on EV3Lessons and it will tell you which sensor you have and if the traditional recalibration or an alternative recalibration method is needed.</a:t>
            </a:r>
            <a:endParaRPr lang="en-US" dirty="0"/>
          </a:p>
        </p:txBody>
      </p:sp>
      <p:sp>
        <p:nvSpPr>
          <p:cNvPr id="3" name="Footer Placeholder 2"/>
          <p:cNvSpPr>
            <a:spLocks noGrp="1"/>
          </p:cNvSpPr>
          <p:nvPr>
            <p:ph type="ftr" sz="quarter" idx="11"/>
          </p:nvPr>
        </p:nvSpPr>
        <p:spPr/>
        <p:txBody>
          <a:bodyPr/>
          <a:lstStyle/>
          <a:p>
            <a:r>
              <a:rPr lang="sk-SK" smtClean="0"/>
              <a:t>© 2017 EV3Lessons.com, Last edit 8/09/2017</a:t>
            </a:r>
            <a:endParaRPr lang="en-US"/>
          </a:p>
        </p:txBody>
      </p:sp>
      <p:sp>
        <p:nvSpPr>
          <p:cNvPr id="4" name="Title 3"/>
          <p:cNvSpPr>
            <a:spLocks noGrp="1"/>
          </p:cNvSpPr>
          <p:nvPr>
            <p:ph type="title"/>
          </p:nvPr>
        </p:nvSpPr>
        <p:spPr/>
        <p:txBody>
          <a:bodyPr/>
          <a:lstStyle/>
          <a:p>
            <a:r>
              <a:rPr lang="en-US" dirty="0" smtClean="0"/>
              <a:t>What Sensor </a:t>
            </a:r>
            <a:r>
              <a:rPr lang="en-US" dirty="0"/>
              <a:t>V</a:t>
            </a:r>
            <a:r>
              <a:rPr lang="en-US" dirty="0" smtClean="0"/>
              <a:t>ersion Do You Own?</a:t>
            </a:r>
            <a:endParaRPr lang="en-US" dirty="0"/>
          </a:p>
        </p:txBody>
      </p:sp>
      <p:sp>
        <p:nvSpPr>
          <p:cNvPr id="9" name="Slide Number Placeholder 8"/>
          <p:cNvSpPr>
            <a:spLocks noGrp="1"/>
          </p:cNvSpPr>
          <p:nvPr>
            <p:ph type="sldNum" sz="quarter" idx="12"/>
          </p:nvPr>
        </p:nvSpPr>
        <p:spPr/>
        <p:txBody>
          <a:bodyPr/>
          <a:lstStyle/>
          <a:p>
            <a:fld id="{4382A7F7-08BF-4252-8141-63FB96055BBB}" type="slidenum">
              <a:rPr lang="en-US" smtClean="0"/>
              <a:t>7</a:t>
            </a:fld>
            <a:endParaRPr lang="en-US"/>
          </a:p>
        </p:txBody>
      </p:sp>
      <p:sp>
        <p:nvSpPr>
          <p:cNvPr id="10" name="TextBox 9"/>
          <p:cNvSpPr txBox="1"/>
          <p:nvPr/>
        </p:nvSpPr>
        <p:spPr>
          <a:xfrm>
            <a:off x="7274610" y="4578817"/>
            <a:ext cx="1122617" cy="430887"/>
          </a:xfrm>
          <a:prstGeom prst="rect">
            <a:avLst/>
          </a:prstGeom>
          <a:noFill/>
        </p:spPr>
        <p:txBody>
          <a:bodyPr wrap="square" rtlCol="0">
            <a:spAutoFit/>
          </a:bodyPr>
          <a:lstStyle/>
          <a:p>
            <a:r>
              <a:rPr lang="en-US" sz="1050" dirty="0" smtClean="0"/>
              <a:t>Photo Credit: </a:t>
            </a:r>
          </a:p>
          <a:p>
            <a:r>
              <a:rPr lang="en-US" sz="1050" dirty="0" smtClean="0"/>
              <a:t>Thomas </a:t>
            </a:r>
            <a:r>
              <a:rPr lang="en-US" sz="1050" dirty="0" err="1" smtClean="0"/>
              <a:t>Madeya</a:t>
            </a:r>
            <a:endParaRPr lang="en-US" sz="1050" dirty="0"/>
          </a:p>
        </p:txBody>
      </p:sp>
      <p:sp>
        <p:nvSpPr>
          <p:cNvPr id="6" name="TextBox 5"/>
          <p:cNvSpPr txBox="1"/>
          <p:nvPr/>
        </p:nvSpPr>
        <p:spPr>
          <a:xfrm>
            <a:off x="7581394" y="4293981"/>
            <a:ext cx="694267" cy="369332"/>
          </a:xfrm>
          <a:prstGeom prst="rect">
            <a:avLst/>
          </a:prstGeom>
          <a:noFill/>
        </p:spPr>
        <p:txBody>
          <a:bodyPr wrap="square" rtlCol="0">
            <a:spAutoFit/>
          </a:bodyPr>
          <a:lstStyle/>
          <a:p>
            <a:r>
              <a:rPr lang="en-US" smtClean="0"/>
              <a:t>“N5”</a:t>
            </a:r>
            <a:endParaRPr lang="en-US"/>
          </a:p>
        </p:txBody>
      </p:sp>
      <p:sp>
        <p:nvSpPr>
          <p:cNvPr id="13" name="TextBox 12"/>
          <p:cNvSpPr txBox="1"/>
          <p:nvPr/>
        </p:nvSpPr>
        <p:spPr>
          <a:xfrm>
            <a:off x="5637620" y="4316456"/>
            <a:ext cx="694267" cy="369332"/>
          </a:xfrm>
          <a:prstGeom prst="rect">
            <a:avLst/>
          </a:prstGeom>
          <a:noFill/>
        </p:spPr>
        <p:txBody>
          <a:bodyPr wrap="square" rtlCol="0">
            <a:spAutoFit/>
          </a:bodyPr>
          <a:lstStyle/>
          <a:p>
            <a:r>
              <a:rPr lang="en-US" dirty="0" smtClean="0"/>
              <a:t>“N3”</a:t>
            </a:r>
            <a:endParaRPr lang="en-US" dirty="0"/>
          </a:p>
        </p:txBody>
      </p:sp>
      <p:pic>
        <p:nvPicPr>
          <p:cNvPr id="16" name="Picture 1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223295" y="2241112"/>
            <a:ext cx="1173932" cy="2045340"/>
          </a:xfrm>
          <a:prstGeom prst="rect">
            <a:avLst/>
          </a:prstGeom>
        </p:spPr>
      </p:pic>
      <p:sp>
        <p:nvSpPr>
          <p:cNvPr id="7" name="Oval 6"/>
          <p:cNvSpPr/>
          <p:nvPr/>
        </p:nvSpPr>
        <p:spPr>
          <a:xfrm>
            <a:off x="7463127" y="2848541"/>
            <a:ext cx="694267" cy="28036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5556121" y="2822196"/>
            <a:ext cx="694267" cy="28036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969565" y="5141843"/>
            <a:ext cx="3675483" cy="369332"/>
          </a:xfrm>
          <a:prstGeom prst="rect">
            <a:avLst/>
          </a:prstGeom>
          <a:noFill/>
        </p:spPr>
        <p:txBody>
          <a:bodyPr wrap="square" rtlCol="0">
            <a:spAutoFit/>
          </a:bodyPr>
          <a:lstStyle/>
          <a:p>
            <a:r>
              <a:rPr lang="en-US" i="1" dirty="0" smtClean="0"/>
              <a:t>See next slide for zoomed in versions</a:t>
            </a:r>
            <a:endParaRPr lang="en-US" i="1" dirty="0"/>
          </a:p>
        </p:txBody>
      </p:sp>
    </p:spTree>
    <p:extLst>
      <p:ext uri="{BB962C8B-B14F-4D97-AF65-F5344CB8AC3E}">
        <p14:creationId xmlns:p14="http://schemas.microsoft.com/office/powerpoint/2010/main" val="21607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42" y="1560467"/>
            <a:ext cx="2010565" cy="3104395"/>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9875" t="7933" r="20325" b="3298"/>
          <a:stretch/>
        </p:blipFill>
        <p:spPr>
          <a:xfrm>
            <a:off x="2670743" y="1593009"/>
            <a:ext cx="1827468" cy="3092050"/>
          </a:xfrm>
          <a:prstGeom prst="rect">
            <a:avLst/>
          </a:prstGeom>
        </p:spPr>
      </p:pic>
      <p:sp>
        <p:nvSpPr>
          <p:cNvPr id="3" name="Footer Placeholder 2"/>
          <p:cNvSpPr>
            <a:spLocks noGrp="1"/>
          </p:cNvSpPr>
          <p:nvPr>
            <p:ph type="ftr" sz="quarter" idx="11"/>
          </p:nvPr>
        </p:nvSpPr>
        <p:spPr/>
        <p:txBody>
          <a:bodyPr/>
          <a:lstStyle/>
          <a:p>
            <a:r>
              <a:rPr lang="sk-SK" smtClean="0"/>
              <a:t>© 2017 EV3Lessons.com, Last edit 8/09/2017</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8</a:t>
            </a:fld>
            <a:endParaRPr lang="en-US"/>
          </a:p>
        </p:txBody>
      </p:sp>
      <p:sp>
        <p:nvSpPr>
          <p:cNvPr id="5" name="Title 4"/>
          <p:cNvSpPr>
            <a:spLocks noGrp="1"/>
          </p:cNvSpPr>
          <p:nvPr>
            <p:ph type="title"/>
          </p:nvPr>
        </p:nvSpPr>
        <p:spPr/>
        <p:txBody>
          <a:bodyPr/>
          <a:lstStyle/>
          <a:p>
            <a:r>
              <a:rPr lang="en-US" dirty="0" smtClean="0"/>
              <a:t>Close up View of the </a:t>
            </a:r>
            <a:r>
              <a:rPr lang="en-US" dirty="0" smtClean="0"/>
              <a:t>Sample Codes</a:t>
            </a:r>
            <a:endParaRPr lang="en-US" dirty="0"/>
          </a:p>
        </p:txBody>
      </p:sp>
      <p:pic>
        <p:nvPicPr>
          <p:cNvPr id="7" name="Picture 6"/>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786845" y="1593125"/>
            <a:ext cx="1792190" cy="3122530"/>
          </a:xfrm>
          <a:prstGeom prst="rect">
            <a:avLst/>
          </a:prstGeom>
        </p:spPr>
      </p:pic>
      <p:sp>
        <p:nvSpPr>
          <p:cNvPr id="9" name="TextBox 8"/>
          <p:cNvSpPr txBox="1"/>
          <p:nvPr/>
        </p:nvSpPr>
        <p:spPr>
          <a:xfrm>
            <a:off x="199697" y="6129074"/>
            <a:ext cx="5441685" cy="338554"/>
          </a:xfrm>
          <a:prstGeom prst="rect">
            <a:avLst/>
          </a:prstGeom>
          <a:noFill/>
        </p:spPr>
        <p:txBody>
          <a:bodyPr wrap="square" rtlCol="0">
            <a:spAutoFit/>
          </a:bodyPr>
          <a:lstStyle/>
          <a:p>
            <a:r>
              <a:rPr lang="en-US" sz="1600" dirty="0" smtClean="0"/>
              <a:t>Photo Credit: “N5” and “N6” Images by Thomas </a:t>
            </a:r>
            <a:r>
              <a:rPr lang="en-US" sz="1600" dirty="0" err="1" smtClean="0"/>
              <a:t>Madeya</a:t>
            </a:r>
            <a:endParaRPr lang="en-US" sz="1600" dirty="0"/>
          </a:p>
        </p:txBody>
      </p:sp>
      <p:sp>
        <p:nvSpPr>
          <p:cNvPr id="10" name="TextBox 9"/>
          <p:cNvSpPr txBox="1"/>
          <p:nvPr/>
        </p:nvSpPr>
        <p:spPr>
          <a:xfrm>
            <a:off x="5335806" y="3517575"/>
            <a:ext cx="694267" cy="369332"/>
          </a:xfrm>
          <a:prstGeom prst="rect">
            <a:avLst/>
          </a:prstGeom>
          <a:noFill/>
        </p:spPr>
        <p:txBody>
          <a:bodyPr wrap="square" rtlCol="0">
            <a:spAutoFit/>
          </a:bodyPr>
          <a:lstStyle/>
          <a:p>
            <a:r>
              <a:rPr lang="en-US" smtClean="0"/>
              <a:t>“N5”</a:t>
            </a:r>
            <a:endParaRPr lang="en-US"/>
          </a:p>
        </p:txBody>
      </p:sp>
      <p:sp>
        <p:nvSpPr>
          <p:cNvPr id="11" name="TextBox 10"/>
          <p:cNvSpPr txBox="1"/>
          <p:nvPr/>
        </p:nvSpPr>
        <p:spPr>
          <a:xfrm>
            <a:off x="1131959" y="3517575"/>
            <a:ext cx="694267" cy="369332"/>
          </a:xfrm>
          <a:prstGeom prst="rect">
            <a:avLst/>
          </a:prstGeom>
          <a:noFill/>
        </p:spPr>
        <p:txBody>
          <a:bodyPr wrap="square" rtlCol="0">
            <a:spAutoFit/>
          </a:bodyPr>
          <a:lstStyle/>
          <a:p>
            <a:r>
              <a:rPr lang="en-US" dirty="0" smtClean="0"/>
              <a:t>“N3”</a:t>
            </a:r>
            <a:endParaRPr lang="en-US" dirty="0"/>
          </a:p>
        </p:txBody>
      </p:sp>
      <p:sp>
        <p:nvSpPr>
          <p:cNvPr id="12" name="TextBox 11"/>
          <p:cNvSpPr txBox="1"/>
          <p:nvPr/>
        </p:nvSpPr>
        <p:spPr>
          <a:xfrm>
            <a:off x="3450628" y="3517575"/>
            <a:ext cx="694267" cy="369332"/>
          </a:xfrm>
          <a:prstGeom prst="rect">
            <a:avLst/>
          </a:prstGeom>
          <a:noFill/>
        </p:spPr>
        <p:txBody>
          <a:bodyPr wrap="square" rtlCol="0">
            <a:spAutoFit/>
          </a:bodyPr>
          <a:lstStyle/>
          <a:p>
            <a:r>
              <a:rPr lang="en-US" dirty="0" smtClean="0"/>
              <a:t>“N4”</a:t>
            </a:r>
            <a:endParaRPr lang="en-US" dirty="0"/>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4717" r="13934"/>
          <a:stretch/>
        </p:blipFill>
        <p:spPr>
          <a:xfrm>
            <a:off x="6954850" y="1560467"/>
            <a:ext cx="1895375" cy="3124592"/>
          </a:xfrm>
          <a:prstGeom prst="rect">
            <a:avLst/>
          </a:prstGeom>
        </p:spPr>
      </p:pic>
      <p:sp>
        <p:nvSpPr>
          <p:cNvPr id="15" name="TextBox 14"/>
          <p:cNvSpPr txBox="1"/>
          <p:nvPr/>
        </p:nvSpPr>
        <p:spPr>
          <a:xfrm>
            <a:off x="7696636" y="3517575"/>
            <a:ext cx="694267" cy="369332"/>
          </a:xfrm>
          <a:prstGeom prst="rect">
            <a:avLst/>
          </a:prstGeom>
          <a:noFill/>
        </p:spPr>
        <p:txBody>
          <a:bodyPr wrap="square" rtlCol="0">
            <a:spAutoFit/>
          </a:bodyPr>
          <a:lstStyle/>
          <a:p>
            <a:r>
              <a:rPr lang="en-US" dirty="0" smtClean="0"/>
              <a:t>“N6”</a:t>
            </a:r>
            <a:endParaRPr lang="en-US" dirty="0"/>
          </a:p>
        </p:txBody>
      </p:sp>
      <p:sp>
        <p:nvSpPr>
          <p:cNvPr id="8" name="TextBox 7"/>
          <p:cNvSpPr txBox="1"/>
          <p:nvPr/>
        </p:nvSpPr>
        <p:spPr>
          <a:xfrm>
            <a:off x="274223" y="4805635"/>
            <a:ext cx="8447975" cy="1323439"/>
          </a:xfrm>
          <a:prstGeom prst="rect">
            <a:avLst/>
          </a:prstGeom>
          <a:noFill/>
        </p:spPr>
        <p:txBody>
          <a:bodyPr wrap="square" rtlCol="0">
            <a:spAutoFit/>
          </a:bodyPr>
          <a:lstStyle/>
          <a:p>
            <a:pPr marL="285750" indent="-285750">
              <a:buFont typeface="Arial" charset="0"/>
              <a:buChar char="•"/>
            </a:pPr>
            <a:r>
              <a:rPr lang="en-US" sz="2000" i="1" dirty="0" smtClean="0">
                <a:solidFill>
                  <a:srgbClr val="FF0000"/>
                </a:solidFill>
              </a:rPr>
              <a:t>Wherever this presentation mentions </a:t>
            </a:r>
            <a:r>
              <a:rPr lang="en-US" sz="2000" i="1" dirty="0" smtClean="0">
                <a:solidFill>
                  <a:srgbClr val="FF0000"/>
                </a:solidFill>
              </a:rPr>
              <a:t>N4, the result has been confirmed for N5</a:t>
            </a:r>
            <a:r>
              <a:rPr lang="en-US" sz="2000" i="1" dirty="0">
                <a:solidFill>
                  <a:srgbClr val="FF0000"/>
                </a:solidFill>
              </a:rPr>
              <a:t> </a:t>
            </a:r>
            <a:r>
              <a:rPr lang="en-US" sz="2000" i="1" dirty="0" smtClean="0">
                <a:solidFill>
                  <a:srgbClr val="FF0000"/>
                </a:solidFill>
              </a:rPr>
              <a:t>and </a:t>
            </a:r>
            <a:r>
              <a:rPr lang="en-US" sz="2000" i="1" dirty="0" smtClean="0">
                <a:solidFill>
                  <a:srgbClr val="FF0000"/>
                </a:solidFill>
              </a:rPr>
              <a:t>N6 as well.</a:t>
            </a:r>
          </a:p>
          <a:p>
            <a:pPr marL="285750" indent="-285750">
              <a:buFont typeface="Arial" charset="0"/>
              <a:buChar char="•"/>
            </a:pPr>
            <a:r>
              <a:rPr lang="en-US" sz="2000" i="1" dirty="0" smtClean="0">
                <a:solidFill>
                  <a:srgbClr val="FF0000"/>
                </a:solidFill>
              </a:rPr>
              <a:t>Wherever this presentation mentions N3, the result has been confirmed for N2 as well.</a:t>
            </a:r>
            <a:endParaRPr lang="en-US" sz="2000" i="1" dirty="0">
              <a:solidFill>
                <a:srgbClr val="FF0000"/>
              </a:solidFill>
            </a:endParaRPr>
          </a:p>
        </p:txBody>
      </p:sp>
    </p:spTree>
    <p:extLst>
      <p:ext uri="{BB962C8B-B14F-4D97-AF65-F5344CB8AC3E}">
        <p14:creationId xmlns:p14="http://schemas.microsoft.com/office/powerpoint/2010/main" val="1405345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a:t>
            </a:r>
            <a:r>
              <a:rPr lang="en-US" dirty="0" smtClean="0"/>
              <a:t>Don’t Own an N2/N3 Sensor</a:t>
            </a:r>
            <a:r>
              <a:rPr lang="en-US" dirty="0" smtClean="0"/>
              <a:t>?</a:t>
            </a:r>
            <a:r>
              <a:rPr lang="en-US" baseline="30000" dirty="0" smtClean="0"/>
              <a:t>*</a:t>
            </a:r>
            <a:endParaRPr lang="en-US" baseline="30000" dirty="0"/>
          </a:p>
        </p:txBody>
      </p:sp>
      <p:sp>
        <p:nvSpPr>
          <p:cNvPr id="3" name="Text Placeholder 2"/>
          <p:cNvSpPr>
            <a:spLocks noGrp="1"/>
          </p:cNvSpPr>
          <p:nvPr>
            <p:ph type="body" idx="1"/>
          </p:nvPr>
        </p:nvSpPr>
        <p:spPr>
          <a:xfrm>
            <a:off x="403412" y="1277947"/>
            <a:ext cx="3931920" cy="833250"/>
          </a:xfrm>
        </p:spPr>
        <p:txBody>
          <a:bodyPr/>
          <a:lstStyle/>
          <a:p>
            <a:r>
              <a:rPr lang="en-US" dirty="0" smtClean="0"/>
              <a:t>Hardware Solution</a:t>
            </a:r>
            <a:endParaRPr lang="en-US" dirty="0"/>
          </a:p>
        </p:txBody>
      </p:sp>
      <p:sp>
        <p:nvSpPr>
          <p:cNvPr id="4" name="Content Placeholder 3"/>
          <p:cNvSpPr>
            <a:spLocks noGrp="1"/>
          </p:cNvSpPr>
          <p:nvPr>
            <p:ph sz="half" idx="2"/>
          </p:nvPr>
        </p:nvSpPr>
        <p:spPr>
          <a:xfrm>
            <a:off x="403412" y="2133609"/>
            <a:ext cx="3931920" cy="2880852"/>
          </a:xfrm>
        </p:spPr>
        <p:txBody>
          <a:bodyPr>
            <a:normAutofit fontScale="92500" lnSpcReduction="10000"/>
          </a:bodyPr>
          <a:lstStyle/>
          <a:p>
            <a:r>
              <a:rPr lang="en-US" dirty="0" smtClean="0"/>
              <a:t>Unplug and re-plug your gyro sensor while making sure your robot is still</a:t>
            </a:r>
          </a:p>
          <a:p>
            <a:endParaRPr lang="en-US" dirty="0"/>
          </a:p>
          <a:p>
            <a:r>
              <a:rPr lang="en-US" dirty="0" smtClean="0">
                <a:solidFill>
                  <a:srgbClr val="FF0000"/>
                </a:solidFill>
              </a:rPr>
              <a:t>This technique requires access to the EV3 ports and is prone to failure since you may shake the robot as you re-plug the wire.</a:t>
            </a:r>
            <a:endParaRPr lang="en-US" dirty="0">
              <a:solidFill>
                <a:srgbClr val="FF0000"/>
              </a:solidFill>
            </a:endParaRPr>
          </a:p>
        </p:txBody>
      </p:sp>
      <p:sp>
        <p:nvSpPr>
          <p:cNvPr id="5" name="Text Placeholder 4"/>
          <p:cNvSpPr>
            <a:spLocks noGrp="1"/>
          </p:cNvSpPr>
          <p:nvPr>
            <p:ph type="body" sz="quarter" idx="3"/>
          </p:nvPr>
        </p:nvSpPr>
        <p:spPr>
          <a:xfrm>
            <a:off x="4779495" y="1277947"/>
            <a:ext cx="3931920" cy="833250"/>
          </a:xfrm>
        </p:spPr>
        <p:txBody>
          <a:bodyPr/>
          <a:lstStyle/>
          <a:p>
            <a:r>
              <a:rPr lang="en-US" dirty="0">
                <a:solidFill>
                  <a:schemeClr val="accent1"/>
                </a:solidFill>
              </a:rPr>
              <a:t>Software Solution</a:t>
            </a:r>
          </a:p>
        </p:txBody>
      </p:sp>
      <p:sp>
        <p:nvSpPr>
          <p:cNvPr id="6" name="Content Placeholder 5"/>
          <p:cNvSpPr>
            <a:spLocks noGrp="1"/>
          </p:cNvSpPr>
          <p:nvPr>
            <p:ph sz="quarter" idx="4"/>
          </p:nvPr>
        </p:nvSpPr>
        <p:spPr>
          <a:xfrm>
            <a:off x="4779495" y="2133608"/>
            <a:ext cx="3931920" cy="4183380"/>
          </a:xfrm>
        </p:spPr>
        <p:txBody>
          <a:bodyPr>
            <a:normAutofit fontScale="92500" lnSpcReduction="20000"/>
          </a:bodyPr>
          <a:lstStyle/>
          <a:p>
            <a:r>
              <a:rPr lang="en-US" dirty="0"/>
              <a:t>If you read the port the gyro is connected to as an infrared sensor and then read it again as a gyro sensor, it seems to force </a:t>
            </a:r>
            <a:r>
              <a:rPr lang="en-US" dirty="0" smtClean="0"/>
              <a:t>a recalibration </a:t>
            </a:r>
            <a:r>
              <a:rPr lang="en-US" dirty="0"/>
              <a:t>of the gyro. </a:t>
            </a:r>
            <a:endParaRPr lang="en-US" dirty="0" smtClean="0"/>
          </a:p>
          <a:p>
            <a:r>
              <a:rPr lang="en-US" dirty="0" smtClean="0"/>
              <a:t>See the next 4 slides for updated recalibration code for the “N4” and up sensors. (Can be used with “N3</a:t>
            </a:r>
            <a:r>
              <a:rPr lang="en-US" dirty="0" smtClean="0"/>
              <a:t>” and below </a:t>
            </a:r>
            <a:r>
              <a:rPr lang="en-US" dirty="0" smtClean="0"/>
              <a:t>as well.)</a:t>
            </a:r>
          </a:p>
          <a:p>
            <a:r>
              <a:rPr lang="en-US" dirty="0" smtClean="0">
                <a:solidFill>
                  <a:srgbClr val="FF0000"/>
                </a:solidFill>
              </a:rPr>
              <a:t>Note: Did not work reading the sensor as color, ultrasonic, touch or temperature.</a:t>
            </a:r>
            <a:r>
              <a:rPr lang="en-US" dirty="0"/>
              <a:t/>
            </a:r>
            <a:br>
              <a:rPr lang="en-US" dirty="0"/>
            </a:br>
            <a:endParaRPr lang="en-US" dirty="0"/>
          </a:p>
        </p:txBody>
      </p:sp>
      <p:sp>
        <p:nvSpPr>
          <p:cNvPr id="7" name="Footer Placeholder 6"/>
          <p:cNvSpPr>
            <a:spLocks noGrp="1"/>
          </p:cNvSpPr>
          <p:nvPr>
            <p:ph type="ftr" sz="quarter" idx="11"/>
          </p:nvPr>
        </p:nvSpPr>
        <p:spPr/>
        <p:txBody>
          <a:bodyPr/>
          <a:lstStyle/>
          <a:p>
            <a:r>
              <a:rPr lang="sk-SK" smtClean="0"/>
              <a:t>© 2017 EV3Lessons.com, Last edit 8/09/2017</a:t>
            </a:r>
            <a:endParaRPr lang="en-US" dirty="0"/>
          </a:p>
        </p:txBody>
      </p:sp>
      <p:sp>
        <p:nvSpPr>
          <p:cNvPr id="8" name="TextBox 7"/>
          <p:cNvSpPr txBox="1"/>
          <p:nvPr/>
        </p:nvSpPr>
        <p:spPr>
          <a:xfrm>
            <a:off x="584508" y="6068322"/>
            <a:ext cx="7713407" cy="369332"/>
          </a:xfrm>
          <a:prstGeom prst="rect">
            <a:avLst/>
          </a:prstGeom>
          <a:noFill/>
        </p:spPr>
        <p:txBody>
          <a:bodyPr wrap="square" rtlCol="0">
            <a:spAutoFit/>
          </a:bodyPr>
          <a:lstStyle/>
          <a:p>
            <a:r>
              <a:rPr lang="en-US" i="1" dirty="0" smtClean="0"/>
              <a:t>* As we discover more solutions, this slide will be updated.</a:t>
            </a:r>
            <a:endParaRPr lang="en-US" i="1" dirty="0"/>
          </a:p>
        </p:txBody>
      </p:sp>
      <p:sp>
        <p:nvSpPr>
          <p:cNvPr id="9" name="Slide Number Placeholder 8"/>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513848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4255</TotalTime>
  <Words>1689</Words>
  <Application>Microsoft Macintosh PowerPoint</Application>
  <PresentationFormat>On-screen Show (4:3)</PresentationFormat>
  <Paragraphs>137</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Helvetica Neue</vt:lpstr>
      <vt:lpstr>Mangal</vt:lpstr>
      <vt:lpstr>Wingdings</vt:lpstr>
      <vt:lpstr>Arial</vt:lpstr>
      <vt:lpstr>advanced</vt:lpstr>
      <vt:lpstr>Gyro Sensor Revisited</vt:lpstr>
      <vt:lpstr>Lesson Objectives</vt:lpstr>
      <vt:lpstr>Terms to Know</vt:lpstr>
      <vt:lpstr>Why Revisit the Gyro?</vt:lpstr>
      <vt:lpstr>Testing the Gyro Sensors</vt:lpstr>
      <vt:lpstr>Results</vt:lpstr>
      <vt:lpstr>What Sensor Version Do You Own?</vt:lpstr>
      <vt:lpstr>Close up View of the Sample Codes</vt:lpstr>
      <vt:lpstr>What if Don’t Own an N2/N3 Sensor?*</vt:lpstr>
      <vt:lpstr>Recalibration Strategy 5</vt:lpstr>
      <vt:lpstr>Recalibration Strategy 6</vt:lpstr>
      <vt:lpstr>Recalibration Strategy 7</vt:lpstr>
      <vt:lpstr>Recalibration Strategy 8</vt:lpstr>
      <vt:lpstr>Discussion</vt:lpstr>
      <vt:lpstr>What is Going On?</vt:lpstr>
      <vt:lpstr>Credits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Sanjay Seshan</cp:lastModifiedBy>
  <cp:revision>101</cp:revision>
  <cp:lastPrinted>2017-08-07T17:01:59Z</cp:lastPrinted>
  <dcterms:created xsi:type="dcterms:W3CDTF">2014-10-28T21:59:38Z</dcterms:created>
  <dcterms:modified xsi:type="dcterms:W3CDTF">2017-08-09T14:30:19Z</dcterms:modified>
</cp:coreProperties>
</file>