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Lst>
  <p:notesMasterIdLst>
    <p:notesMasterId r:id="rId15"/>
  </p:notesMasterIdLst>
  <p:handoutMasterIdLst>
    <p:handoutMasterId r:id="rId16"/>
  </p:handoutMasterIdLst>
  <p:sldIdLst>
    <p:sldId id="379" r:id="rId2"/>
    <p:sldId id="372" r:id="rId3"/>
    <p:sldId id="371" r:id="rId4"/>
    <p:sldId id="345" r:id="rId5"/>
    <p:sldId id="375" r:id="rId6"/>
    <p:sldId id="376" r:id="rId7"/>
    <p:sldId id="374" r:id="rId8"/>
    <p:sldId id="357" r:id="rId9"/>
    <p:sldId id="373" r:id="rId10"/>
    <p:sldId id="378" r:id="rId11"/>
    <p:sldId id="355" r:id="rId12"/>
    <p:sldId id="377" r:id="rId13"/>
    <p:sldId id="3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05"/>
    <p:restoredTop sz="96271" autoAdjust="0"/>
  </p:normalViewPr>
  <p:slideViewPr>
    <p:cSldViewPr snapToGrid="0" snapToObjects="1">
      <p:cViewPr varScale="1">
        <p:scale>
          <a:sx n="121" d="100"/>
          <a:sy n="121" d="100"/>
        </p:scale>
        <p:origin x="344" y="17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11/13/15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60675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9</a:t>
            </a:fld>
            <a:endParaRPr lang="en-US"/>
          </a:p>
        </p:txBody>
      </p:sp>
    </p:spTree>
    <p:extLst>
      <p:ext uri="{BB962C8B-B14F-4D97-AF65-F5344CB8AC3E}">
        <p14:creationId xmlns:p14="http://schemas.microsoft.com/office/powerpoint/2010/main" val="14594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13</a:t>
            </a:fld>
            <a:endParaRPr lang="en-US"/>
          </a:p>
        </p:txBody>
      </p:sp>
    </p:spTree>
    <p:extLst>
      <p:ext uri="{BB962C8B-B14F-4D97-AF65-F5344CB8AC3E}">
        <p14:creationId xmlns:p14="http://schemas.microsoft.com/office/powerpoint/2010/main" val="310831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smtClean="0"/>
              <a:t>INTERMEDIATE PROGRAMMING LESSON</a:t>
            </a:r>
            <a:endParaRPr lang="en-US" dirty="0"/>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B13CFBD-0392-DF42-9C65-6D1DE0580181}"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smtClean="0"/>
              <a:t>By </a:t>
            </a:r>
            <a:r>
              <a:rPr lang="en-US" smtClean="0"/>
              <a:t>Droids Robotics</a:t>
            </a: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1640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0F175E-9EAC-E14B-B7AC-8C8F25EC1DAA}"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3300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2FCFC-C57A-2442-884C-F5C58B3A246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6470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64D4EB-A2A3-5D46-A2E3-B082D53C11C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1255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062A6-538C-914A-A4D7-9D77EAAE33AB}"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63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A86DE5-4727-3C44-A125-458AC819E1C1}" type="datetime1">
              <a:rPr lang="en-US" smtClean="0"/>
              <a:t>11/13/15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95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F252B0-687D-184F-B682-0021640A5D63}" type="datetime1">
              <a:rPr lang="en-US" smtClean="0"/>
              <a:t>11/13/15</a:t>
            </a:fld>
            <a:endParaRPr lang="en-US"/>
          </a:p>
        </p:txBody>
      </p:sp>
      <p:sp>
        <p:nvSpPr>
          <p:cNvPr id="8" name="Footer Placeholder 7"/>
          <p:cNvSpPr>
            <a:spLocks noGrp="1"/>
          </p:cNvSpPr>
          <p:nvPr>
            <p:ph type="ftr" sz="quarter" idx="11"/>
          </p:nvPr>
        </p:nvSpPr>
        <p:spPr/>
        <p:txBody>
          <a:body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00229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57AD7A-12C8-EA48-9011-B2F46261DD98}" type="datetime1">
              <a:rPr lang="en-US" smtClean="0"/>
              <a:t>11/13/15</a:t>
            </a:fld>
            <a:endParaRPr lang="en-US"/>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0473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D3C5C7-2346-9A49-8660-921460E2744B}" type="datetime1">
              <a:rPr lang="en-US" smtClean="0"/>
              <a:t>11/13/15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2300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5A27797-1683-ED47-A74A-6DEBEDA39DC8}" type="datetime1">
              <a:rPr lang="en-US" smtClean="0"/>
              <a:t>11/13/15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88993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CFCDA-76FF-C942-8304-6FF0EF7EF019}" type="datetime1">
              <a:rPr lang="en-US" smtClean="0"/>
              <a:t>11/13/15</a:t>
            </a:fld>
            <a:endParaRPr lang="en-US"/>
          </a:p>
        </p:txBody>
      </p:sp>
      <p:sp>
        <p:nvSpPr>
          <p:cNvPr id="6" name="Footer Placeholder 5"/>
          <p:cNvSpPr>
            <a:spLocks noGrp="1"/>
          </p:cNvSpPr>
          <p:nvPr>
            <p:ph type="ftr" sz="quarter" idx="11"/>
          </p:nvPr>
        </p:nvSpPr>
        <p:spPr/>
        <p:txBody>
          <a:body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533474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604F77D-FCB8-A946-86A9-D14BD65D0D3D}" type="datetime1">
              <a:rPr lang="en-US" smtClean="0"/>
              <a:t>11/13/15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sk-SK" smtClean="0"/>
              <a:t>© 2015 EV3Lessons.com, Last edit 11/13/2015</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099414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mp"/></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INTERMEDIATE PROGRAMMING LESSON</a:t>
            </a:r>
            <a:endParaRPr lang="en-US" dirty="0"/>
          </a:p>
        </p:txBody>
      </p:sp>
      <p:sp>
        <p:nvSpPr>
          <p:cNvPr id="3" name="Subtitle 2"/>
          <p:cNvSpPr>
            <a:spLocks noGrp="1"/>
          </p:cNvSpPr>
          <p:nvPr>
            <p:ph type="subTitle" idx="1"/>
          </p:nvPr>
        </p:nvSpPr>
        <p:spPr/>
        <p:txBody>
          <a:bodyPr>
            <a:normAutofit lnSpcReduction="10000"/>
          </a:bodyPr>
          <a:lstStyle/>
          <a:p>
            <a:r>
              <a:rPr lang="en-US" dirty="0" smtClean="0"/>
              <a:t>MOVE Distance My Block (</a:t>
            </a:r>
            <a:r>
              <a:rPr lang="en-US" dirty="0" err="1" smtClean="0"/>
              <a:t>Move_CM</a:t>
            </a:r>
            <a:r>
              <a:rPr lang="en-US" dirty="0" smtClean="0"/>
              <a:t>)</a:t>
            </a:r>
            <a:endParaRPr lang="en-US" dirty="0"/>
          </a:p>
        </p:txBody>
      </p:sp>
    </p:spTree>
    <p:extLst>
      <p:ext uri="{BB962C8B-B14F-4D97-AF65-F5344CB8AC3E}">
        <p14:creationId xmlns:p14="http://schemas.microsoft.com/office/powerpoint/2010/main" val="1372848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44" y="1708027"/>
            <a:ext cx="8351421" cy="1853050"/>
          </a:xfrm>
          <a:prstGeom prst="rect">
            <a:avLst/>
          </a:prstGeom>
        </p:spPr>
      </p:pic>
      <p:sp>
        <p:nvSpPr>
          <p:cNvPr id="2" name="Title 1"/>
          <p:cNvSpPr>
            <a:spLocks noGrp="1"/>
          </p:cNvSpPr>
          <p:nvPr>
            <p:ph type="title"/>
          </p:nvPr>
        </p:nvSpPr>
        <p:spPr/>
        <p:txBody>
          <a:bodyPr/>
          <a:lstStyle/>
          <a:p>
            <a:r>
              <a:rPr lang="en-US" dirty="0" smtClean="0">
                <a:cs typeface="Courier"/>
              </a:rPr>
              <a:t>STEP 3A: </a:t>
            </a:r>
            <a:r>
              <a:rPr lang="en-US" dirty="0" smtClean="0">
                <a:cs typeface="Courier"/>
              </a:rPr>
              <a:t>Wire the My </a:t>
            </a:r>
            <a:r>
              <a:rPr lang="en-US" dirty="0" smtClean="0">
                <a:cs typeface="Courier"/>
              </a:rPr>
              <a:t>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10</a:t>
            </a:fld>
            <a:endParaRPr lang="en-US"/>
          </a:p>
        </p:txBody>
      </p:sp>
      <p:sp>
        <p:nvSpPr>
          <p:cNvPr id="7" name="TextBox 6"/>
          <p:cNvSpPr txBox="1"/>
          <p:nvPr/>
        </p:nvSpPr>
        <p:spPr>
          <a:xfrm>
            <a:off x="631837" y="3744786"/>
            <a:ext cx="7660640" cy="1200329"/>
          </a:xfrm>
          <a:prstGeom prst="rect">
            <a:avLst/>
          </a:prstGeom>
          <a:noFill/>
        </p:spPr>
        <p:txBody>
          <a:bodyPr wrap="square" rtlCol="0">
            <a:spAutoFit/>
          </a:bodyPr>
          <a:lstStyle/>
          <a:p>
            <a:r>
              <a:rPr lang="en-US" dirty="0" smtClean="0">
                <a:solidFill>
                  <a:srgbClr val="7030A0"/>
                </a:solidFill>
              </a:rPr>
              <a:t>C. Wire the inputs in the grey block.  The centimeters input connects to the Math Block. The power goes into the Move Steering Block’s power input. The result of the Math Block is wired into the degrees input in the Move Steering Block.</a:t>
            </a:r>
            <a:endParaRPr lang="en-US" dirty="0">
              <a:solidFill>
                <a:srgbClr val="7030A0"/>
              </a:solidFill>
            </a:endParaRPr>
          </a:p>
        </p:txBody>
      </p:sp>
    </p:spTree>
    <p:extLst>
      <p:ext uri="{BB962C8B-B14F-4D97-AF65-F5344CB8AC3E}">
        <p14:creationId xmlns:p14="http://schemas.microsoft.com/office/powerpoint/2010/main" val="1987527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3b: </a:t>
            </a:r>
            <a:r>
              <a:rPr lang="en-US" dirty="0" smtClean="0"/>
              <a:t>Completed </a:t>
            </a:r>
            <a:r>
              <a:rPr lang="en-US" dirty="0" err="1" smtClean="0">
                <a:latin typeface="Courier"/>
                <a:cs typeface="Courier"/>
              </a:rPr>
              <a:t>Move_CM</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11</a:t>
            </a:fld>
            <a:endParaRPr lang="en-US"/>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172" y="1413392"/>
            <a:ext cx="4891766" cy="4586032"/>
          </a:xfrm>
          <a:prstGeom prst="rect">
            <a:avLst/>
          </a:prstGeom>
        </p:spPr>
      </p:pic>
    </p:spTree>
    <p:extLst>
      <p:ext uri="{BB962C8B-B14F-4D97-AF65-F5344CB8AC3E}">
        <p14:creationId xmlns:p14="http://schemas.microsoft.com/office/powerpoint/2010/main" val="3572478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dirty="0"/>
          </a:p>
        </p:txBody>
      </p:sp>
      <p:sp>
        <p:nvSpPr>
          <p:cNvPr id="3" name="Content Placeholder 2"/>
          <p:cNvSpPr>
            <a:spLocks noGrp="1"/>
          </p:cNvSpPr>
          <p:nvPr>
            <p:ph idx="1"/>
          </p:nvPr>
        </p:nvSpPr>
        <p:spPr/>
        <p:txBody>
          <a:bodyPr/>
          <a:lstStyle/>
          <a:p>
            <a:r>
              <a:rPr lang="en-US" dirty="0" smtClean="0"/>
              <a:t>Why is a </a:t>
            </a:r>
            <a:r>
              <a:rPr lang="en-US" dirty="0" err="1" smtClean="0"/>
              <a:t>Move_CM</a:t>
            </a:r>
            <a:r>
              <a:rPr lang="en-US" dirty="0" smtClean="0"/>
              <a:t> My Block useful?</a:t>
            </a:r>
          </a:p>
          <a:p>
            <a:pPr lvl="1"/>
            <a:r>
              <a:rPr lang="en-US" dirty="0" smtClean="0"/>
              <a:t>You can measure distances in centimeters and input this number into your block instead of programming in degrees or rotations</a:t>
            </a:r>
          </a:p>
          <a:p>
            <a:pPr lvl="1"/>
            <a:endParaRPr lang="en-US" dirty="0" smtClean="0"/>
          </a:p>
          <a:p>
            <a:r>
              <a:rPr lang="en-US" dirty="0" smtClean="0"/>
              <a:t>Will changing the inputs in one copy of </a:t>
            </a:r>
            <a:r>
              <a:rPr lang="en-US" dirty="0" err="1" smtClean="0"/>
              <a:t>Move_CM</a:t>
            </a:r>
            <a:r>
              <a:rPr lang="en-US" dirty="0" smtClean="0"/>
              <a:t> impact another copy of it?</a:t>
            </a:r>
          </a:p>
          <a:p>
            <a:pPr lvl="1"/>
            <a:r>
              <a:rPr lang="en-US" dirty="0" smtClean="0"/>
              <a:t>No. That is exactly why a My Block is useful.  You can use the same block multiple times, each time using a different number for power and centimeters (or any other parameter you set up).</a:t>
            </a:r>
          </a:p>
          <a:p>
            <a:pPr lvl="1"/>
            <a:endParaRPr lang="en-US" dirty="0" smtClean="0"/>
          </a:p>
          <a:p>
            <a:r>
              <a:rPr lang="en-US" dirty="0" smtClean="0"/>
              <a:t>Can you alter a My Block after it is made?</a:t>
            </a:r>
          </a:p>
          <a:p>
            <a:pPr lvl="1"/>
            <a:r>
              <a:rPr lang="en-US" dirty="0" smtClean="0"/>
              <a:t>You can change any of the contents, but not the grey blocks (input and output parameters). If you need to make changes to the parameters, you must remake your My Block.</a:t>
            </a:r>
          </a:p>
          <a:p>
            <a:pPr lvl="1"/>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12</a:t>
            </a:fld>
            <a:endParaRPr lang="en-US"/>
          </a:p>
        </p:txBody>
      </p:sp>
    </p:spTree>
    <p:extLst>
      <p:ext uri="{BB962C8B-B14F-4D97-AF65-F5344CB8AC3E}">
        <p14:creationId xmlns:p14="http://schemas.microsoft.com/office/powerpoint/2010/main" val="373366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r>
              <a:rPr lang="en-US" dirty="0" smtClean="0"/>
              <a:t>This tutorial was created by Sanjay Seshan and Arvind Seshan from Droids Robotics.</a:t>
            </a:r>
          </a:p>
          <a:p>
            <a:r>
              <a:rPr lang="en-US" dirty="0" smtClean="0"/>
              <a:t>More lessons are available at www.ev3lessons.com</a:t>
            </a:r>
          </a:p>
          <a:p>
            <a:r>
              <a:rPr lang="en-US" dirty="0" smtClean="0"/>
              <a:t>Author’s Email: </a:t>
            </a:r>
            <a:r>
              <a:rPr lang="en-US" dirty="0" smtClean="0">
                <a:hlinkClick r:id="rId3"/>
              </a:rPr>
              <a:t>team@droidsrobotics.org</a:t>
            </a:r>
            <a:r>
              <a:rPr lang="en-US" dirty="0" smtClean="0"/>
              <a:t/>
            </a:r>
            <a:br>
              <a:rPr lang="en-US" dirty="0" smtClean="0"/>
            </a:br>
            <a:endParaRPr lang="en-US" dirty="0" smtClean="0"/>
          </a:p>
        </p:txBody>
      </p:sp>
      <p:sp>
        <p:nvSpPr>
          <p:cNvPr id="4" name="Footer Placeholder 3"/>
          <p:cNvSpPr>
            <a:spLocks noGrp="1"/>
          </p:cNvSpPr>
          <p:nvPr>
            <p:ph type="ftr" sz="quarter" idx="11"/>
          </p:nvPr>
        </p:nvSpPr>
        <p:spPr/>
        <p:txBody>
          <a:bodyPr/>
          <a:lstStyle/>
          <a:p>
            <a:r>
              <a:rPr lang="en-US" smtClean="0"/>
              <a:t>© 2015, EV3Lessons.com, (last edit 11/02/2015)</a:t>
            </a:r>
            <a:endParaRPr lang="en-US" dirty="0"/>
          </a:p>
        </p:txBody>
      </p:sp>
      <p:sp>
        <p:nvSpPr>
          <p:cNvPr id="9" name="Slide Number Placeholder 8"/>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pPr/>
              <a:t>13</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023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useful My Block</a:t>
            </a:r>
          </a:p>
          <a:p>
            <a:pPr marL="457200" indent="-457200">
              <a:buFont typeface="+mj-lt"/>
              <a:buAutoNum type="arabicPeriod"/>
            </a:pPr>
            <a:r>
              <a:rPr lang="en-US" dirty="0" smtClean="0"/>
              <a:t>Learn why creating a My Block that takes measurements made with a ruler can be useful</a:t>
            </a:r>
          </a:p>
          <a:p>
            <a:pPr marL="457200" indent="-457200">
              <a:buFont typeface="+mj-lt"/>
              <a:buAutoNum type="arabicPeriod"/>
            </a:pPr>
            <a:r>
              <a:rPr lang="en-US" dirty="0" smtClean="0"/>
              <a:t>Make a Move_CM My Block</a:t>
            </a:r>
          </a:p>
          <a:p>
            <a:pPr marL="457200" indent="-457200">
              <a:buFont typeface="+mj-lt"/>
              <a:buAutoNum type="arabicPeriod"/>
            </a:pPr>
            <a:endParaRPr lang="en-US" dirty="0"/>
          </a:p>
          <a:p>
            <a:r>
              <a:rPr lang="en-US" dirty="0"/>
              <a:t>Prerequisites: </a:t>
            </a:r>
            <a:r>
              <a:rPr lang="en-US" dirty="0" smtClean="0"/>
              <a:t>Move Straight, Port View, My </a:t>
            </a:r>
            <a:r>
              <a:rPr lang="en-US" dirty="0"/>
              <a:t>Blocks with Inputs and Outputs, Math </a:t>
            </a:r>
            <a:r>
              <a:rPr lang="en-US" dirty="0" smtClean="0"/>
              <a:t>Blocks, Data Wires</a:t>
            </a:r>
            <a:endParaRPr lang="en-US" dirty="0"/>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671575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 Move Distance My Block?</a:t>
            </a:r>
            <a:endParaRPr lang="en-US" dirty="0"/>
          </a:p>
        </p:txBody>
      </p:sp>
      <p:sp>
        <p:nvSpPr>
          <p:cNvPr id="3" name="Content Placeholder 2"/>
          <p:cNvSpPr>
            <a:spLocks noGrp="1"/>
          </p:cNvSpPr>
          <p:nvPr>
            <p:ph idx="1"/>
          </p:nvPr>
        </p:nvSpPr>
        <p:spPr/>
        <p:txBody>
          <a:bodyPr/>
          <a:lstStyle/>
          <a:p>
            <a:r>
              <a:rPr lang="en-US" smtClean="0"/>
              <a:t>Built-in move blocks will not take inputs (values) in centimeters or inches.  </a:t>
            </a:r>
          </a:p>
          <a:p>
            <a:r>
              <a:rPr lang="en-US" smtClean="0"/>
              <a:t>It is much easier to measure distance with a ruler than degrees or rotations.</a:t>
            </a:r>
          </a:p>
          <a:p>
            <a:r>
              <a:rPr lang="en-US" smtClean="0"/>
              <a:t>If you change your robot design to have bigger or smaller wheels later on, you don’t have to re-measure every movement of your robot</a:t>
            </a:r>
          </a:p>
          <a:p>
            <a:pPr lvl="1"/>
            <a:r>
              <a:rPr lang="en-US" smtClean="0"/>
              <a:t>Instead of changing distances in every single program you wrote, just go into your new Move Distance Block and change the value for how many inches/cm one motor rotation would take.</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pPr/>
              <a:t>3</a:t>
            </a:fld>
            <a:endParaRPr lang="en-US"/>
          </a:p>
        </p:txBody>
      </p:sp>
      <p:pic>
        <p:nvPicPr>
          <p:cNvPr id="5" name="Picture 4"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884" y="4508648"/>
            <a:ext cx="3484790" cy="1138177"/>
          </a:xfrm>
          <a:prstGeom prst="rect">
            <a:avLst/>
          </a:prstGeom>
        </p:spPr>
      </p:pic>
    </p:spTree>
    <p:extLst>
      <p:ext uri="{BB962C8B-B14F-4D97-AF65-F5344CB8AC3E}">
        <p14:creationId xmlns:p14="http://schemas.microsoft.com/office/powerpoint/2010/main" val="2996685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MOVE_CM IN THREE EASY STEPS</a:t>
            </a:r>
            <a:endParaRPr lang="en-US" dirty="0"/>
          </a:p>
        </p:txBody>
      </p:sp>
      <p:sp>
        <p:nvSpPr>
          <p:cNvPr id="3" name="Content Placeholder 2"/>
          <p:cNvSpPr>
            <a:spLocks noGrp="1"/>
          </p:cNvSpPr>
          <p:nvPr>
            <p:ph idx="1"/>
          </p:nvPr>
        </p:nvSpPr>
        <p:spPr>
          <a:xfrm>
            <a:off x="227874" y="1519353"/>
            <a:ext cx="7940842" cy="4373563"/>
          </a:xfrm>
        </p:spPr>
        <p:txBody>
          <a:bodyPr>
            <a:normAutofit/>
          </a:bodyPr>
          <a:lstStyle/>
          <a:p>
            <a:r>
              <a:rPr lang="en-US" b="1" dirty="0" smtClean="0"/>
              <a:t>STEP 1: </a:t>
            </a:r>
            <a:r>
              <a:rPr lang="en-US" b="0" dirty="0" smtClean="0"/>
              <a:t>Determine how many motor degrees your robot moves in 1cm</a:t>
            </a:r>
          </a:p>
          <a:p>
            <a:r>
              <a:rPr lang="en-US" b="0" dirty="0"/>
              <a:t>	</a:t>
            </a:r>
            <a:r>
              <a:rPr lang="en-US" b="0" dirty="0" smtClean="0"/>
              <a:t>STEP 1A: Wheel Measurement</a:t>
            </a:r>
          </a:p>
          <a:p>
            <a:r>
              <a:rPr lang="en-US" b="0" dirty="0"/>
              <a:t>	</a:t>
            </a:r>
            <a:r>
              <a:rPr lang="en-US" b="0" dirty="0" smtClean="0"/>
              <a:t>STEP 1B: Program the robot to move 1cm</a:t>
            </a:r>
          </a:p>
          <a:p>
            <a:endParaRPr lang="en-US" b="0" dirty="0"/>
          </a:p>
          <a:p>
            <a:r>
              <a:rPr lang="en-US" b="1" dirty="0" smtClean="0"/>
              <a:t>STEP 2: </a:t>
            </a:r>
            <a:r>
              <a:rPr lang="en-US" b="0" dirty="0" smtClean="0"/>
              <a:t>Add a Math Block to convert centimeters to degrees</a:t>
            </a:r>
          </a:p>
          <a:p>
            <a:endParaRPr lang="en-US" b="0" dirty="0"/>
          </a:p>
          <a:p>
            <a:r>
              <a:rPr lang="en-US" b="1" dirty="0" smtClean="0"/>
              <a:t>STEP 3: </a:t>
            </a:r>
            <a:r>
              <a:rPr lang="en-US" b="0" dirty="0" smtClean="0"/>
              <a:t>Create a Move_CM My Block with 2 inputs (power and degrees)</a:t>
            </a:r>
          </a:p>
          <a:p>
            <a:pPr marL="342900" indent="-342900">
              <a:buFont typeface="Arial" panose="020B0604020202020204" pitchFamily="34" charset="0"/>
              <a:buChar char="•"/>
            </a:pPr>
            <a:endParaRPr lang="en-US" b="0"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11277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84" y="465764"/>
            <a:ext cx="8596812" cy="874055"/>
          </a:xfrm>
        </p:spPr>
        <p:txBody>
          <a:bodyPr>
            <a:normAutofit fontScale="90000"/>
          </a:bodyPr>
          <a:lstStyle/>
          <a:p>
            <a:r>
              <a:rPr lang="en-US" dirty="0" smtClean="0"/>
              <a:t>Step 1A: How Many </a:t>
            </a:r>
            <a:r>
              <a:rPr lang="en-US" dirty="0"/>
              <a:t>D</a:t>
            </a:r>
            <a:r>
              <a:rPr lang="en-US" dirty="0" smtClean="0"/>
              <a:t>egrees Does The </a:t>
            </a:r>
            <a:r>
              <a:rPr lang="en-US" dirty="0" smtClean="0"/>
              <a:t>R</a:t>
            </a:r>
            <a:r>
              <a:rPr lang="en-US" dirty="0" smtClean="0"/>
              <a:t>obot </a:t>
            </a:r>
            <a:r>
              <a:rPr lang="en-US" dirty="0"/>
              <a:t>M</a:t>
            </a:r>
            <a:r>
              <a:rPr lang="en-US" dirty="0" smtClean="0"/>
              <a:t>ove </a:t>
            </a:r>
            <a:r>
              <a:rPr lang="en-US" dirty="0" smtClean="0"/>
              <a:t>in 1 </a:t>
            </a:r>
            <a:r>
              <a:rPr lang="en-US" dirty="0" smtClean="0"/>
              <a:t>CM</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5</a:t>
            </a:fld>
            <a:endParaRPr lang="en-US"/>
          </a:p>
        </p:txBody>
      </p:sp>
      <p:sp>
        <p:nvSpPr>
          <p:cNvPr id="10" name="TextBox 9"/>
          <p:cNvSpPr txBox="1"/>
          <p:nvPr/>
        </p:nvSpPr>
        <p:spPr>
          <a:xfrm>
            <a:off x="274784" y="1582537"/>
            <a:ext cx="7742722" cy="2062103"/>
          </a:xfrm>
          <a:prstGeom prst="rect">
            <a:avLst/>
          </a:prstGeom>
          <a:noFill/>
        </p:spPr>
        <p:txBody>
          <a:bodyPr wrap="square" rtlCol="0">
            <a:spAutoFit/>
          </a:bodyPr>
          <a:lstStyle/>
          <a:p>
            <a:r>
              <a:rPr lang="en-US" sz="1600" b="1" dirty="0" smtClean="0"/>
              <a:t>Method 1: </a:t>
            </a:r>
          </a:p>
          <a:p>
            <a:pPr marL="800100" lvl="1" indent="-342900">
              <a:buAutoNum type="arabicPeriod"/>
            </a:pPr>
            <a:r>
              <a:rPr lang="en-US" sz="1600" dirty="0" smtClean="0"/>
              <a:t>Look </a:t>
            </a:r>
            <a:r>
              <a:rPr lang="en-US" sz="1600" dirty="0"/>
              <a:t>up the wheel </a:t>
            </a:r>
            <a:r>
              <a:rPr lang="en-US" sz="1600" dirty="0" smtClean="0"/>
              <a:t>size in mm printed on your tire and divide by 10 to convert to cm (because 1cm=10mm)</a:t>
            </a:r>
          </a:p>
          <a:p>
            <a:pPr marL="800100" lvl="1" indent="-342900">
              <a:buAutoNum type="arabicPeriod"/>
            </a:pPr>
            <a:r>
              <a:rPr lang="en-US" sz="1600" dirty="0" smtClean="0"/>
              <a:t>Multiply the answer in step 1 by </a:t>
            </a:r>
            <a:r>
              <a:rPr lang="el-GR" sz="1600" dirty="0" smtClean="0"/>
              <a:t>π</a:t>
            </a:r>
            <a:r>
              <a:rPr lang="en-US" sz="1600" dirty="0" smtClean="0"/>
              <a:t> (3.1415…) to compute circumference </a:t>
            </a:r>
          </a:p>
          <a:p>
            <a:pPr marL="800100" lvl="1" indent="-342900">
              <a:buFont typeface="+mj-lt"/>
              <a:buAutoNum type="arabicPeriod"/>
            </a:pPr>
            <a:r>
              <a:rPr lang="en-US" sz="1600" dirty="0" smtClean="0"/>
              <a:t>Divide 360 degrees by value from step 2. This computes degrees in 1cm since you travel one circumference in 1 rotation and 1 </a:t>
            </a:r>
            <a:r>
              <a:rPr lang="en-US" sz="1600" dirty="0"/>
              <a:t>rotation </a:t>
            </a:r>
            <a:r>
              <a:rPr lang="en-US" sz="1600" dirty="0" smtClean="0"/>
              <a:t>is </a:t>
            </a:r>
            <a:r>
              <a:rPr lang="en-US" sz="1600" dirty="0"/>
              <a:t>360 </a:t>
            </a:r>
            <a:r>
              <a:rPr lang="en-US" sz="1600" dirty="0" smtClean="0"/>
              <a:t>degrees</a:t>
            </a:r>
          </a:p>
          <a:p>
            <a:pPr marL="800100" lvl="1" indent="-342900">
              <a:buFont typeface="+mj-lt"/>
              <a:buAutoNum type="arabicPeriod"/>
            </a:pPr>
            <a:endParaRPr lang="en-US" sz="1600" dirty="0" smtClean="0"/>
          </a:p>
        </p:txBody>
      </p:sp>
      <p:sp>
        <p:nvSpPr>
          <p:cNvPr id="5" name="Rectangle 4"/>
          <p:cNvSpPr/>
          <p:nvPr/>
        </p:nvSpPr>
        <p:spPr>
          <a:xfrm>
            <a:off x="507468" y="4313549"/>
            <a:ext cx="5265207" cy="1815882"/>
          </a:xfrm>
          <a:prstGeom prst="rect">
            <a:avLst/>
          </a:prstGeom>
        </p:spPr>
        <p:txBody>
          <a:bodyPr wrap="square">
            <a:spAutoFit/>
          </a:bodyPr>
          <a:lstStyle/>
          <a:p>
            <a:r>
              <a:rPr lang="en-US" sz="1600" b="1" dirty="0" smtClean="0"/>
              <a:t>Example calculation using the standard EV3 Edu 45544 set wheels:</a:t>
            </a:r>
          </a:p>
          <a:p>
            <a:pPr marL="800100" lvl="1" indent="-342900">
              <a:buFont typeface="+mj-lt"/>
              <a:buAutoNum type="arabicPeriod"/>
            </a:pPr>
            <a:r>
              <a:rPr lang="en-US" sz="1600" dirty="0" smtClean="0"/>
              <a:t>EV3 </a:t>
            </a:r>
            <a:r>
              <a:rPr lang="en-US" sz="1600" dirty="0"/>
              <a:t>EDU (45544) wheels are 56mm = 5.6cm in diameter</a:t>
            </a:r>
          </a:p>
          <a:p>
            <a:pPr marL="800100" lvl="1" indent="-342900">
              <a:buFont typeface="+mj-lt"/>
              <a:buAutoNum type="arabicPeriod"/>
            </a:pPr>
            <a:r>
              <a:rPr lang="en-US" sz="1600" dirty="0" smtClean="0"/>
              <a:t>5.6cm × </a:t>
            </a:r>
            <a:r>
              <a:rPr lang="el-GR" sz="1600" dirty="0" smtClean="0"/>
              <a:t>π</a:t>
            </a:r>
            <a:r>
              <a:rPr lang="en-US" sz="1600" dirty="0" smtClean="0"/>
              <a:t> </a:t>
            </a:r>
            <a:r>
              <a:rPr lang="en-US" sz="1600" dirty="0"/>
              <a:t>= </a:t>
            </a:r>
            <a:r>
              <a:rPr lang="en-US" sz="1600" dirty="0" smtClean="0"/>
              <a:t>17.6cm </a:t>
            </a:r>
            <a:r>
              <a:rPr lang="en-US" sz="1600" dirty="0"/>
              <a:t>per rotation</a:t>
            </a:r>
          </a:p>
          <a:p>
            <a:pPr marL="800100" lvl="1" indent="-342900">
              <a:buFont typeface="+mj-lt"/>
              <a:buAutoNum type="arabicPeriod"/>
            </a:pPr>
            <a:r>
              <a:rPr lang="en-US" sz="1600" dirty="0" smtClean="0"/>
              <a:t>360 </a:t>
            </a:r>
            <a:r>
              <a:rPr lang="en-US" sz="1600" dirty="0"/>
              <a:t>degrees </a:t>
            </a:r>
            <a:r>
              <a:rPr lang="en-US" sz="1600" dirty="0" smtClean="0"/>
              <a:t>÷ 17.6cm </a:t>
            </a:r>
            <a:r>
              <a:rPr lang="en-US" sz="1600" dirty="0"/>
              <a:t>= </a:t>
            </a:r>
            <a:r>
              <a:rPr lang="en-US" sz="1600" dirty="0" smtClean="0"/>
              <a:t>20.5 motor degrees </a:t>
            </a:r>
            <a:r>
              <a:rPr lang="en-US" sz="1600" dirty="0"/>
              <a:t>per </a:t>
            </a:r>
            <a:r>
              <a:rPr lang="en-US" sz="1600" dirty="0" smtClean="0"/>
              <a:t>cm</a:t>
            </a:r>
            <a:endParaRPr lang="en-US" sz="1600" dirty="0"/>
          </a:p>
        </p:txBody>
      </p:sp>
      <p:sp>
        <p:nvSpPr>
          <p:cNvPr id="6" name="TextBox 5"/>
          <p:cNvSpPr txBox="1"/>
          <p:nvPr/>
        </p:nvSpPr>
        <p:spPr>
          <a:xfrm>
            <a:off x="5772675" y="4313549"/>
            <a:ext cx="2860307" cy="1477328"/>
          </a:xfrm>
          <a:prstGeom prst="rect">
            <a:avLst/>
          </a:prstGeom>
          <a:solidFill>
            <a:srgbClr val="FF0000"/>
          </a:solidFill>
        </p:spPr>
        <p:txBody>
          <a:bodyPr wrap="square" rtlCol="0">
            <a:spAutoFit/>
          </a:bodyPr>
          <a:lstStyle/>
          <a:p>
            <a:pPr algn="ctr"/>
            <a:r>
              <a:rPr lang="en-US" dirty="0" smtClean="0">
                <a:solidFill>
                  <a:schemeClr val="bg1"/>
                </a:solidFill>
              </a:rPr>
              <a:t>Helpful chart with common LEGO wheels and their diameters.</a:t>
            </a:r>
          </a:p>
          <a:p>
            <a:endParaRPr lang="en-US" dirty="0">
              <a:solidFill>
                <a:schemeClr val="bg1"/>
              </a:solidFill>
            </a:endParaRPr>
          </a:p>
          <a:p>
            <a:pPr algn="ctr"/>
            <a:r>
              <a:rPr lang="en-US" dirty="0">
                <a:solidFill>
                  <a:schemeClr val="bg1"/>
                </a:solidFill>
              </a:rPr>
              <a:t>http://wheels.sariel.pl/</a:t>
            </a:r>
          </a:p>
        </p:txBody>
      </p:sp>
    </p:spTree>
    <p:extLst>
      <p:ext uri="{BB962C8B-B14F-4D97-AF65-F5344CB8AC3E}">
        <p14:creationId xmlns:p14="http://schemas.microsoft.com/office/powerpoint/2010/main" val="3306558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Step 1A: </a:t>
            </a:r>
            <a:r>
              <a:rPr lang="en-US" dirty="0" smtClean="0"/>
              <a:t>Alternative Method</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6</a:t>
            </a:fld>
            <a:endParaRPr lang="en-US"/>
          </a:p>
        </p:txBody>
      </p:sp>
      <p:sp>
        <p:nvSpPr>
          <p:cNvPr id="10" name="TextBox 9"/>
          <p:cNvSpPr txBox="1"/>
          <p:nvPr/>
        </p:nvSpPr>
        <p:spPr>
          <a:xfrm>
            <a:off x="310055" y="1419101"/>
            <a:ext cx="7742722" cy="2800767"/>
          </a:xfrm>
          <a:prstGeom prst="rect">
            <a:avLst/>
          </a:prstGeom>
          <a:noFill/>
        </p:spPr>
        <p:txBody>
          <a:bodyPr wrap="square" rtlCol="0">
            <a:spAutoFit/>
          </a:bodyPr>
          <a:lstStyle/>
          <a:p>
            <a:pPr marL="0" lvl="1"/>
            <a:r>
              <a:rPr lang="en-US" sz="1600" dirty="0" smtClean="0"/>
              <a:t>Alternate Method: Use Port View to find the Motor Degrees value. Use this method if you cannot find the diameter value printed on your wheel. </a:t>
            </a:r>
          </a:p>
          <a:p>
            <a:pPr marL="800100" lvl="1" indent="-342900">
              <a:buFont typeface="+mj-lt"/>
              <a:buAutoNum type="arabicPeriod"/>
            </a:pPr>
            <a:r>
              <a:rPr lang="en-US" sz="1600" dirty="0" smtClean="0"/>
              <a:t>Put </a:t>
            </a:r>
            <a:r>
              <a:rPr lang="en-US" sz="1600" dirty="0"/>
              <a:t>your ruler next to your wheel/robot at 0 </a:t>
            </a:r>
            <a:r>
              <a:rPr lang="en-US" sz="1600" dirty="0" smtClean="0"/>
              <a:t>centimeters</a:t>
            </a:r>
            <a:r>
              <a:rPr lang="en-US" sz="1600" dirty="0"/>
              <a:t> </a:t>
            </a:r>
            <a:r>
              <a:rPr lang="en-US" sz="1600" dirty="0" smtClean="0"/>
              <a:t>(whatever part of the robot you use to align with 0, you should use to use to measure distance in step 2)</a:t>
            </a:r>
          </a:p>
          <a:p>
            <a:pPr marL="800100" lvl="1" indent="-342900">
              <a:buFont typeface="+mj-lt"/>
              <a:buAutoNum type="arabicPeriod"/>
            </a:pPr>
            <a:r>
              <a:rPr lang="en-US" sz="1600" dirty="0" smtClean="0"/>
              <a:t>Roll </a:t>
            </a:r>
            <a:r>
              <a:rPr lang="en-US" sz="1600" dirty="0"/>
              <a:t>your robot forward any amount of </a:t>
            </a:r>
            <a:r>
              <a:rPr lang="en-US" sz="1600" dirty="0" smtClean="0"/>
              <a:t>centimeters, </a:t>
            </a:r>
            <a:r>
              <a:rPr lang="en-US" sz="1600" dirty="0"/>
              <a:t>making sure your robot does not slip</a:t>
            </a:r>
            <a:r>
              <a:rPr lang="en-US" sz="1600" dirty="0" smtClean="0"/>
              <a:t>.</a:t>
            </a:r>
          </a:p>
          <a:p>
            <a:pPr marL="800100" lvl="1" indent="-342900">
              <a:buFont typeface="+mj-lt"/>
              <a:buAutoNum type="arabicPeriod"/>
            </a:pPr>
            <a:r>
              <a:rPr lang="en-US" sz="1600" dirty="0" smtClean="0"/>
              <a:t>Take </a:t>
            </a:r>
            <a:r>
              <a:rPr lang="en-US" sz="1600" dirty="0"/>
              <a:t>the degree reading you see on the screen for the motor sensor and divide by the amount of centimeters you moved.  </a:t>
            </a:r>
            <a:endParaRPr lang="en-US" sz="1600" dirty="0" smtClean="0"/>
          </a:p>
          <a:p>
            <a:pPr marL="800100" lvl="1" indent="-342900">
              <a:buFont typeface="+mj-lt"/>
              <a:buAutoNum type="arabicPeriod"/>
            </a:pPr>
            <a:r>
              <a:rPr lang="en-US" sz="1600" dirty="0" smtClean="0"/>
              <a:t>The </a:t>
            </a:r>
            <a:r>
              <a:rPr lang="en-US" sz="1600" dirty="0"/>
              <a:t>answer will be the number of degrees your robot's wheels turn in 1 centimeter.</a:t>
            </a:r>
            <a:endParaRPr lang="en-US" sz="1600" dirty="0" smtClean="0"/>
          </a:p>
        </p:txBody>
      </p:sp>
      <p:pic>
        <p:nvPicPr>
          <p:cNvPr id="6" name="Picture 5"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541" y="4998184"/>
            <a:ext cx="3484790" cy="1138177"/>
          </a:xfrm>
          <a:prstGeom prst="rect">
            <a:avLst/>
          </a:prstGeom>
        </p:spPr>
      </p:pic>
      <p:sp>
        <p:nvSpPr>
          <p:cNvPr id="5" name="Rounded Rectangle 4"/>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5831946" y="4774286"/>
            <a:ext cx="2085975" cy="1362075"/>
          </a:xfrm>
          <a:prstGeom prst="rect">
            <a:avLst/>
          </a:prstGeom>
        </p:spPr>
      </p:pic>
      <p:cxnSp>
        <p:nvCxnSpPr>
          <p:cNvPr id="9" name="Straight Arrow Connector 8"/>
          <p:cNvCxnSpPr/>
          <p:nvPr/>
        </p:nvCxnSpPr>
        <p:spPr>
          <a:xfrm>
            <a:off x="1362974" y="4774286"/>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11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67" y="1841062"/>
            <a:ext cx="6113004" cy="3169706"/>
          </a:xfrm>
          <a:prstGeom prst="rect">
            <a:avLst/>
          </a:prstGeom>
        </p:spPr>
      </p:pic>
      <p:sp>
        <p:nvSpPr>
          <p:cNvPr id="2" name="Title 1"/>
          <p:cNvSpPr>
            <a:spLocks noGrp="1"/>
          </p:cNvSpPr>
          <p:nvPr>
            <p:ph type="title"/>
          </p:nvPr>
        </p:nvSpPr>
        <p:spPr/>
        <p:txBody>
          <a:bodyPr>
            <a:normAutofit/>
          </a:bodyPr>
          <a:lstStyle/>
          <a:p>
            <a:r>
              <a:rPr lang="en-US" dirty="0" smtClean="0"/>
              <a:t>Step 1B: </a:t>
            </a:r>
            <a:r>
              <a:rPr lang="en-US" dirty="0" smtClean="0"/>
              <a:t>Program Move </a:t>
            </a:r>
            <a:r>
              <a:rPr lang="en-US" dirty="0" smtClean="0"/>
              <a:t>1CM</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7</a:t>
            </a:fld>
            <a:endParaRPr lang="en-US"/>
          </a:p>
        </p:txBody>
      </p:sp>
      <p:sp>
        <p:nvSpPr>
          <p:cNvPr id="5" name="TextBox 4"/>
          <p:cNvSpPr txBox="1"/>
          <p:nvPr/>
        </p:nvSpPr>
        <p:spPr>
          <a:xfrm>
            <a:off x="5513968" y="3893495"/>
            <a:ext cx="3157175" cy="923330"/>
          </a:xfrm>
          <a:prstGeom prst="rect">
            <a:avLst/>
          </a:prstGeom>
          <a:solidFill>
            <a:srgbClr val="92D050"/>
          </a:solidFill>
        </p:spPr>
        <p:txBody>
          <a:bodyPr wrap="square" rtlCol="0">
            <a:spAutoFit/>
          </a:bodyPr>
          <a:lstStyle/>
          <a:p>
            <a:r>
              <a:rPr lang="en-US" dirty="0" smtClean="0"/>
              <a:t>Use the Motor Degrees value you obtained for your robot in slides 5 or 6</a:t>
            </a:r>
            <a:endParaRPr lang="en-US" dirty="0"/>
          </a:p>
        </p:txBody>
      </p:sp>
      <p:cxnSp>
        <p:nvCxnSpPr>
          <p:cNvPr id="10" name="Elbow Connector 9"/>
          <p:cNvCxnSpPr/>
          <p:nvPr/>
        </p:nvCxnSpPr>
        <p:spPr>
          <a:xfrm rot="5400000">
            <a:off x="5817389" y="3004715"/>
            <a:ext cx="8323" cy="3700267"/>
          </a:xfrm>
          <a:prstGeom prst="bentConnector3">
            <a:avLst>
              <a:gd name="adj1" fmla="val 2846606"/>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022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a:t>
            </a:r>
            <a:r>
              <a:rPr lang="en-US" dirty="0" smtClean="0"/>
              <a:t>Degree </a:t>
            </a:r>
            <a:r>
              <a:rPr lang="en-US" dirty="0" smtClean="0"/>
              <a:t>to </a:t>
            </a:r>
            <a:r>
              <a:rPr lang="en-US" dirty="0" smtClean="0"/>
              <a:t>CM </a:t>
            </a:r>
            <a:r>
              <a:rPr lang="en-US" dirty="0"/>
              <a:t>C</a:t>
            </a:r>
            <a:r>
              <a:rPr lang="en-US" dirty="0" smtClean="0"/>
              <a:t>onversion</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8</a:t>
            </a:fld>
            <a:endParaRPr lang="en-US"/>
          </a:p>
        </p:txBody>
      </p:sp>
      <p:sp>
        <p:nvSpPr>
          <p:cNvPr id="8" name="TextBox 7"/>
          <p:cNvSpPr txBox="1"/>
          <p:nvPr/>
        </p:nvSpPr>
        <p:spPr>
          <a:xfrm>
            <a:off x="558800" y="1486218"/>
            <a:ext cx="7975600" cy="369332"/>
          </a:xfrm>
          <a:prstGeom prst="rect">
            <a:avLst/>
          </a:prstGeom>
          <a:noFill/>
        </p:spPr>
        <p:txBody>
          <a:bodyPr wrap="square" rtlCol="0">
            <a:spAutoFit/>
          </a:bodyPr>
          <a:lstStyle/>
          <a:p>
            <a:r>
              <a:rPr lang="en-US" dirty="0" smtClean="0"/>
              <a:t>Create the Calculator that coverts degrees to centimeters</a:t>
            </a:r>
            <a:endParaRPr lang="en-US" dirty="0"/>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20329"/>
          <a:stretch/>
        </p:blipFill>
        <p:spPr>
          <a:xfrm>
            <a:off x="1104181" y="2001162"/>
            <a:ext cx="7358333" cy="4160481"/>
          </a:xfrm>
          <a:prstGeom prst="rect">
            <a:avLst/>
          </a:prstGeom>
        </p:spPr>
      </p:pic>
    </p:spTree>
    <p:extLst>
      <p:ext uri="{BB962C8B-B14F-4D97-AF65-F5344CB8AC3E}">
        <p14:creationId xmlns:p14="http://schemas.microsoft.com/office/powerpoint/2010/main" val="4002590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 Clipping"/>
          <p:cNvPicPr>
            <a:picLocks noChangeAspect="1"/>
          </p:cNvPicPr>
          <p:nvPr/>
        </p:nvPicPr>
        <p:blipFill rotWithShape="1">
          <a:blip r:embed="rId3">
            <a:extLst>
              <a:ext uri="{28A0092B-C50C-407E-A947-70E740481C1C}">
                <a14:useLocalDpi xmlns:a14="http://schemas.microsoft.com/office/drawing/2010/main" val="0"/>
              </a:ext>
            </a:extLst>
          </a:blip>
          <a:srcRect l="3258" t="22076" r="13592" b="52657"/>
          <a:stretch/>
        </p:blipFill>
        <p:spPr>
          <a:xfrm>
            <a:off x="4762339" y="1623710"/>
            <a:ext cx="3871327" cy="834871"/>
          </a:xfrm>
          <a:prstGeom prst="rect">
            <a:avLst/>
          </a:prstGeom>
        </p:spPr>
      </p:pic>
      <p:sp>
        <p:nvSpPr>
          <p:cNvPr id="2" name="Title 1"/>
          <p:cNvSpPr>
            <a:spLocks noGrp="1"/>
          </p:cNvSpPr>
          <p:nvPr>
            <p:ph type="title"/>
          </p:nvPr>
        </p:nvSpPr>
        <p:spPr/>
        <p:txBody>
          <a:bodyPr/>
          <a:lstStyle/>
          <a:p>
            <a:r>
              <a:rPr lang="en-US" dirty="0" smtClean="0"/>
              <a:t>Step 3a: SETUP the My Block</a:t>
            </a:r>
            <a:endParaRPr lang="en-US" dirty="0"/>
          </a:p>
        </p:txBody>
      </p:sp>
      <p:sp>
        <p:nvSpPr>
          <p:cNvPr id="3" name="Content Placeholder 2"/>
          <p:cNvSpPr>
            <a:spLocks noGrp="1"/>
          </p:cNvSpPr>
          <p:nvPr>
            <p:ph idx="1"/>
          </p:nvPr>
        </p:nvSpPr>
        <p:spPr>
          <a:xfrm>
            <a:off x="278423" y="1623683"/>
            <a:ext cx="4400026" cy="4373563"/>
          </a:xfrm>
        </p:spPr>
        <p:txBody>
          <a:bodyPr>
            <a:normAutofit/>
          </a:bodyPr>
          <a:lstStyle/>
          <a:p>
            <a:pPr marL="342900" indent="-342900">
              <a:buFont typeface="Arial" panose="020B0604020202020204" pitchFamily="34" charset="0"/>
              <a:buChar char="•"/>
            </a:pPr>
            <a:r>
              <a:rPr lang="en-US" dirty="0" smtClean="0">
                <a:solidFill>
                  <a:srgbClr val="0070C0"/>
                </a:solidFill>
              </a:rPr>
              <a:t>A. Highlight the two blocks in Step 2 and go to My Block Builder </a:t>
            </a:r>
          </a:p>
          <a:p>
            <a:pPr marL="342900" indent="-342900">
              <a:buFont typeface="Arial" panose="020B0604020202020204" pitchFamily="34" charset="0"/>
              <a:buChar char="•"/>
            </a:pPr>
            <a:endParaRPr lang="en-US" dirty="0" smtClean="0">
              <a:solidFill>
                <a:srgbClr val="0070C0"/>
              </a:solidFill>
            </a:endParaRPr>
          </a:p>
          <a:p>
            <a:pPr marL="342900" indent="-342900">
              <a:buFont typeface="Arial" panose="020B0604020202020204" pitchFamily="34" charset="0"/>
              <a:buChar char="•"/>
            </a:pPr>
            <a:r>
              <a:rPr lang="en-US" dirty="0" smtClean="0">
                <a:solidFill>
                  <a:srgbClr val="00B050"/>
                </a:solidFill>
              </a:rPr>
              <a:t>B.  Add two inputs: Power and Centimeters and complete the setup process.</a:t>
            </a:r>
          </a:p>
          <a:p>
            <a:pPr marL="342900" indent="-342900">
              <a:buFont typeface="Arial" panose="020B0604020202020204" pitchFamily="34" charset="0"/>
              <a:buChar char="•"/>
            </a:pPr>
            <a:endParaRPr lang="en-US" dirty="0" smtClean="0">
              <a:solidFill>
                <a:srgbClr val="00B050"/>
              </a:solidFill>
            </a:endParaRPr>
          </a:p>
          <a:p>
            <a:pPr marL="342900" indent="-342900">
              <a:buFont typeface="Arial" panose="020B0604020202020204" pitchFamily="34" charset="0"/>
              <a:buChar char="•"/>
            </a:pPr>
            <a:r>
              <a:rPr lang="en-US" dirty="0" smtClean="0"/>
              <a:t>If you need help in the My Block Builder, refer to the My Block with Inputs and Outputs Lesson in Intermediate</a:t>
            </a:r>
            <a:endParaRPr lang="en-US" dirty="0"/>
          </a:p>
        </p:txBody>
      </p:sp>
      <p:sp>
        <p:nvSpPr>
          <p:cNvPr id="4" name="Footer Placeholder 3"/>
          <p:cNvSpPr>
            <a:spLocks noGrp="1"/>
          </p:cNvSpPr>
          <p:nvPr>
            <p:ph type="ftr" sz="quarter" idx="11"/>
          </p:nvPr>
        </p:nvSpPr>
        <p:spPr/>
        <p:txBody>
          <a:bodyPr/>
          <a:lstStyle/>
          <a:p>
            <a:r>
              <a:rPr lang="en-US" smtClean="0"/>
              <a:t>© 2015, EV3Lessons.com, (last edit 11/02/2015)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a:p>
        </p:txBody>
      </p:sp>
      <p:pic>
        <p:nvPicPr>
          <p:cNvPr id="6" name="Picture 5"/>
          <p:cNvPicPr>
            <a:picLocks noChangeAspect="1"/>
          </p:cNvPicPr>
          <p:nvPr/>
        </p:nvPicPr>
        <p:blipFill>
          <a:blip r:embed="rId4"/>
          <a:stretch>
            <a:fillRect/>
          </a:stretch>
        </p:blipFill>
        <p:spPr>
          <a:xfrm>
            <a:off x="4995223" y="2759772"/>
            <a:ext cx="3707451" cy="3366391"/>
          </a:xfrm>
          <a:prstGeom prst="rect">
            <a:avLst/>
          </a:prstGeom>
        </p:spPr>
      </p:pic>
      <p:sp>
        <p:nvSpPr>
          <p:cNvPr id="7" name="Rectangle 6"/>
          <p:cNvSpPr/>
          <p:nvPr/>
        </p:nvSpPr>
        <p:spPr>
          <a:xfrm>
            <a:off x="6988029" y="3137277"/>
            <a:ext cx="268448" cy="536895"/>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40367" y="3271501"/>
            <a:ext cx="234892" cy="201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B</a:t>
            </a:r>
          </a:p>
        </p:txBody>
      </p:sp>
      <p:sp>
        <p:nvSpPr>
          <p:cNvPr id="10" name="Rectangle 9"/>
          <p:cNvSpPr/>
          <p:nvPr/>
        </p:nvSpPr>
        <p:spPr>
          <a:xfrm>
            <a:off x="5486400" y="1506657"/>
            <a:ext cx="3160294" cy="104778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702674" y="1808103"/>
            <a:ext cx="234892" cy="201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rPr>
              <a:t>A</a:t>
            </a:r>
            <a:endParaRPr lang="en-US" b="1" dirty="0">
              <a:solidFill>
                <a:srgbClr val="0070C0"/>
              </a:solidFill>
            </a:endParaRPr>
          </a:p>
        </p:txBody>
      </p:sp>
    </p:spTree>
    <p:extLst>
      <p:ext uri="{BB962C8B-B14F-4D97-AF65-F5344CB8AC3E}">
        <p14:creationId xmlns:p14="http://schemas.microsoft.com/office/powerpoint/2010/main" val="2983364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8695</TotalTime>
  <Words>878</Words>
  <Application>Microsoft Macintosh PowerPoint</Application>
  <PresentationFormat>On-screen Show (4:3)</PresentationFormat>
  <Paragraphs>95</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Calibri Light</vt:lpstr>
      <vt:lpstr>Courier</vt:lpstr>
      <vt:lpstr>Helvetica Neue</vt:lpstr>
      <vt:lpstr>Arial</vt:lpstr>
      <vt:lpstr>Retrospect</vt:lpstr>
      <vt:lpstr>INTERMEDIATE PROGRAMMING LESSON</vt:lpstr>
      <vt:lpstr>Lesson Objectives</vt:lpstr>
      <vt:lpstr>Why a Move Distance My Block?</vt:lpstr>
      <vt:lpstr>MOVE_CM IN THREE EASY STEPS</vt:lpstr>
      <vt:lpstr>Step 1A: How Many Degrees Does The Robot Move in 1 CM?</vt:lpstr>
      <vt:lpstr>Step 1A: Alternative Method</vt:lpstr>
      <vt:lpstr>Step 1B: Program Move 1CM</vt:lpstr>
      <vt:lpstr>Step 2: Degree to CM Conversion</vt:lpstr>
      <vt:lpstr>Step 3a: SETUP the My Block</vt:lpstr>
      <vt:lpstr>STEP 3A: Wire the My BLOCK</vt:lpstr>
      <vt:lpstr>Step 3b: Completed Move_CM</vt:lpstr>
      <vt:lpstr>Discussion</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Srinivasan Seshan</cp:lastModifiedBy>
  <cp:revision>45</cp:revision>
  <dcterms:created xsi:type="dcterms:W3CDTF">2014-08-07T02:19:13Z</dcterms:created>
  <dcterms:modified xsi:type="dcterms:W3CDTF">2015-11-14T04:13:21Z</dcterms:modified>
</cp:coreProperties>
</file>