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0"/>
  </p:notesMasterIdLst>
  <p:handoutMasterIdLst>
    <p:handoutMasterId r:id="rId11"/>
  </p:handoutMasterIdLst>
  <p:sldIdLst>
    <p:sldId id="287" r:id="rId2"/>
    <p:sldId id="285" r:id="rId3"/>
    <p:sldId id="281" r:id="rId4"/>
    <p:sldId id="282" r:id="rId5"/>
    <p:sldId id="283" r:id="rId6"/>
    <p:sldId id="284" r:id="rId7"/>
    <p:sldId id="286"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5"/>
    <p:restoredTop sz="94613"/>
  </p:normalViewPr>
  <p:slideViewPr>
    <p:cSldViewPr snapToGrid="0" snapToObjects="1">
      <p:cViewPr>
        <p:scale>
          <a:sx n="86" d="100"/>
          <a:sy n="86" d="100"/>
        </p:scale>
        <p:origin x="1384" y="9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43F7ED-25E1-4FF8-9894-A986BBCDCEDB}" type="slidenum">
              <a:rPr lang="en-US" smtClean="0"/>
              <a:t>6</a:t>
            </a:fld>
            <a:endParaRPr lang="en-US"/>
          </a:p>
        </p:txBody>
      </p:sp>
    </p:spTree>
    <p:extLst>
      <p:ext uri="{BB962C8B-B14F-4D97-AF65-F5344CB8AC3E}">
        <p14:creationId xmlns:p14="http://schemas.microsoft.com/office/powerpoint/2010/main" val="117014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265637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248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698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2438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7304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12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020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14430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4249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2859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41191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486915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803763"/>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p:txBody>
          <a:bodyPr>
            <a:normAutofit lnSpcReduction="10000"/>
          </a:bodyPr>
          <a:lstStyle/>
          <a:p>
            <a:r>
              <a:rPr lang="en-US" dirty="0" smtClean="0"/>
              <a:t>PARALLEL BEAMS</a:t>
            </a:r>
            <a:endParaRPr lang="en-US" dirty="0"/>
          </a:p>
        </p:txBody>
      </p:sp>
    </p:spTree>
    <p:extLst>
      <p:ext uri="{BB962C8B-B14F-4D97-AF65-F5344CB8AC3E}">
        <p14:creationId xmlns:p14="http://schemas.microsoft.com/office/powerpoint/2010/main" val="161572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Objectives</a:t>
            </a:r>
            <a:endParaRPr lang="en-US" dirty="0"/>
          </a:p>
        </p:txBody>
      </p:sp>
      <p:sp>
        <p:nvSpPr>
          <p:cNvPr id="7" name="Content Placeholder 6"/>
          <p:cNvSpPr>
            <a:spLocks noGrp="1"/>
          </p:cNvSpPr>
          <p:nvPr>
            <p:ph idx="1"/>
          </p:nvPr>
        </p:nvSpPr>
        <p:spPr/>
        <p:txBody>
          <a:bodyPr/>
          <a:lstStyle/>
          <a:p>
            <a:pPr marL="514350" indent="-514350">
              <a:buAutoNum type="arabicParenR"/>
            </a:pPr>
            <a:r>
              <a:rPr lang="en-US" dirty="0"/>
              <a:t>Learn what a parallel beam is and how to use them</a:t>
            </a:r>
          </a:p>
          <a:p>
            <a:pPr marL="514350" indent="-514350">
              <a:buAutoNum type="arabicParenR"/>
            </a:pPr>
            <a:r>
              <a:rPr lang="en-US" dirty="0"/>
              <a:t>Learn when you might use parallel beams</a:t>
            </a:r>
          </a:p>
          <a:p>
            <a:endParaRPr lang="en-US" dirty="0"/>
          </a:p>
        </p:txBody>
      </p:sp>
      <p:sp>
        <p:nvSpPr>
          <p:cNvPr id="11" name="Footer Placeholder 10"/>
          <p:cNvSpPr>
            <a:spLocks noGrp="1"/>
          </p:cNvSpPr>
          <p:nvPr>
            <p:ph type="ftr" sz="quarter" idx="11"/>
          </p:nvPr>
        </p:nvSpPr>
        <p:spPr/>
        <p:txBody>
          <a:bodyPr/>
          <a:lstStyle/>
          <a:p>
            <a:r>
              <a:rPr lang="en-US" smtClean="0"/>
              <a:t>©2015 EV3Lessons.com, Last edit 4/5/2015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2691791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Parallel Beams?</a:t>
            </a:r>
            <a:endParaRPr lang="en-US" dirty="0"/>
          </a:p>
        </p:txBody>
      </p:sp>
      <p:sp>
        <p:nvSpPr>
          <p:cNvPr id="3" name="Content Placeholder 2"/>
          <p:cNvSpPr>
            <a:spLocks noGrp="1"/>
          </p:cNvSpPr>
          <p:nvPr>
            <p:ph idx="1"/>
          </p:nvPr>
        </p:nvSpPr>
        <p:spPr/>
        <p:txBody>
          <a:bodyPr/>
          <a:lstStyle/>
          <a:p>
            <a:r>
              <a:rPr lang="en-US" smtClean="0"/>
              <a:t>Parallel beams allow you to run two or more blocks at the same time.</a:t>
            </a:r>
          </a:p>
          <a:p>
            <a:endParaRPr lang="en-US" smtClean="0"/>
          </a:p>
          <a:p>
            <a:r>
              <a:rPr lang="en-US" smtClean="0"/>
              <a:t>In First Lego League, they are mostly often used when you have one of more attachment arms connected to motors and you want to turn these arms while the robot is moving to complete a mission</a:t>
            </a:r>
          </a:p>
          <a:p>
            <a:endParaRPr lang="en-US" dirty="0"/>
          </a:p>
        </p:txBody>
      </p:sp>
      <p:sp>
        <p:nvSpPr>
          <p:cNvPr id="32" name="Footer Placeholder 31"/>
          <p:cNvSpPr>
            <a:spLocks noGrp="1"/>
          </p:cNvSpPr>
          <p:nvPr>
            <p:ph type="ftr" sz="quarter" idx="11"/>
          </p:nvPr>
        </p:nvSpPr>
        <p:spPr/>
        <p:txBody>
          <a:bodyPr/>
          <a:lstStyle/>
          <a:p>
            <a:r>
              <a:rPr lang="en-US" smtClean="0"/>
              <a:t>©2015 EV3Lessons.com, Last edit 4/5/2015</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pPr/>
              <a:t>3</a:t>
            </a:fld>
            <a:endParaRPr lang="en-US"/>
          </a:p>
        </p:txBody>
      </p:sp>
      <p:sp>
        <p:nvSpPr>
          <p:cNvPr id="55" name="TextBox 54"/>
          <p:cNvSpPr txBox="1"/>
          <p:nvPr/>
        </p:nvSpPr>
        <p:spPr>
          <a:xfrm>
            <a:off x="5119818" y="3932528"/>
            <a:ext cx="2071461" cy="923330"/>
          </a:xfrm>
          <a:prstGeom prst="rect">
            <a:avLst/>
          </a:prstGeom>
          <a:noFill/>
        </p:spPr>
        <p:txBody>
          <a:bodyPr wrap="square" rtlCol="0">
            <a:spAutoFit/>
          </a:bodyPr>
          <a:lstStyle/>
          <a:p>
            <a:r>
              <a:rPr lang="en-US" dirty="0" smtClean="0"/>
              <a:t>Robot lifting up hoops and driving forward.</a:t>
            </a:r>
            <a:endParaRPr lang="en-US" dirty="0"/>
          </a:p>
        </p:txBody>
      </p:sp>
      <p:grpSp>
        <p:nvGrpSpPr>
          <p:cNvPr id="60" name="Group 59"/>
          <p:cNvGrpSpPr/>
          <p:nvPr/>
        </p:nvGrpSpPr>
        <p:grpSpPr>
          <a:xfrm>
            <a:off x="609599" y="4125581"/>
            <a:ext cx="1696452" cy="1227220"/>
            <a:chOff x="1323474" y="3380874"/>
            <a:chExt cx="1696452" cy="1227220"/>
          </a:xfrm>
        </p:grpSpPr>
        <p:sp>
          <p:nvSpPr>
            <p:cNvPr id="61" name="Rectangle 60"/>
            <p:cNvSpPr/>
            <p:nvPr/>
          </p:nvSpPr>
          <p:spPr>
            <a:xfrm>
              <a:off x="1323474" y="3380874"/>
              <a:ext cx="1696452" cy="81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419727" y="4199021"/>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473695" y="4199020"/>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3545678" y="4651548"/>
            <a:ext cx="334513" cy="584358"/>
            <a:chOff x="3249164" y="3608942"/>
            <a:chExt cx="334513" cy="584358"/>
          </a:xfrm>
        </p:grpSpPr>
        <p:grpSp>
          <p:nvGrpSpPr>
            <p:cNvPr id="65" name="Group 64"/>
            <p:cNvGrpSpPr/>
            <p:nvPr/>
          </p:nvGrpSpPr>
          <p:grpSpPr>
            <a:xfrm>
              <a:off x="3249164" y="3608942"/>
              <a:ext cx="334513" cy="584358"/>
              <a:chOff x="2971800" y="3051810"/>
              <a:chExt cx="334513" cy="584358"/>
            </a:xfrm>
          </p:grpSpPr>
          <p:sp>
            <p:nvSpPr>
              <p:cNvPr id="67" name="Block Arc 66"/>
              <p:cNvSpPr/>
              <p:nvPr/>
            </p:nvSpPr>
            <p:spPr>
              <a:xfrm>
                <a:off x="2971800" y="3051810"/>
                <a:ext cx="334513" cy="457200"/>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8" name="Rectangle 67"/>
              <p:cNvSpPr/>
              <p:nvPr/>
            </p:nvSpPr>
            <p:spPr>
              <a:xfrm>
                <a:off x="2971800" y="3256120"/>
                <a:ext cx="334513" cy="380048"/>
              </a:xfrm>
              <a:prstGeom prst="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66" name="Rectangle 65"/>
            <p:cNvSpPr/>
            <p:nvPr/>
          </p:nvSpPr>
          <p:spPr>
            <a:xfrm>
              <a:off x="3362543" y="3887546"/>
              <a:ext cx="140252" cy="185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9" name="Straight Connector 68"/>
          <p:cNvCxnSpPr/>
          <p:nvPr/>
        </p:nvCxnSpPr>
        <p:spPr>
          <a:xfrm>
            <a:off x="2306657" y="4808599"/>
            <a:ext cx="1151434" cy="2743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0" name="Right Arrow 69"/>
          <p:cNvSpPr/>
          <p:nvPr/>
        </p:nvSpPr>
        <p:spPr>
          <a:xfrm>
            <a:off x="1405502" y="5491992"/>
            <a:ext cx="2307433"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54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6 1.85185E-6 L 0.08021 -0.09213 " pathEditMode="relative" rAng="0" ptsTypes="AA">
                                      <p:cBhvr>
                                        <p:cTn id="6" dur="2000" fill="hold"/>
                                        <p:tgtEl>
                                          <p:spTgt spid="69"/>
                                        </p:tgtEl>
                                        <p:attrNameLst>
                                          <p:attrName>ppt_x</p:attrName>
                                          <p:attrName>ppt_y</p:attrName>
                                        </p:attrNameLst>
                                      </p:cBhvr>
                                      <p:rCtr x="4010" y="-4606"/>
                                    </p:animMotion>
                                  </p:childTnLst>
                                </p:cTn>
                              </p:par>
                              <p:par>
                                <p:cTn id="7" presetID="63" presetClass="path" presetSubtype="0" accel="50000" decel="50000" fill="hold" nodeType="withEffect">
                                  <p:stCondLst>
                                    <p:cond delay="0"/>
                                  </p:stCondLst>
                                  <p:childTnLst>
                                    <p:animMotion origin="layout" path="M 5E-6 4.44444E-6 L 0.11876 -0.0007 " pathEditMode="relative" rAng="0" ptsTypes="AA">
                                      <p:cBhvr>
                                        <p:cTn id="8" dur="2000" fill="hold"/>
                                        <p:tgtEl>
                                          <p:spTgt spid="60"/>
                                        </p:tgtEl>
                                        <p:attrNameLst>
                                          <p:attrName>ppt_x</p:attrName>
                                          <p:attrName>ppt_y</p:attrName>
                                        </p:attrNameLst>
                                      </p:cBhvr>
                                      <p:rCtr x="5937" y="-46"/>
                                    </p:animMotion>
                                  </p:childTnLst>
                                </p:cTn>
                              </p:par>
                              <p:par>
                                <p:cTn id="9" presetID="64" presetClass="path" presetSubtype="0" accel="50000" decel="50000" fill="hold" nodeType="withEffect">
                                  <p:stCondLst>
                                    <p:cond delay="300"/>
                                  </p:stCondLst>
                                  <p:childTnLst>
                                    <p:animMotion origin="layout" path="M -2.77778E-6 3.33333E-6 L 0.01841 -0.09445 " pathEditMode="relative" rAng="0" ptsTypes="AA">
                                      <p:cBhvr>
                                        <p:cTn id="10" dur="1700" fill="hold"/>
                                        <p:tgtEl>
                                          <p:spTgt spid="64"/>
                                        </p:tgtEl>
                                        <p:attrNameLst>
                                          <p:attrName>ppt_x</p:attrName>
                                          <p:attrName>ppt_y</p:attrName>
                                        </p:attrNameLst>
                                      </p:cBhvr>
                                      <p:rCtr x="92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Do I Make a Parallel Beam?	</a:t>
            </a:r>
            <a:endParaRPr lang="en-US" dirty="0"/>
          </a:p>
        </p:txBody>
      </p:sp>
      <p:sp>
        <p:nvSpPr>
          <p:cNvPr id="11" name="Footer Placeholder 10"/>
          <p:cNvSpPr>
            <a:spLocks noGrp="1"/>
          </p:cNvSpPr>
          <p:nvPr>
            <p:ph type="ftr" sz="quarter" idx="11"/>
          </p:nvPr>
        </p:nvSpPr>
        <p:spPr/>
        <p:txBody>
          <a:bodyPr/>
          <a:lstStyle/>
          <a:p>
            <a:r>
              <a:rPr lang="en-US" smtClean="0"/>
              <a:t>©2015 EV3Lessons.com, Last edit 4/5/2015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4</a:t>
            </a:fld>
            <a:endParaRPr lang="en-US"/>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2293" y="3861762"/>
            <a:ext cx="2222406" cy="1892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208799" y="3888634"/>
            <a:ext cx="2202917" cy="1963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1644898" y="4237278"/>
            <a:ext cx="204537" cy="2406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6433" y="1608987"/>
            <a:ext cx="2647648" cy="2308324"/>
          </a:xfrm>
          <a:prstGeom prst="rect">
            <a:avLst/>
          </a:prstGeom>
          <a:noFill/>
        </p:spPr>
        <p:txBody>
          <a:bodyPr wrap="square" rtlCol="0">
            <a:spAutoFit/>
          </a:bodyPr>
          <a:lstStyle/>
          <a:p>
            <a:r>
              <a:rPr lang="en-US" dirty="0" smtClean="0"/>
              <a:t>To </a:t>
            </a:r>
            <a:r>
              <a:rPr lang="en-US" dirty="0"/>
              <a:t>create a parallel beam click and drag on the bump on the right center of any block and release once you hover over the inverted bump on the left center side on a block.</a:t>
            </a:r>
          </a:p>
          <a:p>
            <a:endParaRPr lang="en-US" dirty="0"/>
          </a:p>
        </p:txBody>
      </p:sp>
      <p:sp>
        <p:nvSpPr>
          <p:cNvPr id="13" name="Content Placeholder 2"/>
          <p:cNvSpPr txBox="1">
            <a:spLocks/>
          </p:cNvSpPr>
          <p:nvPr/>
        </p:nvSpPr>
        <p:spPr>
          <a:xfrm>
            <a:off x="4987646" y="1608987"/>
            <a:ext cx="2491700" cy="23127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Note: Blocks before the split will run one at a time. After the split blocks on the two “beams” will run at the same time</a:t>
            </a:r>
            <a:endParaRPr lang="en-US" dirty="0"/>
          </a:p>
        </p:txBody>
      </p:sp>
    </p:spTree>
    <p:extLst>
      <p:ext uri="{BB962C8B-B14F-4D97-AF65-F5344CB8AC3E}">
        <p14:creationId xmlns:p14="http://schemas.microsoft.com/office/powerpoint/2010/main" val="3172505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p:spPr>
        <p:txBody>
          <a:bodyPr/>
          <a:lstStyle/>
          <a:p>
            <a:r>
              <a:rPr lang="en-US" smtClean="0"/>
              <a:t>Parallel Beams and My Blocks</a:t>
            </a:r>
            <a:endParaRPr lang="en-US" dirty="0"/>
          </a:p>
        </p:txBody>
      </p:sp>
      <p:sp>
        <p:nvSpPr>
          <p:cNvPr id="3" name="Content Placeholder 2"/>
          <p:cNvSpPr>
            <a:spLocks noGrp="1"/>
          </p:cNvSpPr>
          <p:nvPr>
            <p:ph idx="1"/>
          </p:nvPr>
        </p:nvSpPr>
        <p:spPr>
          <a:xfrm>
            <a:off x="315829" y="1560658"/>
            <a:ext cx="3617997" cy="1897057"/>
          </a:xfrm>
        </p:spPr>
        <p:txBody>
          <a:bodyPr>
            <a:normAutofit/>
          </a:bodyPr>
          <a:lstStyle/>
          <a:p>
            <a:r>
              <a:rPr lang="en-US" dirty="0" smtClean="0"/>
              <a:t>Here is a simple program that moves both wheels of our robot forward</a:t>
            </a:r>
          </a:p>
          <a:p>
            <a:r>
              <a:rPr lang="en-US" dirty="0" smtClean="0"/>
              <a:t>If you run it, our robot moves forward by about 4 inches</a:t>
            </a:r>
            <a:endParaRPr lang="en-US" dirty="0" smtClean="0"/>
          </a:p>
        </p:txBody>
      </p:sp>
      <p:sp>
        <p:nvSpPr>
          <p:cNvPr id="14" name="Footer Placeholder 13"/>
          <p:cNvSpPr>
            <a:spLocks noGrp="1"/>
          </p:cNvSpPr>
          <p:nvPr>
            <p:ph type="ftr" sz="quarter" idx="11"/>
          </p:nvPr>
        </p:nvSpPr>
        <p:spPr/>
        <p:txBody>
          <a:bodyPr/>
          <a:lstStyle/>
          <a:p>
            <a:r>
              <a:rPr lang="en-US" smtClean="0"/>
              <a:t>©2015 EV3Lessons.com, Last edit 4/5/2015</a:t>
            </a:r>
            <a:endParaRPr lang="en-US" dirty="0"/>
          </a:p>
        </p:txBody>
      </p:sp>
      <p:sp>
        <p:nvSpPr>
          <p:cNvPr id="2" name="Slide Number Placeholder 1"/>
          <p:cNvSpPr>
            <a:spLocks noGrp="1"/>
          </p:cNvSpPr>
          <p:nvPr>
            <p:ph type="sldNum" sz="quarter" idx="12"/>
          </p:nvPr>
        </p:nvSpPr>
        <p:spPr/>
        <p:txBody>
          <a:bodyPr/>
          <a:lstStyle/>
          <a:p>
            <a:fld id="{4382A7F7-08BF-4252-8141-63FB96055BBB}" type="slidenum">
              <a:rPr lang="en-US" smtClean="0"/>
              <a:t>5</a:t>
            </a:fld>
            <a:endParaRPr lang="en-US"/>
          </a:p>
        </p:txBody>
      </p:sp>
      <p:pic>
        <p:nvPicPr>
          <p:cNvPr id="7" name="Picture 6"/>
          <p:cNvPicPr>
            <a:picLocks noChangeAspect="1"/>
          </p:cNvPicPr>
          <p:nvPr/>
        </p:nvPicPr>
        <p:blipFill>
          <a:blip r:embed="rId2"/>
          <a:stretch>
            <a:fillRect/>
          </a:stretch>
        </p:blipFill>
        <p:spPr>
          <a:xfrm>
            <a:off x="4072180" y="1610665"/>
            <a:ext cx="4619124" cy="2185559"/>
          </a:xfrm>
          <a:prstGeom prst="rect">
            <a:avLst/>
          </a:prstGeom>
        </p:spPr>
      </p:pic>
      <p:pic>
        <p:nvPicPr>
          <p:cNvPr id="8" name="Picture 7"/>
          <p:cNvPicPr>
            <a:picLocks noChangeAspect="1"/>
          </p:cNvPicPr>
          <p:nvPr/>
        </p:nvPicPr>
        <p:blipFill>
          <a:blip r:embed="rId3"/>
          <a:stretch>
            <a:fillRect/>
          </a:stretch>
        </p:blipFill>
        <p:spPr>
          <a:xfrm>
            <a:off x="829428" y="5133430"/>
            <a:ext cx="1295400" cy="923925"/>
          </a:xfrm>
          <a:prstGeom prst="rect">
            <a:avLst/>
          </a:prstGeom>
        </p:spPr>
      </p:pic>
      <p:pic>
        <p:nvPicPr>
          <p:cNvPr id="9" name="Picture 8"/>
          <p:cNvPicPr>
            <a:picLocks noChangeAspect="1"/>
          </p:cNvPicPr>
          <p:nvPr/>
        </p:nvPicPr>
        <p:blipFill>
          <a:blip r:embed="rId4"/>
          <a:stretch>
            <a:fillRect/>
          </a:stretch>
        </p:blipFill>
        <p:spPr>
          <a:xfrm>
            <a:off x="3290836" y="4909593"/>
            <a:ext cx="5191125" cy="1371600"/>
          </a:xfrm>
          <a:prstGeom prst="rect">
            <a:avLst/>
          </a:prstGeom>
        </p:spPr>
      </p:pic>
      <p:sp>
        <p:nvSpPr>
          <p:cNvPr id="10" name="Right Arrow 9"/>
          <p:cNvSpPr/>
          <p:nvPr/>
        </p:nvSpPr>
        <p:spPr>
          <a:xfrm>
            <a:off x="2514297" y="5372807"/>
            <a:ext cx="620128" cy="44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478282" y="4029102"/>
            <a:ext cx="8095995" cy="8804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To simplify it, we can make the below My Block (</a:t>
            </a:r>
            <a:r>
              <a:rPr lang="en-US" dirty="0" err="1" smtClean="0"/>
              <a:t>Motor_Inches</a:t>
            </a:r>
            <a:r>
              <a:rPr lang="en-US" dirty="0" smtClean="0"/>
              <a:t>) that moves the selected motor forward</a:t>
            </a:r>
            <a:endParaRPr lang="en-US" dirty="0"/>
          </a:p>
        </p:txBody>
      </p:sp>
    </p:spTree>
    <p:extLst>
      <p:ext uri="{BB962C8B-B14F-4D97-AF65-F5344CB8AC3E}">
        <p14:creationId xmlns:p14="http://schemas.microsoft.com/office/powerpoint/2010/main" val="4003213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Parallel Beams and My Blocks</a:t>
            </a:r>
            <a:endParaRPr lang="en-US" dirty="0"/>
          </a:p>
        </p:txBody>
      </p:sp>
      <p:sp>
        <p:nvSpPr>
          <p:cNvPr id="3" name="Content Placeholder 2"/>
          <p:cNvSpPr>
            <a:spLocks noGrp="1"/>
          </p:cNvSpPr>
          <p:nvPr>
            <p:ph idx="1"/>
          </p:nvPr>
        </p:nvSpPr>
        <p:spPr>
          <a:xfrm>
            <a:off x="247941" y="1539535"/>
            <a:ext cx="8161422" cy="2999712"/>
          </a:xfrm>
        </p:spPr>
        <p:txBody>
          <a:bodyPr>
            <a:normAutofit fontScale="92500" lnSpcReduction="20000"/>
          </a:bodyPr>
          <a:lstStyle/>
          <a:p>
            <a:r>
              <a:rPr lang="en-US" b="1" u="sng" smtClean="0"/>
              <a:t>BE CAREFUL WHEN YOU USE PARALLEL BEAMS AND MY BLOCKS</a:t>
            </a:r>
            <a:endParaRPr lang="en-US" smtClean="0"/>
          </a:p>
          <a:p>
            <a:r>
              <a:rPr lang="en-US" dirty="0" smtClean="0"/>
              <a:t>Using the </a:t>
            </a:r>
            <a:r>
              <a:rPr lang="en-US" dirty="0" err="1" smtClean="0"/>
              <a:t>Motor_Inches</a:t>
            </a:r>
            <a:r>
              <a:rPr lang="en-US" dirty="0" smtClean="0"/>
              <a:t> My Block, we can convert the program on the bottom  left to the one on the bottom right</a:t>
            </a:r>
          </a:p>
          <a:p>
            <a:r>
              <a:rPr lang="en-US" dirty="0" smtClean="0"/>
              <a:t>If you run the program, the robot does completely different things!!!!!</a:t>
            </a:r>
          </a:p>
          <a:p>
            <a:pPr lvl="1"/>
            <a:r>
              <a:rPr lang="en-US" dirty="0" smtClean="0"/>
              <a:t>The code on the right moves one wheel 4 inches and then moves the other wheel 4 inches. This causes the robot to spin around in one direction then the other</a:t>
            </a:r>
          </a:p>
          <a:p>
            <a:pPr lvl="1"/>
            <a:r>
              <a:rPr lang="en-US" dirty="0" smtClean="0"/>
              <a:t>The code on the left moves both wheels 4 inches at the same time. This makes the robot move forward.</a:t>
            </a:r>
          </a:p>
          <a:p>
            <a:r>
              <a:rPr lang="en-US" b="1" dirty="0" smtClean="0">
                <a:solidFill>
                  <a:srgbClr val="FF0000"/>
                </a:solidFill>
              </a:rPr>
              <a:t>Lesson: EV3 does not let you run two copies of the same My Block at the same time</a:t>
            </a:r>
          </a:p>
          <a:p>
            <a:endParaRPr lang="en-US" dirty="0"/>
          </a:p>
        </p:txBody>
      </p:sp>
      <p:sp>
        <p:nvSpPr>
          <p:cNvPr id="10" name="Footer Placeholder 9"/>
          <p:cNvSpPr>
            <a:spLocks noGrp="1"/>
          </p:cNvSpPr>
          <p:nvPr>
            <p:ph type="ftr" sz="quarter" idx="11"/>
          </p:nvPr>
        </p:nvSpPr>
        <p:spPr/>
        <p:txBody>
          <a:bodyPr/>
          <a:lstStyle/>
          <a:p>
            <a:r>
              <a:rPr lang="en-US" smtClean="0"/>
              <a:t>©2015 EV3Lessons.com, Last edit 4/5/2015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4" name="Picture 3"/>
          <p:cNvPicPr>
            <a:picLocks noChangeAspect="1"/>
          </p:cNvPicPr>
          <p:nvPr/>
        </p:nvPicPr>
        <p:blipFill>
          <a:blip r:embed="rId3"/>
          <a:stretch>
            <a:fillRect/>
          </a:stretch>
        </p:blipFill>
        <p:spPr>
          <a:xfrm>
            <a:off x="6132387" y="4289463"/>
            <a:ext cx="2036823" cy="1812230"/>
          </a:xfrm>
          <a:prstGeom prst="rect">
            <a:avLst/>
          </a:prstGeom>
        </p:spPr>
      </p:pic>
      <p:pic>
        <p:nvPicPr>
          <p:cNvPr id="6" name="Picture 5"/>
          <p:cNvPicPr>
            <a:picLocks noChangeAspect="1"/>
          </p:cNvPicPr>
          <p:nvPr/>
        </p:nvPicPr>
        <p:blipFill rotWithShape="1">
          <a:blip r:embed="rId4"/>
          <a:srcRect b="3454"/>
          <a:stretch/>
        </p:blipFill>
        <p:spPr>
          <a:xfrm>
            <a:off x="837950" y="4289463"/>
            <a:ext cx="3937935" cy="1798897"/>
          </a:xfrm>
          <a:prstGeom prst="rect">
            <a:avLst/>
          </a:prstGeom>
        </p:spPr>
      </p:pic>
      <p:sp>
        <p:nvSpPr>
          <p:cNvPr id="11" name="Not Equal 10"/>
          <p:cNvSpPr/>
          <p:nvPr/>
        </p:nvSpPr>
        <p:spPr>
          <a:xfrm>
            <a:off x="4793932" y="4699364"/>
            <a:ext cx="1070811" cy="559292"/>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8196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a:xfrm>
            <a:off x="268565" y="1548478"/>
            <a:ext cx="8459561" cy="3992563"/>
          </a:xfrm>
        </p:spPr>
        <p:txBody>
          <a:bodyPr/>
          <a:lstStyle/>
          <a:p>
            <a:r>
              <a:rPr lang="en-US" dirty="0" smtClean="0">
                <a:solidFill>
                  <a:srgbClr val="FF0000"/>
                </a:solidFill>
              </a:rPr>
              <a:t>Can you write a program that uses parallel beams that have to move and pick up an object at the same time?</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grpSp>
        <p:nvGrpSpPr>
          <p:cNvPr id="6" name="Group 5"/>
          <p:cNvGrpSpPr/>
          <p:nvPr/>
        </p:nvGrpSpPr>
        <p:grpSpPr>
          <a:xfrm>
            <a:off x="2951083" y="3511971"/>
            <a:ext cx="1696452" cy="1227220"/>
            <a:chOff x="1323474" y="3380874"/>
            <a:chExt cx="1696452" cy="1227220"/>
          </a:xfrm>
        </p:grpSpPr>
        <p:sp>
          <p:nvSpPr>
            <p:cNvPr id="7" name="Rectangle 6"/>
            <p:cNvSpPr/>
            <p:nvPr/>
          </p:nvSpPr>
          <p:spPr>
            <a:xfrm>
              <a:off x="1323474" y="3380874"/>
              <a:ext cx="1696452" cy="81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19727" y="4199021"/>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73695" y="4199020"/>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887162" y="4037938"/>
            <a:ext cx="334513" cy="584358"/>
            <a:chOff x="3249164" y="3608942"/>
            <a:chExt cx="334513" cy="584358"/>
          </a:xfrm>
        </p:grpSpPr>
        <p:grpSp>
          <p:nvGrpSpPr>
            <p:cNvPr id="11" name="Group 10"/>
            <p:cNvGrpSpPr/>
            <p:nvPr/>
          </p:nvGrpSpPr>
          <p:grpSpPr>
            <a:xfrm>
              <a:off x="3249164" y="3608942"/>
              <a:ext cx="334513" cy="584358"/>
              <a:chOff x="2971800" y="3051810"/>
              <a:chExt cx="334513" cy="584358"/>
            </a:xfrm>
          </p:grpSpPr>
          <p:sp>
            <p:nvSpPr>
              <p:cNvPr id="13" name="Block Arc 12"/>
              <p:cNvSpPr/>
              <p:nvPr/>
            </p:nvSpPr>
            <p:spPr>
              <a:xfrm>
                <a:off x="2971800" y="3051810"/>
                <a:ext cx="334513" cy="457200"/>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2971800" y="3256120"/>
                <a:ext cx="334513" cy="380048"/>
              </a:xfrm>
              <a:prstGeom prst="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2" name="Rectangle 11"/>
            <p:cNvSpPr/>
            <p:nvPr/>
          </p:nvSpPr>
          <p:spPr>
            <a:xfrm>
              <a:off x="3362543" y="3887546"/>
              <a:ext cx="140252" cy="185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5" name="Straight Connector 14"/>
          <p:cNvCxnSpPr/>
          <p:nvPr/>
        </p:nvCxnSpPr>
        <p:spPr>
          <a:xfrm>
            <a:off x="4648141" y="4194989"/>
            <a:ext cx="1151434" cy="2743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3746986" y="4878382"/>
            <a:ext cx="2307433"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20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6 1.85185E-6 L 0.08021 -0.09213 " pathEditMode="relative" rAng="0" ptsTypes="AA">
                                      <p:cBhvr>
                                        <p:cTn id="6" dur="2000" fill="hold"/>
                                        <p:tgtEl>
                                          <p:spTgt spid="15"/>
                                        </p:tgtEl>
                                        <p:attrNameLst>
                                          <p:attrName>ppt_x</p:attrName>
                                          <p:attrName>ppt_y</p:attrName>
                                        </p:attrNameLst>
                                      </p:cBhvr>
                                      <p:rCtr x="4010" y="-4606"/>
                                    </p:animMotion>
                                  </p:childTnLst>
                                </p:cTn>
                              </p:par>
                              <p:par>
                                <p:cTn id="7" presetID="63" presetClass="path" presetSubtype="0" accel="50000" decel="50000" fill="hold" nodeType="withEffect">
                                  <p:stCondLst>
                                    <p:cond delay="0"/>
                                  </p:stCondLst>
                                  <p:childTnLst>
                                    <p:animMotion origin="layout" path="M 5E-6 4.44444E-6 L 0.11876 -0.0007 " pathEditMode="relative" rAng="0" ptsTypes="AA">
                                      <p:cBhvr>
                                        <p:cTn id="8" dur="2000" fill="hold"/>
                                        <p:tgtEl>
                                          <p:spTgt spid="6"/>
                                        </p:tgtEl>
                                        <p:attrNameLst>
                                          <p:attrName>ppt_x</p:attrName>
                                          <p:attrName>ppt_y</p:attrName>
                                        </p:attrNameLst>
                                      </p:cBhvr>
                                      <p:rCtr x="5937" y="-46"/>
                                    </p:animMotion>
                                  </p:childTnLst>
                                </p:cTn>
                              </p:par>
                              <p:par>
                                <p:cTn id="9" presetID="64" presetClass="path" presetSubtype="0" accel="50000" decel="50000" fill="hold" nodeType="withEffect">
                                  <p:stCondLst>
                                    <p:cond delay="300"/>
                                  </p:stCondLst>
                                  <p:childTnLst>
                                    <p:animMotion origin="layout" path="M -2.77778E-6 3.33333E-6 L 0.01841 -0.09445 " pathEditMode="relative" rAng="0" ptsTypes="AA">
                                      <p:cBhvr>
                                        <p:cTn id="10" dur="1700" fill="hold"/>
                                        <p:tgtEl>
                                          <p:spTgt spid="10"/>
                                        </p:tgtEl>
                                        <p:attrNameLst>
                                          <p:attrName>ppt_x</p:attrName>
                                          <p:attrName>ppt_y</p:attrName>
                                        </p:attrNameLst>
                                      </p:cBhvr>
                                      <p:rCtr x="92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dirty="0" smtClean="0"/>
              <a:t>This tutorial was created by Sanjay </a:t>
            </a:r>
            <a:r>
              <a:rPr lang="en-US" dirty="0" err="1" smtClean="0"/>
              <a:t>Seshan</a:t>
            </a:r>
            <a:r>
              <a:rPr lang="en-US" dirty="0" smtClean="0"/>
              <a:t> and Arvind </a:t>
            </a:r>
            <a:r>
              <a:rPr lang="en-US" dirty="0" err="1" smtClean="0"/>
              <a:t>Seshan</a:t>
            </a:r>
            <a:r>
              <a:rPr lang="en-US" dirty="0" smtClean="0"/>
              <a:t> from Droids Robotics.</a:t>
            </a:r>
          </a:p>
          <a:p>
            <a:r>
              <a:rPr lang="en-US" dirty="0" smtClean="0"/>
              <a:t>Author’s Email: </a:t>
            </a:r>
            <a:r>
              <a:rPr lang="en-US" dirty="0" err="1" smtClean="0"/>
              <a:t>team@droidsrobotics.org</a:t>
            </a:r>
            <a:endParaRPr lang="en-US" dirty="0" smtClean="0"/>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©2015 EV3Lessons.com, Last edit 4/5/2015</a:t>
            </a:r>
            <a:endParaRPr lang="en-US"/>
          </a:p>
        </p:txBody>
      </p:sp>
      <p:sp>
        <p:nvSpPr>
          <p:cNvPr id="8" name="Slide Number Placeholder 7"/>
          <p:cNvSpPr>
            <a:spLocks noGrp="1"/>
          </p:cNvSpPr>
          <p:nvPr>
            <p:ph type="sldNum" sz="quarter" idx="12"/>
          </p:nvPr>
        </p:nvSpPr>
        <p:spPr/>
        <p:txBody>
          <a:bodyPr/>
          <a:lstStyle/>
          <a:p>
            <a:fld id="{4382A7F7-08BF-4252-8141-63FB96055BBB}" type="slidenum">
              <a:rPr lang="en-US" smtClean="0"/>
              <a:pPr/>
              <a:t>8</a:t>
            </a:fld>
            <a:endParaRPr lang="en-US"/>
          </a:p>
        </p:txBody>
      </p:sp>
      <p:sp>
        <p:nvSpPr>
          <p:cNvPr id="5" name="Rectangle 1"/>
          <p:cNvSpPr>
            <a:spLocks noChangeArrowheads="1"/>
          </p:cNvSpPr>
          <p:nvPr/>
        </p:nvSpPr>
        <p:spPr bwMode="auto">
          <a:xfrm>
            <a:off x="496016" y="4882291"/>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297" y="3906386"/>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0439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2875</TotalTime>
  <Words>442</Words>
  <Application>Microsoft Macintosh PowerPoint</Application>
  <PresentationFormat>On-screen Show (4:3)</PresentationFormat>
  <Paragraphs>47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Helvetica Neue</vt:lpstr>
      <vt:lpstr>Arial</vt:lpstr>
      <vt:lpstr>Retrospect</vt:lpstr>
      <vt:lpstr>INTERMEDIATE PROGRAMMING LESSON</vt:lpstr>
      <vt:lpstr>Lesson Objectives</vt:lpstr>
      <vt:lpstr>What are Parallel Beams?</vt:lpstr>
      <vt:lpstr>How Do I Make a Parallel Beam? </vt:lpstr>
      <vt:lpstr>Parallel Beams and My Blocks</vt:lpstr>
      <vt:lpstr>Parallel Beams and My Blocks</vt:lpstr>
      <vt:lpstr>Challenge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Beams</dc:title>
  <cp:lastModifiedBy>Srinivasan Seshan</cp:lastModifiedBy>
  <cp:revision>2</cp:revision>
  <dcterms:created xsi:type="dcterms:W3CDTF">2014-10-28T21:59:38Z</dcterms:created>
  <dcterms:modified xsi:type="dcterms:W3CDTF">2015-11-14T04:29:38Z</dcterms:modified>
</cp:coreProperties>
</file>