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14"/>
  </p:notesMasterIdLst>
  <p:handoutMasterIdLst>
    <p:handoutMasterId r:id="rId15"/>
  </p:handoutMasterIdLst>
  <p:sldIdLst>
    <p:sldId id="274" r:id="rId2"/>
    <p:sldId id="273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0" autoAdjust="0"/>
    <p:restoredTop sz="94613"/>
  </p:normalViewPr>
  <p:slideViewPr>
    <p:cSldViewPr snapToGrid="0" snapToObjects="1">
      <p:cViewPr>
        <p:scale>
          <a:sx n="93" d="100"/>
          <a:sy n="93" d="100"/>
        </p:scale>
        <p:origin x="1896" y="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FBD-0392-DF42-9C65-6D1DE0580181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75E-9EAC-E14B-B7AC-8C8F25EC1DAA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FCFC-C57A-2442-884C-F5C58B3A2465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D4EB-A2A3-5D46-A2E3-B082D53C11C5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62A6-538C-914A-A4D7-9D77EAAE33AB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3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6DE5-4727-3C44-A125-458AC819E1C1}" type="datetime1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52B0-687D-184F-B682-0021640A5D63}" type="datetime1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AD7A-12C8-EA48-9011-B2F46261DD98}" type="datetime1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C5C7-2346-9A49-8660-921460E2744B}" type="datetime1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5A27797-1683-ED47-A74A-6DEBEDA39DC8}" type="datetime1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FCDA-76FF-C942-8304-6FF0EF7EF019}" type="datetime1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04F77D-FCB8-A946-86A9-D14BD65D0D3D}" type="datetime1">
              <a:rPr lang="en-US" smtClean="0"/>
              <a:t>11/13/15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4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IMPRoVING</a:t>
            </a:r>
            <a:r>
              <a:rPr lang="en-US" dirty="0" smtClean="0"/>
              <a:t> PROGRAM 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0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Coast &amp; Reset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pic>
        <p:nvPicPr>
          <p:cNvPr id="5" name="Picture 4" descr="Screen Shot 2014-11-04 at 1.16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2" y="2040021"/>
            <a:ext cx="8686801" cy="1817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reliable!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5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Factors 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Battery life</a:t>
            </a:r>
          </a:p>
          <a:p>
            <a:pPr lvl="1"/>
            <a:r>
              <a:rPr lang="en-US" smtClean="0"/>
              <a:t>If you program your robot when the battery life is low, it won’t run the same when fully charged</a:t>
            </a:r>
          </a:p>
          <a:p>
            <a:pPr lvl="2"/>
            <a:r>
              <a:rPr lang="en-US" smtClean="0"/>
              <a:t>Motors behave differently with low battery</a:t>
            </a:r>
          </a:p>
          <a:p>
            <a:pPr lvl="2"/>
            <a:r>
              <a:rPr lang="en-US" smtClean="0"/>
              <a:t>But using sensors makes you not as dependent on battery</a:t>
            </a:r>
          </a:p>
          <a:p>
            <a:r>
              <a:rPr lang="en-US" smtClean="0"/>
              <a:t>LEGO pieces come apart over time:</a:t>
            </a:r>
          </a:p>
          <a:p>
            <a:pPr lvl="1"/>
            <a:r>
              <a:rPr lang="en-US" smtClean="0"/>
              <a:t>Squeeze in LEGO pieces in key areas before a run – the pegs get loose which means the sensors may not be in the same place as a previous run</a:t>
            </a:r>
          </a:p>
          <a:p>
            <a:pPr lvl="1"/>
            <a:r>
              <a:rPr lang="en-US" smtClean="0"/>
              <a:t>Push wires in for sensors and motors.  They come out!</a:t>
            </a:r>
          </a:p>
          <a:p>
            <a:r>
              <a:rPr lang="en-US" smtClean="0"/>
              <a:t>Motors and sensors don’t always match:</a:t>
            </a:r>
          </a:p>
          <a:p>
            <a:pPr lvl="1"/>
            <a:r>
              <a:rPr lang="en-US" smtClean="0"/>
              <a:t>Some teams test motors, sensors and wheels to make sure that they match</a:t>
            </a:r>
          </a:p>
          <a:p>
            <a:pPr lvl="1"/>
            <a:r>
              <a:rPr lang="en-US" smtClean="0"/>
              <a:t>You will never get a perfect match so we recommend use other techniques and accept that they will be different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lesson was written by Sanjay and Arvind Seshan from Droids Robotics</a:t>
            </a:r>
          </a:p>
          <a:p>
            <a:r>
              <a:rPr lang="en-US" smtClean="0"/>
              <a:t>More lessons are available at www.ev3lessons.com</a:t>
            </a:r>
            <a:br>
              <a:rPr lang="en-US" smtClean="0"/>
            </a:br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4" y="3357198"/>
            <a:ext cx="2495686" cy="87916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344" y="4547229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892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your robot more reliable in First Lego League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common problems you might 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some possible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Sources of Problems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234409"/>
              </p:ext>
            </p:extLst>
          </p:nvPr>
        </p:nvGraphicFramePr>
        <p:xfrm>
          <a:off x="477666" y="1657350"/>
          <a:ext cx="8191048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24"/>
                <a:gridCol w="4095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Alignment in base varies from run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Each run is different</a:t>
                      </a:r>
                      <a:r>
                        <a:rPr lang="en-US" baseline="0" dirty="0" smtClean="0"/>
                        <a:t> and missions sometimes work.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Robots don’t travel straight for long or turn exactly the same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hard</a:t>
                      </a:r>
                      <a:r>
                        <a:rPr lang="en-US" baseline="0" dirty="0" smtClean="0"/>
                        <a:t> to predict the robot location exactly.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Errors accumulate as you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missions tend to fail. It is hard</a:t>
                      </a:r>
                      <a:r>
                        <a:rPr lang="en-US" baseline="0" dirty="0" smtClean="0"/>
                        <a:t> to do missions far from 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Adjusting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motors/attachments in base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move out of base may behave differently each time.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Attachments don’t work the same each time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Battery levels impact motor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Tweaks that work today fail</a:t>
                      </a:r>
                      <a:r>
                        <a:rPr lang="en-US" baseline="0" dirty="0" smtClean="0"/>
                        <a:t> tomorrow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Starting Points in Base are Critical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/>
          <a:lstStyle/>
          <a:p>
            <a:r>
              <a:rPr lang="en-US" dirty="0" smtClean="0"/>
              <a:t>FLL teams need to figure out where to start in base</a:t>
            </a:r>
          </a:p>
          <a:p>
            <a:pPr lvl="1"/>
            <a:r>
              <a:rPr lang="en-US" dirty="0" smtClean="0"/>
              <a:t>Jigs: a LEGO ruler/wall that your robot can align against them in base</a:t>
            </a:r>
          </a:p>
          <a:p>
            <a:pPr lvl="1"/>
            <a:r>
              <a:rPr lang="en-US" dirty="0" smtClean="0"/>
              <a:t>Same start each time: pick one spot and start there no matter what the mission for easy starts</a:t>
            </a:r>
          </a:p>
          <a:p>
            <a:pPr lvl="1"/>
            <a:r>
              <a:rPr lang="en-US" dirty="0" smtClean="0"/>
              <a:t>Inch marks: Use the inch marks to pick a starting spot for each run</a:t>
            </a:r>
          </a:p>
          <a:p>
            <a:pPr lvl="1"/>
            <a:r>
              <a:rPr lang="en-US" dirty="0" smtClean="0"/>
              <a:t>Words: Base has words. If you aren’t near an inch mark, pick a word or letter to start on.	</a:t>
            </a:r>
          </a:p>
          <a:p>
            <a:r>
              <a:rPr lang="en-US" dirty="0" smtClean="0"/>
              <a:t>Even better, try to find a way to align the robot using other techniques (see next page)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769557" y="1615877"/>
            <a:ext cx="1929324" cy="2080962"/>
            <a:chOff x="7130258" y="2305921"/>
            <a:chExt cx="1929324" cy="2080962"/>
          </a:xfrm>
        </p:grpSpPr>
        <p:sp>
          <p:nvSpPr>
            <p:cNvPr id="14" name="Rectangle 13"/>
            <p:cNvSpPr/>
            <p:nvPr/>
          </p:nvSpPr>
          <p:spPr>
            <a:xfrm>
              <a:off x="7218332" y="2437400"/>
              <a:ext cx="1793706" cy="1949482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7374307" y="2381700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9027525">
              <a:off x="7678581" y="2905314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142665" y="2464606"/>
              <a:ext cx="9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 a jig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0259" y="2305921"/>
              <a:ext cx="1929323" cy="1326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6182844" y="3351395"/>
              <a:ext cx="1982902" cy="8807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248829" y="3662395"/>
              <a:ext cx="617733" cy="593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 rot="16200000">
            <a:off x="6953091" y="3969564"/>
            <a:ext cx="1793706" cy="194948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7667566" y="4107411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798240" y="5472998"/>
            <a:ext cx="9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 marks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5845401" y="4898232"/>
            <a:ext cx="1929323" cy="1326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41784" y="5841158"/>
            <a:ext cx="1982902" cy="880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53945" y="404745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17486" y="405503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69886" y="404033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29434" y="405503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92975" y="406261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5375" y="404791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04923" y="406261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168464" y="407019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20864" y="405549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Accumulate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By the time you get to the far side of the table, you are no longer in the right position</a:t>
            </a:r>
          </a:p>
          <a:p>
            <a:r>
              <a:rPr lang="en-US" smtClean="0"/>
              <a:t>Solution: Repeat alignment techniques multiple times in a run for better reliability (see next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5136764">
            <a:off x="791013" y="3734291"/>
            <a:ext cx="674712" cy="701814"/>
            <a:chOff x="7631605" y="3030052"/>
            <a:chExt cx="674712" cy="701814"/>
          </a:xfrm>
        </p:grpSpPr>
        <p:sp>
          <p:nvSpPr>
            <p:cNvPr id="6" name="Rounded Rectangle 5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>
            <a:stCxn id="6" idx="2"/>
          </p:cNvCxnSpPr>
          <p:nvPr/>
        </p:nvCxnSpPr>
        <p:spPr>
          <a:xfrm flipV="1">
            <a:off x="778677" y="3553628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16404" y="3744144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 Model 1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 rot="5136764">
            <a:off x="834104" y="4726338"/>
            <a:ext cx="674712" cy="701814"/>
            <a:chOff x="7631605" y="3030052"/>
            <a:chExt cx="674712" cy="701814"/>
          </a:xfrm>
        </p:grpSpPr>
        <p:sp>
          <p:nvSpPr>
            <p:cNvPr id="14" name="Rounded Rectangle 13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stCxn id="14" idx="2"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 Model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You on the FLL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620055" cy="4654528"/>
          </a:xfrm>
        </p:spPr>
        <p:txBody>
          <a:bodyPr/>
          <a:lstStyle/>
          <a:p>
            <a:r>
              <a:rPr lang="en-US" smtClean="0"/>
              <a:t>Consider these alignment strategies that are commonly used:</a:t>
            </a:r>
          </a:p>
          <a:p>
            <a:pPr lvl="1"/>
            <a:r>
              <a:rPr lang="en-US" dirty="0" smtClean="0"/>
              <a:t>Align on walls – deliberately back into a wall to straighten out (note: You may stall doing this. See the Advanced: Stall Detection Lesson)</a:t>
            </a:r>
          </a:p>
          <a:p>
            <a:pPr lvl="1"/>
            <a:r>
              <a:rPr lang="en-US" dirty="0" smtClean="0"/>
              <a:t>Square/Align on lines –If you are moving angled, you can straighten out whenever you see a line. (See Advanced: Squaring Lesson)</a:t>
            </a:r>
          </a:p>
          <a:p>
            <a:pPr lvl="1"/>
            <a:r>
              <a:rPr lang="en-US" dirty="0" smtClean="0"/>
              <a:t>Move until a line – travel until you find a line so you know where you are on the mat (See Beginner: Color Sensor)</a:t>
            </a:r>
          </a:p>
          <a:p>
            <a:pPr lvl="1"/>
            <a:r>
              <a:rPr lang="en-US" dirty="0" smtClean="0"/>
              <a:t>Align on a mission model – Mission models that are stuck in one place can be used to align against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090205"/>
            <a:ext cx="1187198" cy="534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 Model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 rot="20696983">
            <a:off x="7382223" y="3206523"/>
            <a:ext cx="674712" cy="701814"/>
            <a:chOff x="7631605" y="3030052"/>
            <a:chExt cx="674712" cy="701814"/>
          </a:xfrm>
        </p:grpSpPr>
        <p:sp>
          <p:nvSpPr>
            <p:cNvPr id="10" name="Rounded Rectangle 9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7584509" y="4388391"/>
            <a:ext cx="674712" cy="701814"/>
            <a:chOff x="7631605" y="3030052"/>
            <a:chExt cx="674712" cy="701814"/>
          </a:xfrm>
        </p:grpSpPr>
        <p:sp>
          <p:nvSpPr>
            <p:cNvPr id="15" name="Rounded Rectangle 14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7478093" y="1983133"/>
            <a:ext cx="674712" cy="701814"/>
            <a:chOff x="7631605" y="3030052"/>
            <a:chExt cx="674712" cy="701814"/>
          </a:xfrm>
        </p:grpSpPr>
        <p:sp>
          <p:nvSpPr>
            <p:cNvPr id="21" name="Rounded Rectangle 20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490940" y="22206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Back into walls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99906" y="3522236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Square on a line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446903" y="4569735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Align on a mission model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Adjusting Attachments in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Just like the robot body, you need to set up your attachments in the same way each time for improving reliability</a:t>
            </a:r>
          </a:p>
          <a:p>
            <a:pPr lvl="1"/>
            <a:r>
              <a:rPr lang="en-US" smtClean="0"/>
              <a:t>Jigs that allow the attachment arm to only move to a certain level to make sure the arm is set the same way each time</a:t>
            </a:r>
          </a:p>
          <a:p>
            <a:pPr lvl="2"/>
            <a:r>
              <a:rPr lang="en-US" smtClean="0"/>
              <a:t>In Senior Solutions, we used a jig to make sure the arm that picked up the pill box always started at the right level</a:t>
            </a:r>
          </a:p>
          <a:p>
            <a:pPr lvl="1"/>
            <a:r>
              <a:rPr lang="en-US" smtClean="0"/>
              <a:t>Indicators on the robot (e.g. bright peg) might help you remember where to reset the arm to</a:t>
            </a:r>
          </a:p>
          <a:p>
            <a:pPr lvl="2"/>
            <a:r>
              <a:rPr lang="en-US" smtClean="0"/>
              <a:t>In Food Factor, we had a red peg in a hole to remember how far back to move the arm</a:t>
            </a:r>
          </a:p>
          <a:p>
            <a:pPr lvl="1"/>
            <a:r>
              <a:rPr lang="en-US" smtClean="0"/>
              <a:t>You can use a touch sensor to detect the position of an attachment at the start of a run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Adjusting Motors in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732053" cy="4654528"/>
          </a:xfrm>
        </p:spPr>
        <p:txBody>
          <a:bodyPr/>
          <a:lstStyle/>
          <a:p>
            <a:r>
              <a:rPr lang="en-US" dirty="0" smtClean="0"/>
              <a:t>Moving attachments or wheels</a:t>
            </a:r>
          </a:p>
          <a:p>
            <a:pPr lvl="1"/>
            <a:r>
              <a:rPr lang="en-US" dirty="0" smtClean="0"/>
              <a:t>When the program is stopped you can move wheels and attachments easily and it has no impact</a:t>
            </a:r>
          </a:p>
          <a:p>
            <a:pPr lvl="1"/>
            <a:r>
              <a:rPr lang="en-US" dirty="0" smtClean="0"/>
              <a:t>If a program is running, there are multiple steps</a:t>
            </a:r>
          </a:p>
          <a:p>
            <a:pPr lvl="2"/>
            <a:r>
              <a:rPr lang="en-US" dirty="0" smtClean="0"/>
              <a:t>You need to put the motors into “coast” mode</a:t>
            </a:r>
          </a:p>
          <a:p>
            <a:pPr lvl="2"/>
            <a:r>
              <a:rPr lang="en-US" dirty="0" smtClean="0"/>
              <a:t>If you move the motors in coast mode, the motors will move back to the original position on the first move!</a:t>
            </a:r>
          </a:p>
          <a:p>
            <a:pPr lvl="3"/>
            <a:r>
              <a:rPr lang="en-US" dirty="0" smtClean="0"/>
              <a:t>You need to “reset” the motor after an adjustment and before you start your run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pic>
        <p:nvPicPr>
          <p:cNvPr id="5" name="Picture 4" descr="Screen Shot 2014-11-04 at 12.5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60" y="2147836"/>
            <a:ext cx="3308886" cy="1581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40660" y="1459114"/>
            <a:ext cx="330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1) Put all the motors you use on coast so you can move the motors by hand to adjust</a:t>
            </a:r>
            <a:endParaRPr lang="en-US" sz="1400" dirty="0"/>
          </a:p>
        </p:txBody>
      </p:sp>
      <p:pic>
        <p:nvPicPr>
          <p:cNvPr id="10" name="Picture 9" descr="Screen Shot 2014-11-04 at 12.5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60" y="4723805"/>
            <a:ext cx="3124739" cy="14029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40660" y="4148668"/>
            <a:ext cx="330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2) Now you have to “reset” the motors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295558" y="1525744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Coast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pic>
        <p:nvPicPr>
          <p:cNvPr id="3" name="Picture 2" descr="Screen Shot 2014-11-04 at 1.1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505616"/>
            <a:ext cx="8686800" cy="3054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Doesn’t work well.  Not as reliable!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0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936</Words>
  <Application>Microsoft Macintosh PowerPoint</Application>
  <PresentationFormat>On-screen Show (4:3)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Helvetica Neue</vt:lpstr>
      <vt:lpstr>Arial</vt:lpstr>
      <vt:lpstr>Retrospect</vt:lpstr>
      <vt:lpstr>INTERMEDIATE PROGRAMMING LESSON</vt:lpstr>
      <vt:lpstr>Lesson Objectives</vt:lpstr>
      <vt:lpstr>Sources of Problems</vt:lpstr>
      <vt:lpstr>Starting Points in Base are Critical</vt:lpstr>
      <vt:lpstr>Errors Accumulate Over Time</vt:lpstr>
      <vt:lpstr>Where Are You on the FLL table?</vt:lpstr>
      <vt:lpstr>Adjusting Attachments in Base</vt:lpstr>
      <vt:lpstr>Adjusting Motors in Base</vt:lpstr>
      <vt:lpstr>Using Coast</vt:lpstr>
      <vt:lpstr>Using Coast &amp; Reset</vt:lpstr>
      <vt:lpstr>Other Factors in Reliability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Lesson: Improving Robot Reliability in FLL</dc:title>
  <cp:lastModifiedBy>Srinivasan Seshan</cp:lastModifiedBy>
  <cp:revision>8</cp:revision>
  <cp:lastPrinted>2015-11-14T04:34:43Z</cp:lastPrinted>
  <dcterms:created xsi:type="dcterms:W3CDTF">2014-11-14T02:10:18Z</dcterms:created>
  <dcterms:modified xsi:type="dcterms:W3CDTF">2015-11-14T04:34:50Z</dcterms:modified>
</cp:coreProperties>
</file>