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mp" ContentType="image/png"/>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Lst>
  <p:notesMasterIdLst>
    <p:notesMasterId r:id="rId16"/>
  </p:notesMasterIdLst>
  <p:handoutMasterIdLst>
    <p:handoutMasterId r:id="rId17"/>
  </p:handoutMasterIdLst>
  <p:sldIdLst>
    <p:sldId id="380" r:id="rId2"/>
    <p:sldId id="372" r:id="rId3"/>
    <p:sldId id="376" r:id="rId4"/>
    <p:sldId id="377" r:id="rId5"/>
    <p:sldId id="287" r:id="rId6"/>
    <p:sldId id="361" r:id="rId7"/>
    <p:sldId id="362" r:id="rId8"/>
    <p:sldId id="375" r:id="rId9"/>
    <p:sldId id="379" r:id="rId10"/>
    <p:sldId id="367" r:id="rId11"/>
    <p:sldId id="373" r:id="rId12"/>
    <p:sldId id="374" r:id="rId13"/>
    <p:sldId id="378" r:id="rId14"/>
    <p:sldId id="3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5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39" autoAdjust="0"/>
    <p:restoredTop sz="96271" autoAdjust="0"/>
  </p:normalViewPr>
  <p:slideViewPr>
    <p:cSldViewPr snapToGrid="0" snapToObjects="1">
      <p:cViewPr varScale="1">
        <p:scale>
          <a:sx n="120" d="100"/>
          <a:sy n="120" d="100"/>
        </p:scale>
        <p:origin x="184" y="20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1084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27631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14</a:t>
            </a:fld>
            <a:endParaRPr lang="en-US"/>
          </a:p>
        </p:txBody>
      </p:sp>
    </p:spTree>
    <p:extLst>
      <p:ext uri="{BB962C8B-B14F-4D97-AF65-F5344CB8AC3E}">
        <p14:creationId xmlns:p14="http://schemas.microsoft.com/office/powerpoint/2010/main" val="273788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3852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5610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773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8168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9193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467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56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8581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7255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058161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46368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mp"/><Relationship Id="rId3" Type="http://schemas.openxmlformats.org/officeDocument/2006/relationships/image" Target="../media/image8.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p:txBody>
          <a:bodyPr>
            <a:normAutofit lnSpcReduction="10000"/>
          </a:bodyPr>
          <a:lstStyle/>
          <a:p>
            <a:r>
              <a:rPr lang="en-US" dirty="0" smtClean="0"/>
              <a:t>TURN_DEGREES My BLOCK</a:t>
            </a:r>
            <a:endParaRPr lang="en-US" dirty="0"/>
          </a:p>
        </p:txBody>
      </p:sp>
    </p:spTree>
    <p:extLst>
      <p:ext uri="{BB962C8B-B14F-4D97-AF65-F5344CB8AC3E}">
        <p14:creationId xmlns:p14="http://schemas.microsoft.com/office/powerpoint/2010/main" val="69226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3B: </a:t>
            </a:r>
            <a:r>
              <a:rPr lang="en-US" dirty="0" err="1" smtClean="0"/>
              <a:t>Turn_Degrees</a:t>
            </a:r>
            <a:r>
              <a:rPr lang="en-US" dirty="0" smtClean="0"/>
              <a:t> My </a:t>
            </a:r>
            <a:r>
              <a:rPr lang="en-US" dirty="0" err="1" smtClean="0"/>
              <a:t>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6" y="1605104"/>
            <a:ext cx="8529387" cy="3647616"/>
          </a:xfrm>
          <a:prstGeom prst="rect">
            <a:avLst/>
          </a:prstGeom>
        </p:spPr>
      </p:pic>
    </p:spTree>
    <p:extLst>
      <p:ext uri="{BB962C8B-B14F-4D97-AF65-F5344CB8AC3E}">
        <p14:creationId xmlns:p14="http://schemas.microsoft.com/office/powerpoint/2010/main" val="2279022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3B: </a:t>
            </a:r>
            <a:r>
              <a:rPr lang="en-US" dirty="0" smtClean="0"/>
              <a:t>Inside</a:t>
            </a:r>
            <a:r>
              <a:rPr lang="en-US" dirty="0" smtClean="0"/>
              <a:t> </a:t>
            </a:r>
            <a:r>
              <a:rPr lang="en-US" dirty="0" err="1" smtClean="0"/>
              <a:t>Turn_degrees</a:t>
            </a:r>
            <a:r>
              <a:rPr lang="en-US" dirty="0" smtClean="0"/>
              <a:t> </a:t>
            </a:r>
            <a:r>
              <a:rPr lang="en-US" dirty="0" smtClean="0"/>
              <a:t>Right</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r="5146" b="10441"/>
          <a:stretch/>
        </p:blipFill>
        <p:spPr>
          <a:xfrm>
            <a:off x="396240" y="1524319"/>
            <a:ext cx="8245474" cy="4503204"/>
          </a:xfrm>
          <a:prstGeom prst="rect">
            <a:avLst/>
          </a:prstGeom>
        </p:spPr>
      </p:pic>
    </p:spTree>
    <p:extLst>
      <p:ext uri="{BB962C8B-B14F-4D97-AF65-F5344CB8AC3E}">
        <p14:creationId xmlns:p14="http://schemas.microsoft.com/office/powerpoint/2010/main" val="30317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3B: </a:t>
            </a:r>
            <a:r>
              <a:rPr lang="en-US" dirty="0" smtClean="0"/>
              <a:t>Inside </a:t>
            </a:r>
            <a:r>
              <a:rPr lang="en-US" dirty="0" err="1" smtClean="0"/>
              <a:t>Turn_degrees</a:t>
            </a:r>
            <a:r>
              <a:rPr lang="en-US" dirty="0" smtClean="0"/>
              <a:t> </a:t>
            </a:r>
            <a:r>
              <a:rPr lang="en-US" dirty="0" smtClean="0"/>
              <a:t>left</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a:p>
        </p:txBody>
      </p:sp>
      <p:pic>
        <p:nvPicPr>
          <p:cNvPr id="7" name="Picture 6" descr="LEGO MINDSTORMS Education EV3 Teacher Edition"/>
          <p:cNvPicPr>
            <a:picLocks noChangeAspect="1"/>
          </p:cNvPicPr>
          <p:nvPr/>
        </p:nvPicPr>
        <p:blipFill rotWithShape="1">
          <a:blip r:embed="rId2">
            <a:extLst>
              <a:ext uri="{28A0092B-C50C-407E-A947-70E740481C1C}">
                <a14:useLocalDpi xmlns:a14="http://schemas.microsoft.com/office/drawing/2010/main" val="0"/>
              </a:ext>
            </a:extLst>
          </a:blip>
          <a:srcRect l="6500" t="23174" r="45500" b="42271"/>
          <a:stretch/>
        </p:blipFill>
        <p:spPr>
          <a:xfrm>
            <a:off x="401520" y="1722120"/>
            <a:ext cx="7941744" cy="4191476"/>
          </a:xfrm>
          <a:prstGeom prst="rect">
            <a:avLst/>
          </a:prstGeom>
        </p:spPr>
      </p:pic>
    </p:spTree>
    <p:extLst>
      <p:ext uri="{BB962C8B-B14F-4D97-AF65-F5344CB8AC3E}">
        <p14:creationId xmlns:p14="http://schemas.microsoft.com/office/powerpoint/2010/main" val="22250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smtClean="0"/>
              <a:t>Why is a Turn_Degree My Block useful?</a:t>
            </a:r>
          </a:p>
          <a:p>
            <a:pPr lvl="1"/>
            <a:r>
              <a:rPr lang="en-US" smtClean="0"/>
              <a:t>You can measure turns using a protractor and input this number into your turn block</a:t>
            </a:r>
          </a:p>
          <a:p>
            <a:pPr lvl="1"/>
            <a:endParaRPr lang="en-US" smtClean="0"/>
          </a:p>
          <a:p>
            <a:r>
              <a:rPr lang="en-US" smtClean="0"/>
              <a:t>Will changing the inputs in one copy of Turn_Degrees impact another copy of it?</a:t>
            </a:r>
          </a:p>
          <a:p>
            <a:pPr lvl="1"/>
            <a:r>
              <a:rPr lang="en-US" smtClean="0"/>
              <a:t>No. That is exactly why a My Block is useful.  You can use the same block multiple times, each time using a different number for power and degrees (or any other parameter you set up).</a:t>
            </a:r>
          </a:p>
          <a:p>
            <a:pPr lvl="1"/>
            <a:endParaRPr lang="en-US" smtClean="0"/>
          </a:p>
          <a:p>
            <a:r>
              <a:rPr lang="en-US" smtClean="0"/>
              <a:t>Can you alter a My Block after it is made?</a:t>
            </a:r>
          </a:p>
          <a:p>
            <a:pPr lvl="1"/>
            <a:r>
              <a:rPr lang="en-US" smtClean="0"/>
              <a:t>You can change any of the contents, but not the grey blocks (input and output parameters).  If you need to make changes to the parameters, you must remake your My Block.</a:t>
            </a:r>
          </a:p>
          <a:p>
            <a:pPr lvl="1"/>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13</a:t>
            </a:fld>
            <a:endParaRPr lang="en-US"/>
          </a:p>
        </p:txBody>
      </p:sp>
    </p:spTree>
    <p:extLst>
      <p:ext uri="{BB962C8B-B14F-4D97-AF65-F5344CB8AC3E}">
        <p14:creationId xmlns:p14="http://schemas.microsoft.com/office/powerpoint/2010/main" val="124172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smtClean="0"/>
              <a:t>This tutorial was created by Sanjay </a:t>
            </a:r>
            <a:r>
              <a:rPr lang="en-US" dirty="0" err="1" smtClean="0"/>
              <a:t>Seshan</a:t>
            </a:r>
            <a:r>
              <a:rPr lang="en-US" dirty="0" smtClean="0"/>
              <a:t> and Arvind </a:t>
            </a:r>
            <a:r>
              <a:rPr lang="en-US" dirty="0" err="1" smtClean="0"/>
              <a:t>Seshan</a:t>
            </a:r>
            <a:r>
              <a:rPr lang="en-US" dirty="0" smtClean="0"/>
              <a:t> from Droids Robotics.</a:t>
            </a:r>
          </a:p>
          <a:p>
            <a:r>
              <a:rPr lang="en-US" dirty="0" smtClean="0"/>
              <a:t>More lessons are available at www.ev3lessons.com</a:t>
            </a:r>
          </a:p>
          <a:p>
            <a:r>
              <a:rPr lang="en-US" dirty="0" smtClean="0"/>
              <a:t>Author’s Email: </a:t>
            </a:r>
            <a:r>
              <a:rPr lang="en-US" dirty="0" smtClean="0">
                <a:hlinkClick r:id="rId3"/>
              </a:rPr>
              <a:t>team@droidsrobotics.org</a:t>
            </a: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11/02/15)</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pPr/>
              <a:t>14</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25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useful My Block</a:t>
            </a:r>
          </a:p>
          <a:p>
            <a:pPr marL="457200" indent="-457200">
              <a:buFont typeface="+mj-lt"/>
              <a:buAutoNum type="arabicPeriod"/>
            </a:pPr>
            <a:r>
              <a:rPr lang="en-US" dirty="0" smtClean="0"/>
              <a:t>Learn to make a My Block that will take inputs based on measurements with a protractor</a:t>
            </a:r>
          </a:p>
          <a:p>
            <a:pPr marL="457200" indent="-457200">
              <a:buFont typeface="+mj-lt"/>
              <a:buAutoNum type="arabicPeriod"/>
            </a:pPr>
            <a:r>
              <a:rPr lang="en-US" dirty="0" smtClean="0"/>
              <a:t>Make a </a:t>
            </a:r>
            <a:r>
              <a:rPr lang="en-US" dirty="0" err="1" smtClean="0"/>
              <a:t>Turn_Degrees</a:t>
            </a:r>
            <a:r>
              <a:rPr lang="en-US" dirty="0" smtClean="0"/>
              <a:t> My Block</a:t>
            </a:r>
          </a:p>
          <a:p>
            <a:endParaRPr lang="en-US" dirty="0" smtClean="0"/>
          </a:p>
          <a:p>
            <a:endParaRPr lang="en-US" dirty="0" smtClean="0"/>
          </a:p>
          <a:p>
            <a:r>
              <a:rPr lang="en-US" dirty="0" smtClean="0"/>
              <a:t>Prerequisites: Turning, My Blocks with Inputs and Outputs, Data Wires, Math Blocks. Port View</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2</a:t>
            </a:fld>
            <a:endParaRPr lang="en-US"/>
          </a:p>
        </p:txBody>
      </p:sp>
    </p:spTree>
    <p:extLst>
      <p:ext uri="{BB962C8B-B14F-4D97-AF65-F5344CB8AC3E}">
        <p14:creationId xmlns:p14="http://schemas.microsoft.com/office/powerpoint/2010/main" val="20578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2324609" y="1540970"/>
            <a:ext cx="1875868" cy="1094256"/>
          </a:xfrm>
          <a:prstGeom prst="rect">
            <a:avLst/>
          </a:prstGeom>
        </p:spPr>
      </p:pic>
      <p:sp>
        <p:nvSpPr>
          <p:cNvPr id="2" name="Title 1"/>
          <p:cNvSpPr>
            <a:spLocks noGrp="1"/>
          </p:cNvSpPr>
          <p:nvPr>
            <p:ph type="title"/>
          </p:nvPr>
        </p:nvSpPr>
        <p:spPr/>
        <p:txBody>
          <a:bodyPr>
            <a:normAutofit/>
          </a:bodyPr>
          <a:lstStyle/>
          <a:p>
            <a:r>
              <a:rPr lang="en-US" dirty="0" smtClean="0"/>
              <a:t>Rotation vs. </a:t>
            </a:r>
            <a:r>
              <a:rPr lang="en-US" dirty="0" err="1" smtClean="0"/>
              <a:t>Protactor</a:t>
            </a:r>
            <a:r>
              <a:rPr lang="en-US" dirty="0" smtClean="0"/>
              <a:t> Degrees</a:t>
            </a:r>
            <a:endParaRPr lang="en-US" dirty="0"/>
          </a:p>
        </p:txBody>
      </p:sp>
      <p:sp>
        <p:nvSpPr>
          <p:cNvPr id="27" name="Content Placeholder 2"/>
          <p:cNvSpPr>
            <a:spLocks noGrp="1"/>
          </p:cNvSpPr>
          <p:nvPr>
            <p:ph idx="1"/>
          </p:nvPr>
        </p:nvSpPr>
        <p:spPr>
          <a:xfrm>
            <a:off x="237383" y="4273579"/>
            <a:ext cx="8242737" cy="407974"/>
          </a:xfrm>
        </p:spPr>
        <p:txBody>
          <a:bodyPr>
            <a:noAutofit/>
          </a:bodyPr>
          <a:lstStyle/>
          <a:p>
            <a:pPr marL="342900" indent="-342900">
              <a:buFont typeface="Arial" panose="020B0604020202020204" pitchFamily="34" charset="0"/>
              <a:buChar char="•"/>
            </a:pPr>
            <a:r>
              <a:rPr lang="en-US" sz="1800" smtClean="0"/>
              <a:t>Just like Move_CM, you can also create a My Block for turns. In Move Centimeters, we had to figure out how much the robot wheels rotate for one CM.</a:t>
            </a:r>
          </a:p>
          <a:p>
            <a:pPr marL="342900" indent="-342900">
              <a:buFont typeface="Arial" panose="020B0604020202020204" pitchFamily="34" charset="0"/>
              <a:buChar char="•"/>
            </a:pPr>
            <a:r>
              <a:rPr lang="en-US" sz="1800" smtClean="0"/>
              <a:t>To make a </a:t>
            </a:r>
            <a:r>
              <a:rPr lang="en-US" sz="1800" smtClean="0">
                <a:cs typeface="Courier"/>
              </a:rPr>
              <a:t>Turn Degrees</a:t>
            </a:r>
            <a:r>
              <a:rPr lang="en-US" sz="1800" smtClean="0">
                <a:latin typeface="Courier"/>
                <a:cs typeface="Courier"/>
              </a:rPr>
              <a:t> </a:t>
            </a:r>
            <a:r>
              <a:rPr lang="en-US" sz="1800" smtClean="0"/>
              <a:t>My Block, you have to figure out how much your rotation sensor on the motor turns for one degree on a protractor. </a:t>
            </a:r>
            <a:endParaRPr lang="en-US" sz="1800" dirty="0" smtClean="0"/>
          </a:p>
        </p:txBody>
      </p:sp>
      <p:sp>
        <p:nvSpPr>
          <p:cNvPr id="6" name="Footer Placeholder 5"/>
          <p:cNvSpPr>
            <a:spLocks noGrp="1"/>
          </p:cNvSpPr>
          <p:nvPr>
            <p:ph type="ftr" sz="quarter" idx="11"/>
          </p:nvPr>
        </p:nvSpPr>
        <p:spPr/>
        <p:txBody>
          <a:bodyPr/>
          <a:lstStyle/>
          <a:p>
            <a:r>
              <a:rPr lang="en-US" smtClean="0"/>
              <a:t>© 2015, EV3Lessons.com (last edit 11/02/15)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3</a:t>
            </a:fld>
            <a:endParaRPr lang="en-US"/>
          </a:p>
        </p:txBody>
      </p:sp>
      <p:sp>
        <p:nvSpPr>
          <p:cNvPr id="10" name="Right Arrow 9"/>
          <p:cNvSpPr/>
          <p:nvPr/>
        </p:nvSpPr>
        <p:spPr>
          <a:xfrm>
            <a:off x="1393370" y="1755311"/>
            <a:ext cx="830440" cy="59833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7199" y="2743570"/>
            <a:ext cx="4098507" cy="923330"/>
          </a:xfrm>
          <a:prstGeom prst="rect">
            <a:avLst/>
          </a:prstGeom>
          <a:noFill/>
        </p:spPr>
        <p:txBody>
          <a:bodyPr wrap="square" rtlCol="0">
            <a:spAutoFit/>
          </a:bodyPr>
          <a:lstStyle/>
          <a:p>
            <a:r>
              <a:rPr lang="en-US" dirty="0" smtClean="0"/>
              <a:t>45 degree turn by the robot in the real world can be measured with a protractor. </a:t>
            </a:r>
            <a:r>
              <a:rPr lang="en-US" b="1" dirty="0" smtClean="0">
                <a:solidFill>
                  <a:srgbClr val="0000FF"/>
                </a:solidFill>
              </a:rPr>
              <a:t>We call this protractor degrees.</a:t>
            </a:r>
            <a:endParaRPr lang="en-US" b="1" dirty="0">
              <a:solidFill>
                <a:srgbClr val="0000FF"/>
              </a:solidFill>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6131177" y="1214615"/>
            <a:ext cx="1679730" cy="1679730"/>
          </a:xfrm>
          <a:prstGeom prst="rect">
            <a:avLst/>
          </a:prstGeom>
        </p:spPr>
      </p:pic>
      <p:sp>
        <p:nvSpPr>
          <p:cNvPr id="16" name="TextBox 15"/>
          <p:cNvSpPr txBox="1"/>
          <p:nvPr/>
        </p:nvSpPr>
        <p:spPr>
          <a:xfrm>
            <a:off x="5751838" y="2743570"/>
            <a:ext cx="2748935" cy="1200329"/>
          </a:xfrm>
          <a:prstGeom prst="rect">
            <a:avLst/>
          </a:prstGeom>
          <a:noFill/>
        </p:spPr>
        <p:txBody>
          <a:bodyPr wrap="square" rtlCol="0">
            <a:spAutoFit/>
          </a:bodyPr>
          <a:lstStyle/>
          <a:p>
            <a:r>
              <a:rPr lang="en-US" dirty="0" smtClean="0"/>
              <a:t>You can use the EV3 to measure how much your wheel turns. </a:t>
            </a:r>
            <a:r>
              <a:rPr lang="en-US" b="1" dirty="0" smtClean="0">
                <a:solidFill>
                  <a:srgbClr val="008000"/>
                </a:solidFill>
              </a:rPr>
              <a:t>We call this rotation degrees.</a:t>
            </a:r>
            <a:endParaRPr lang="en-US" b="1" dirty="0">
              <a:solidFill>
                <a:srgbClr val="008000"/>
              </a:solidFill>
            </a:endParaRPr>
          </a:p>
        </p:txBody>
      </p:sp>
      <p:sp>
        <p:nvSpPr>
          <p:cNvPr id="33" name="Arc 32"/>
          <p:cNvSpPr/>
          <p:nvPr/>
        </p:nvSpPr>
        <p:spPr>
          <a:xfrm rot="900000">
            <a:off x="5596815" y="1172273"/>
            <a:ext cx="2161589" cy="1831649"/>
          </a:xfrm>
          <a:prstGeom prst="arc">
            <a:avLst>
              <a:gd name="adj1" fmla="val 18185168"/>
              <a:gd name="adj2" fmla="val 0"/>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 name="Group 8"/>
          <p:cNvGrpSpPr/>
          <p:nvPr/>
        </p:nvGrpSpPr>
        <p:grpSpPr>
          <a:xfrm>
            <a:off x="482600" y="1764527"/>
            <a:ext cx="710669" cy="588090"/>
            <a:chOff x="533402" y="4477827"/>
            <a:chExt cx="710669" cy="588090"/>
          </a:xfrm>
        </p:grpSpPr>
        <p:sp>
          <p:nvSpPr>
            <p:cNvPr id="15" name="Oval 14"/>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9139359">
            <a:off x="3041858" y="1678191"/>
            <a:ext cx="710669" cy="588090"/>
            <a:chOff x="533402" y="4477827"/>
            <a:chExt cx="710669" cy="588090"/>
          </a:xfrm>
        </p:grpSpPr>
        <p:sp>
          <p:nvSpPr>
            <p:cNvPr id="24" name="Oval 23"/>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573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Turn Degrees in 3 Easy Steps</a:t>
            </a:r>
            <a:endParaRPr lang="en-US" dirty="0"/>
          </a:p>
        </p:txBody>
      </p:sp>
      <p:sp>
        <p:nvSpPr>
          <p:cNvPr id="3" name="Content Placeholder 2"/>
          <p:cNvSpPr>
            <a:spLocks noGrp="1"/>
          </p:cNvSpPr>
          <p:nvPr>
            <p:ph idx="1"/>
          </p:nvPr>
        </p:nvSpPr>
        <p:spPr>
          <a:xfrm>
            <a:off x="227874" y="1552353"/>
            <a:ext cx="8170168" cy="4372094"/>
          </a:xfrm>
        </p:spPr>
        <p:txBody>
          <a:bodyPr>
            <a:normAutofit/>
          </a:bodyPr>
          <a:lstStyle/>
          <a:p>
            <a:r>
              <a:rPr lang="en-US" b="1" dirty="0" smtClean="0"/>
              <a:t>STEP 1: </a:t>
            </a:r>
            <a:r>
              <a:rPr lang="en-US" b="0" dirty="0" smtClean="0"/>
              <a:t>How many rotation degrees does the robot turn for every 1 protractor degree?</a:t>
            </a:r>
          </a:p>
          <a:p>
            <a:r>
              <a:rPr lang="en-US" b="0" dirty="0"/>
              <a:t>	</a:t>
            </a:r>
            <a:r>
              <a:rPr lang="en-US" b="0" dirty="0" smtClean="0"/>
              <a:t>STEP 1A: Rotation Sensor Measurement</a:t>
            </a:r>
          </a:p>
          <a:p>
            <a:r>
              <a:rPr lang="en-US" b="0" dirty="0"/>
              <a:t>	</a:t>
            </a:r>
            <a:r>
              <a:rPr lang="en-US" b="0" dirty="0" smtClean="0"/>
              <a:t>STEP 1B: Program the robot to turn 1 protractor degree</a:t>
            </a:r>
          </a:p>
          <a:p>
            <a:endParaRPr lang="en-US" b="0" dirty="0"/>
          </a:p>
          <a:p>
            <a:r>
              <a:rPr lang="en-US" b="1" dirty="0" smtClean="0"/>
              <a:t>STEP 2: </a:t>
            </a:r>
            <a:r>
              <a:rPr lang="en-US" b="0" dirty="0" smtClean="0"/>
              <a:t>Add a Math Block to convert protractor degrees to rotation degrees.</a:t>
            </a:r>
          </a:p>
          <a:p>
            <a:endParaRPr lang="en-US" b="0" dirty="0"/>
          </a:p>
          <a:p>
            <a:r>
              <a:rPr lang="en-US" b="1" dirty="0" smtClean="0"/>
              <a:t>STEP 3: </a:t>
            </a:r>
            <a:r>
              <a:rPr lang="en-US" b="0" dirty="0" smtClean="0"/>
              <a:t>Create a </a:t>
            </a:r>
            <a:r>
              <a:rPr lang="en-US" b="0" dirty="0" err="1" smtClean="0"/>
              <a:t>Turn_Degrees</a:t>
            </a:r>
            <a:r>
              <a:rPr lang="en-US" b="0" dirty="0" smtClean="0"/>
              <a:t>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3879843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1A: </a:t>
            </a:r>
            <a:r>
              <a:rPr lang="en-US" dirty="0" smtClean="0"/>
              <a:t>Measuring </a:t>
            </a:r>
            <a:r>
              <a:rPr lang="en-US" dirty="0" smtClean="0"/>
              <a:t>Rotation </a:t>
            </a:r>
            <a:r>
              <a:rPr lang="en-US" dirty="0" smtClean="0"/>
              <a:t>Sensor</a:t>
            </a:r>
            <a:endParaRPr lang="en-US" dirty="0"/>
          </a:p>
        </p:txBody>
      </p:sp>
      <p:sp>
        <p:nvSpPr>
          <p:cNvPr id="3" name="Content Placeholder 2"/>
          <p:cNvSpPr>
            <a:spLocks noGrp="1"/>
          </p:cNvSpPr>
          <p:nvPr>
            <p:ph idx="1"/>
          </p:nvPr>
        </p:nvSpPr>
        <p:spPr/>
        <p:txBody>
          <a:bodyPr>
            <a:normAutofit/>
          </a:bodyPr>
          <a:lstStyle/>
          <a:p>
            <a:r>
              <a:rPr lang="en-US" dirty="0" smtClean="0"/>
              <a:t>Calculate how many motor degrees are in 1 protractor degree</a:t>
            </a:r>
          </a:p>
          <a:p>
            <a:pPr lvl="1"/>
            <a:r>
              <a:rPr lang="en-US" dirty="0" smtClean="0"/>
              <a:t>Go to Port View and pick the rotation sensor on your motor</a:t>
            </a:r>
          </a:p>
          <a:p>
            <a:pPr lvl="1"/>
            <a:r>
              <a:rPr lang="en-US" dirty="0" smtClean="0"/>
              <a:t>Hold one wheel in place and only turn the other wheel (Pivot Turn). </a:t>
            </a:r>
            <a:r>
              <a:rPr lang="en-US" dirty="0"/>
              <a:t>Turn the robot any number of degrees you choose.</a:t>
            </a:r>
            <a:r>
              <a:rPr lang="en-US" dirty="0" smtClean="0"/>
              <a:t> Make sure the wheels don’t slip when you do this.</a:t>
            </a:r>
          </a:p>
          <a:p>
            <a:pPr lvl="1"/>
            <a:r>
              <a:rPr lang="en-US" dirty="0" smtClean="0"/>
              <a:t>Look at the Motor Degree value and divide by the number of protractor degrees you turned.</a:t>
            </a:r>
          </a:p>
          <a:p>
            <a:pPr lvl="1"/>
            <a:r>
              <a:rPr lang="en-US" dirty="0" smtClean="0"/>
              <a:t>This is the number of rotation </a:t>
            </a:r>
            <a:r>
              <a:rPr lang="en-US" dirty="0"/>
              <a:t>d</a:t>
            </a:r>
            <a:r>
              <a:rPr lang="en-US" dirty="0" smtClean="0"/>
              <a:t>egrees in 1 protractor degree.</a:t>
            </a:r>
          </a:p>
          <a:p>
            <a:endParaRPr lang="en-US" dirty="0" smtClean="0"/>
          </a:p>
          <a:p>
            <a:r>
              <a:rPr lang="en-US" dirty="0" smtClean="0"/>
              <a:t>An example using Droid Bot </a:t>
            </a:r>
          </a:p>
          <a:p>
            <a:pPr lvl="1"/>
            <a:r>
              <a:rPr lang="en-US" dirty="0" smtClean="0"/>
              <a:t>Robot was turned 90 protractor degrees</a:t>
            </a:r>
          </a:p>
          <a:p>
            <a:pPr lvl="1"/>
            <a:r>
              <a:rPr lang="en-US" dirty="0" smtClean="0"/>
              <a:t>Using Port View, the motor moved 330 degrees</a:t>
            </a:r>
          </a:p>
          <a:p>
            <a:pPr lvl="1"/>
            <a:r>
              <a:rPr lang="en-US" dirty="0" smtClean="0"/>
              <a:t>330 motor degrees/90 protractor degrees = 3.7</a:t>
            </a:r>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5</a:t>
            </a:fld>
            <a:endParaRPr lang="en-US"/>
          </a:p>
        </p:txBody>
      </p:sp>
      <p:pic>
        <p:nvPicPr>
          <p:cNvPr id="10" name="Picture 9"/>
          <p:cNvPicPr>
            <a:picLocks noChangeAspect="1"/>
          </p:cNvPicPr>
          <p:nvPr/>
        </p:nvPicPr>
        <p:blipFill>
          <a:blip r:embed="rId2"/>
          <a:stretch>
            <a:fillRect/>
          </a:stretch>
        </p:blipFill>
        <p:spPr>
          <a:xfrm>
            <a:off x="6411066" y="4560926"/>
            <a:ext cx="2085975" cy="1362075"/>
          </a:xfrm>
          <a:prstGeom prst="rect">
            <a:avLst/>
          </a:prstGeom>
        </p:spPr>
      </p:pic>
    </p:spTree>
    <p:extLst>
      <p:ext uri="{BB962C8B-B14F-4D97-AF65-F5344CB8AC3E}">
        <p14:creationId xmlns:p14="http://schemas.microsoft.com/office/powerpoint/2010/main" val="16551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1B: </a:t>
            </a:r>
            <a:r>
              <a:rPr lang="en-US" dirty="0" smtClean="0"/>
              <a:t>Turn the Robot 1 </a:t>
            </a:r>
            <a:r>
              <a:rPr lang="en-US" dirty="0" smtClean="0"/>
              <a:t>degree</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52" y="1524318"/>
            <a:ext cx="5279367" cy="4435919"/>
          </a:xfrm>
          <a:prstGeom prst="rect">
            <a:avLst/>
          </a:prstGeom>
        </p:spPr>
      </p:pic>
    </p:spTree>
    <p:extLst>
      <p:ext uri="{BB962C8B-B14F-4D97-AF65-F5344CB8AC3E}">
        <p14:creationId xmlns:p14="http://schemas.microsoft.com/office/powerpoint/2010/main" val="419882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a:t>
            </a:r>
            <a:r>
              <a:rPr lang="en-US" dirty="0" smtClean="0"/>
              <a:t>Protractor to Motor Degree</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r="21086"/>
          <a:stretch/>
        </p:blipFill>
        <p:spPr>
          <a:xfrm>
            <a:off x="1425853" y="1692499"/>
            <a:ext cx="5843628" cy="4556979"/>
          </a:xfrm>
          <a:prstGeom prst="rect">
            <a:avLst/>
          </a:prstGeom>
        </p:spPr>
      </p:pic>
    </p:spTree>
    <p:extLst>
      <p:ext uri="{BB962C8B-B14F-4D97-AF65-F5344CB8AC3E}">
        <p14:creationId xmlns:p14="http://schemas.microsoft.com/office/powerpoint/2010/main" val="112883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Set up My Block</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644" y="3531732"/>
            <a:ext cx="3042959" cy="2678924"/>
          </a:xfrm>
        </p:spPr>
      </p:pic>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8</a:t>
            </a:fld>
            <a:endParaRPr lang="en-US"/>
          </a:p>
        </p:txBody>
      </p:sp>
      <p:sp>
        <p:nvSpPr>
          <p:cNvPr id="7" name="TextBox 6"/>
          <p:cNvSpPr txBox="1"/>
          <p:nvPr/>
        </p:nvSpPr>
        <p:spPr>
          <a:xfrm>
            <a:off x="269728" y="1626891"/>
            <a:ext cx="3298411"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70C0"/>
                </a:solidFill>
              </a:rPr>
              <a:t>A. Highlight the two blocks and go to My Block Builder</a:t>
            </a:r>
          </a:p>
          <a:p>
            <a:pPr marL="285750" indent="-285750">
              <a:buFont typeface="Arial" panose="020B0604020202020204" pitchFamily="34" charset="0"/>
              <a:buChar char="•"/>
            </a:pPr>
            <a:endParaRPr lang="en-US" dirty="0">
              <a:solidFill>
                <a:srgbClr val="0070C0"/>
              </a:solidFill>
            </a:endParaRPr>
          </a:p>
          <a:p>
            <a:endParaRPr lang="en-US" dirty="0" smtClean="0"/>
          </a:p>
          <a:p>
            <a:endParaRPr lang="en-US" dirty="0" smtClean="0"/>
          </a:p>
          <a:p>
            <a:pPr marL="285750" indent="-285750">
              <a:buFont typeface="Arial" panose="020B0604020202020204" pitchFamily="34" charset="0"/>
              <a:buChar char="•"/>
            </a:pPr>
            <a:r>
              <a:rPr lang="en-US" dirty="0">
                <a:solidFill>
                  <a:srgbClr val="00B050"/>
                </a:solidFill>
              </a:rPr>
              <a:t>B</a:t>
            </a:r>
            <a:r>
              <a:rPr lang="en-US" dirty="0" smtClean="0">
                <a:solidFill>
                  <a:srgbClr val="00B050"/>
                </a:solidFill>
              </a:rPr>
              <a:t>. Create two inputs: one for degrees and one for power. Both inputs should be setup as numeric inputs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smtClean="0"/>
              <a:t>Refer to the My Blocks with Inputs &amp; Outputs lesson if you need help setting up the My Block</a:t>
            </a:r>
            <a:endParaRPr lang="en-US" i="1" dirty="0"/>
          </a:p>
        </p:txBody>
      </p:sp>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t="27404" r="21086" b="41159"/>
          <a:stretch/>
        </p:blipFill>
        <p:spPr>
          <a:xfrm>
            <a:off x="3896832" y="2004528"/>
            <a:ext cx="4816474" cy="1180754"/>
          </a:xfrm>
          <a:prstGeom prst="rect">
            <a:avLst/>
          </a:prstGeom>
        </p:spPr>
      </p:pic>
      <p:sp>
        <p:nvSpPr>
          <p:cNvPr id="10" name="Rectangle 9"/>
          <p:cNvSpPr/>
          <p:nvPr/>
        </p:nvSpPr>
        <p:spPr>
          <a:xfrm>
            <a:off x="4732188" y="1850347"/>
            <a:ext cx="3858564" cy="144161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93599" y="1543181"/>
            <a:ext cx="457200" cy="461665"/>
          </a:xfrm>
          <a:prstGeom prst="rect">
            <a:avLst/>
          </a:prstGeom>
          <a:noFill/>
        </p:spPr>
        <p:txBody>
          <a:bodyPr wrap="square" rtlCol="0">
            <a:spAutoFit/>
          </a:bodyPr>
          <a:lstStyle/>
          <a:p>
            <a:r>
              <a:rPr lang="en-US" sz="2400" b="1" dirty="0" smtClean="0">
                <a:solidFill>
                  <a:srgbClr val="0070C0"/>
                </a:solidFill>
              </a:rPr>
              <a:t>A</a:t>
            </a:r>
            <a:endParaRPr lang="en-US" sz="2400" b="1" dirty="0">
              <a:solidFill>
                <a:srgbClr val="0070C0"/>
              </a:solidFill>
            </a:endParaRPr>
          </a:p>
        </p:txBody>
      </p:sp>
      <p:sp>
        <p:nvSpPr>
          <p:cNvPr id="13" name="TextBox 12"/>
          <p:cNvSpPr txBox="1"/>
          <p:nvPr/>
        </p:nvSpPr>
        <p:spPr>
          <a:xfrm>
            <a:off x="5103044" y="3750550"/>
            <a:ext cx="457200" cy="461665"/>
          </a:xfrm>
          <a:prstGeom prst="rect">
            <a:avLst/>
          </a:prstGeom>
          <a:noFill/>
        </p:spPr>
        <p:txBody>
          <a:bodyPr wrap="square" rtlCol="0">
            <a:spAutoFit/>
          </a:bodyPr>
          <a:lstStyle/>
          <a:p>
            <a:r>
              <a:rPr lang="en-US" sz="2400" b="1" dirty="0" smtClean="0">
                <a:solidFill>
                  <a:srgbClr val="00B050"/>
                </a:solidFill>
              </a:rPr>
              <a:t>B</a:t>
            </a:r>
            <a:endParaRPr lang="en-US" sz="2400" b="1" dirty="0">
              <a:solidFill>
                <a:srgbClr val="00B050"/>
              </a:solidFill>
            </a:endParaRPr>
          </a:p>
        </p:txBody>
      </p:sp>
    </p:spTree>
    <p:extLst>
      <p:ext uri="{BB962C8B-B14F-4D97-AF65-F5344CB8AC3E}">
        <p14:creationId xmlns:p14="http://schemas.microsoft.com/office/powerpoint/2010/main" val="260829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Wire the Inputs</a:t>
            </a:r>
            <a:endParaRPr lang="en-US" dirty="0"/>
          </a:p>
        </p:txBody>
      </p:sp>
      <p:sp>
        <p:nvSpPr>
          <p:cNvPr id="4" name="Footer Placeholder 3"/>
          <p:cNvSpPr>
            <a:spLocks noGrp="1"/>
          </p:cNvSpPr>
          <p:nvPr>
            <p:ph type="ftr" sz="quarter" idx="11"/>
          </p:nvPr>
        </p:nvSpPr>
        <p:spPr/>
        <p:txBody>
          <a:bodyPr/>
          <a:lstStyle/>
          <a:p>
            <a:r>
              <a:rPr lang="en-US" smtClean="0"/>
              <a:t>© 2015, EV3Lessons.com (last edit 11/02/15)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9</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3635" r="5146" b="41611"/>
          <a:stretch/>
        </p:blipFill>
        <p:spPr>
          <a:xfrm>
            <a:off x="396240" y="2712719"/>
            <a:ext cx="8245474" cy="1747521"/>
          </a:xfrm>
          <a:prstGeom prst="rect">
            <a:avLst/>
          </a:prstGeom>
        </p:spPr>
      </p:pic>
      <p:sp>
        <p:nvSpPr>
          <p:cNvPr id="3" name="TextBox 2"/>
          <p:cNvSpPr txBox="1"/>
          <p:nvPr/>
        </p:nvSpPr>
        <p:spPr>
          <a:xfrm>
            <a:off x="528320" y="4704080"/>
            <a:ext cx="7660640" cy="1200329"/>
          </a:xfrm>
          <a:prstGeom prst="rect">
            <a:avLst/>
          </a:prstGeom>
          <a:noFill/>
        </p:spPr>
        <p:txBody>
          <a:bodyPr wrap="square" rtlCol="0">
            <a:spAutoFit/>
          </a:bodyPr>
          <a:lstStyle/>
          <a:p>
            <a:r>
              <a:rPr lang="en-US" dirty="0" smtClean="0">
                <a:solidFill>
                  <a:srgbClr val="7030A0"/>
                </a:solidFill>
              </a:rPr>
              <a:t>C. Wire the inputs in the grey block.  The degrees input connects to the Math Block. The power goes into the Move Steering Block’s power input.  The result of the Math Block is wired into the Move Steering Block’s degree input.</a:t>
            </a:r>
            <a:endParaRPr lang="en-US" dirty="0">
              <a:solidFill>
                <a:srgbClr val="7030A0"/>
              </a:solidFill>
            </a:endParaRPr>
          </a:p>
        </p:txBody>
      </p:sp>
    </p:spTree>
    <p:extLst>
      <p:ext uri="{BB962C8B-B14F-4D97-AF65-F5344CB8AC3E}">
        <p14:creationId xmlns:p14="http://schemas.microsoft.com/office/powerpoint/2010/main" val="1670237072"/>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8607</TotalTime>
  <Words>736</Words>
  <Application>Microsoft Macintosh PowerPoint</Application>
  <PresentationFormat>On-screen Show (4:3)</PresentationFormat>
  <Paragraphs>94</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Courier</vt:lpstr>
      <vt:lpstr>Helvetica Neue</vt:lpstr>
      <vt:lpstr>Arial</vt:lpstr>
      <vt:lpstr>Retrospect</vt:lpstr>
      <vt:lpstr>INTERMEDIATE PROGRAMMING LESSON</vt:lpstr>
      <vt:lpstr>Lesson Objectives</vt:lpstr>
      <vt:lpstr>Rotation vs. Protactor Degrees</vt:lpstr>
      <vt:lpstr>Turn Degrees in 3 Easy Steps</vt:lpstr>
      <vt:lpstr>Step 1A: Measuring Rotation Sensor</vt:lpstr>
      <vt:lpstr>Step 1B: Turn the Robot 1 degree</vt:lpstr>
      <vt:lpstr>Step 2: Protractor to Motor Degree</vt:lpstr>
      <vt:lpstr>Step 3A: Set up My Block</vt:lpstr>
      <vt:lpstr>STEP 3A: Wire the Inputs</vt:lpstr>
      <vt:lpstr>Step 3B: Turn_Degrees My BLock</vt:lpstr>
      <vt:lpstr>STEP 3B: Inside Turn_degrees Right</vt:lpstr>
      <vt:lpstr>STEP 3B: Inside Turn_degrees left</vt:lpstr>
      <vt:lpstr>Discussion</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31</cp:revision>
  <dcterms:created xsi:type="dcterms:W3CDTF">2014-08-07T02:19:13Z</dcterms:created>
  <dcterms:modified xsi:type="dcterms:W3CDTF">2015-11-14T04:40:13Z</dcterms:modified>
</cp:coreProperties>
</file>