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Lst>
  <p:notesMasterIdLst>
    <p:notesMasterId r:id="rId14"/>
  </p:notesMasterIdLst>
  <p:handoutMasterIdLst>
    <p:handoutMasterId r:id="rId15"/>
  </p:handoutMasterIdLst>
  <p:sldIdLst>
    <p:sldId id="300" r:id="rId2"/>
    <p:sldId id="288" r:id="rId3"/>
    <p:sldId id="290" r:id="rId4"/>
    <p:sldId id="292" r:id="rId5"/>
    <p:sldId id="293" r:id="rId6"/>
    <p:sldId id="294" r:id="rId7"/>
    <p:sldId id="295" r:id="rId8"/>
    <p:sldId id="296" r:id="rId9"/>
    <p:sldId id="297" r:id="rId10"/>
    <p:sldId id="299" r:id="rId11"/>
    <p:sldId id="287" r:id="rId12"/>
    <p:sldId id="27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86" autoAdjust="0"/>
    <p:restoredTop sz="96271" autoAdjust="0"/>
  </p:normalViewPr>
  <p:slideViewPr>
    <p:cSldViewPr snapToGrid="0" snapToObjects="1">
      <p:cViewPr varScale="1">
        <p:scale>
          <a:sx n="93" d="100"/>
          <a:sy n="93" d="100"/>
        </p:scale>
        <p:origin x="224" y="8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6"/>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11/13/15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11/13/15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967457-1E83-1040-AFF7-8D09C473DBD5}" type="slidenum">
              <a:rPr lang="en-US" smtClean="0"/>
              <a:t>7</a:t>
            </a:fld>
            <a:endParaRPr lang="en-US"/>
          </a:p>
        </p:txBody>
      </p:sp>
    </p:spTree>
    <p:extLst>
      <p:ext uri="{BB962C8B-B14F-4D97-AF65-F5344CB8AC3E}">
        <p14:creationId xmlns:p14="http://schemas.microsoft.com/office/powerpoint/2010/main" val="724066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12</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373553" y="471740"/>
            <a:ext cx="4857665" cy="2001435"/>
          </a:xfrm>
          <a:ln>
            <a:noFill/>
          </a:ln>
        </p:spPr>
        <p:txBody>
          <a:bodyPr anchor="b">
            <a:normAutofit/>
          </a:bodyPr>
          <a:lstStyle>
            <a:lvl1pPr algn="l">
              <a:lnSpc>
                <a:spcPct val="85000"/>
              </a:lnSpc>
              <a:defRPr sz="5400" spc="-50" baseline="0">
                <a:solidFill>
                  <a:schemeClr val="tx1">
                    <a:lumMod val="85000"/>
                    <a:lumOff val="15000"/>
                  </a:schemeClr>
                </a:solidFill>
              </a:defRPr>
            </a:lvl1pPr>
          </a:lstStyle>
          <a:p>
            <a:r>
              <a:rPr lang="en-US" dirty="0" smtClean="0"/>
              <a:t>INTERMEDIATE PROGRAMMING LESSON</a:t>
            </a:r>
            <a:endParaRPr lang="en-US" dirty="0"/>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6B13CFBD-0392-DF42-9C65-6D1DE0580181}" type="datetime1">
              <a:rPr lang="en-US" smtClean="0"/>
              <a:t>11/13/15</a:t>
            </a:fld>
            <a:endParaRPr lang="en-US"/>
          </a:p>
        </p:txBody>
      </p:sp>
      <p:sp>
        <p:nvSpPr>
          <p:cNvPr id="5" name="Footer Placeholder 4"/>
          <p:cNvSpPr>
            <a:spLocks noGrp="1"/>
          </p:cNvSpPr>
          <p:nvPr>
            <p:ph type="ftr" sz="quarter" idx="11"/>
          </p:nvPr>
        </p:nvSpPr>
        <p:spPr/>
        <p:txBody>
          <a:bodyPr/>
          <a:lstStyle/>
          <a:p>
            <a:r>
              <a:rPr lang="sk-SK" smtClean="0"/>
              <a:t>© 2015 EV3Lessons.com, Last edit 11/13/2015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p:cNvSpPr txBox="1"/>
          <p:nvPr userDrawn="1"/>
        </p:nvSpPr>
        <p:spPr>
          <a:xfrm>
            <a:off x="1481621" y="5931894"/>
            <a:ext cx="2391085" cy="369332"/>
          </a:xfrm>
          <a:prstGeom prst="rect">
            <a:avLst/>
          </a:prstGeom>
          <a:noFill/>
        </p:spPr>
        <p:txBody>
          <a:bodyPr wrap="square" rtlCol="0">
            <a:spAutoFit/>
          </a:bodyPr>
          <a:lstStyle/>
          <a:p>
            <a:r>
              <a:rPr lang="en-US" dirty="0" smtClean="0"/>
              <a:t>By </a:t>
            </a:r>
            <a:r>
              <a:rPr lang="en-US" smtClean="0"/>
              <a:t>Droids Robotics</a:t>
            </a:r>
            <a:endParaRPr lang="en-US"/>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4036" y="4938756"/>
            <a:ext cx="1317585" cy="1260490"/>
          </a:xfrm>
          <a:prstGeom prst="rect">
            <a:avLst/>
          </a:prstGeom>
        </p:spPr>
      </p:pic>
      <p:pic>
        <p:nvPicPr>
          <p:cNvPr id="15" name="Picture 14" descr="EV3Lessons.com"/>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5422605" y="409394"/>
            <a:ext cx="3487140" cy="12952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76146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0F175E-9EAC-E14B-B7AC-8C8F25EC1DAA}" type="datetime1">
              <a:rPr lang="en-US" smtClean="0"/>
              <a:t>11/13/15</a:t>
            </a:fld>
            <a:endParaRPr lang="en-US"/>
          </a:p>
        </p:txBody>
      </p:sp>
      <p:sp>
        <p:nvSpPr>
          <p:cNvPr id="5" name="Footer Placeholder 4"/>
          <p:cNvSpPr>
            <a:spLocks noGrp="1"/>
          </p:cNvSpPr>
          <p:nvPr>
            <p:ph type="ftr" sz="quarter" idx="11"/>
          </p:nvPr>
        </p:nvSpPr>
        <p:spPr/>
        <p:txBody>
          <a:bodyPr/>
          <a:lstStyle/>
          <a:p>
            <a:r>
              <a:rPr lang="sk-SK" smtClean="0"/>
              <a:t>© 2015 EV3Lessons.com, Last edit 11/13/2015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20666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E2FCFC-C57A-2442-884C-F5C58B3A2465}" type="datetime1">
              <a:rPr lang="en-US" smtClean="0"/>
              <a:t>11/13/15</a:t>
            </a:fld>
            <a:endParaRPr lang="en-US"/>
          </a:p>
        </p:txBody>
      </p:sp>
      <p:sp>
        <p:nvSpPr>
          <p:cNvPr id="5" name="Footer Placeholder 4"/>
          <p:cNvSpPr>
            <a:spLocks noGrp="1"/>
          </p:cNvSpPr>
          <p:nvPr>
            <p:ph type="ftr" sz="quarter" idx="11"/>
          </p:nvPr>
        </p:nvSpPr>
        <p:spPr/>
        <p:txBody>
          <a:bodyPr/>
          <a:lstStyle/>
          <a:p>
            <a:r>
              <a:rPr lang="sk-SK" smtClean="0"/>
              <a:t>© 2015 EV3Lessons.com, Last edit 11/13/2015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729129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64D4EB-A2A3-5D46-A2E3-B082D53C11C5}" type="datetime1">
              <a:rPr lang="en-US" smtClean="0"/>
              <a:t>11/13/15</a:t>
            </a:fld>
            <a:endParaRPr lang="en-US"/>
          </a:p>
        </p:txBody>
      </p:sp>
      <p:sp>
        <p:nvSpPr>
          <p:cNvPr id="5" name="Footer Placeholder 4"/>
          <p:cNvSpPr>
            <a:spLocks noGrp="1"/>
          </p:cNvSpPr>
          <p:nvPr>
            <p:ph type="ftr" sz="quarter" idx="11"/>
          </p:nvPr>
        </p:nvSpPr>
        <p:spPr/>
        <p:txBody>
          <a:bodyPr/>
          <a:lstStyle/>
          <a:p>
            <a:r>
              <a:rPr lang="sk-SK" smtClean="0"/>
              <a:t>© 2015 EV3Lessons.com, Last edit 11/13/2015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43510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9062A6-538C-914A-A4D7-9D77EAAE33AB}" type="datetime1">
              <a:rPr lang="en-US" smtClean="0"/>
              <a:t>11/13/15</a:t>
            </a:fld>
            <a:endParaRPr lang="en-US"/>
          </a:p>
        </p:txBody>
      </p:sp>
      <p:sp>
        <p:nvSpPr>
          <p:cNvPr id="5" name="Footer Placeholder 4"/>
          <p:cNvSpPr>
            <a:spLocks noGrp="1"/>
          </p:cNvSpPr>
          <p:nvPr>
            <p:ph type="ftr" sz="quarter" idx="11"/>
          </p:nvPr>
        </p:nvSpPr>
        <p:spPr/>
        <p:txBody>
          <a:bodyPr/>
          <a:lstStyle/>
          <a:p>
            <a:r>
              <a:rPr lang="sk-SK" smtClean="0"/>
              <a:t>© 2015 EV3Lessons.com, Last edit 11/13/2015</a:t>
            </a:r>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27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A86DE5-4727-3C44-A125-458AC819E1C1}" type="datetime1">
              <a:rPr lang="en-US" smtClean="0"/>
              <a:t>11/13/15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981861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F252B0-687D-184F-B682-0021640A5D63}" type="datetime1">
              <a:rPr lang="en-US" smtClean="0"/>
              <a:t>11/13/15</a:t>
            </a:fld>
            <a:endParaRPr lang="en-US"/>
          </a:p>
        </p:txBody>
      </p:sp>
      <p:sp>
        <p:nvSpPr>
          <p:cNvPr id="8" name="Footer Placeholder 7"/>
          <p:cNvSpPr>
            <a:spLocks noGrp="1"/>
          </p:cNvSpPr>
          <p:nvPr>
            <p:ph type="ftr" sz="quarter" idx="11"/>
          </p:nvPr>
        </p:nvSpPr>
        <p:spPr/>
        <p:txBody>
          <a:bodyPr/>
          <a:lstStyle/>
          <a:p>
            <a:r>
              <a:rPr lang="sk-SK" smtClean="0"/>
              <a:t>© 2015 EV3Lessons.com, Last edit 11/13/2015</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41203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457AD7A-12C8-EA48-9011-B2F46261DD98}" type="datetime1">
              <a:rPr lang="en-US" smtClean="0"/>
              <a:t>11/13/15</a:t>
            </a:fld>
            <a:endParaRPr lang="en-US"/>
          </a:p>
        </p:txBody>
      </p:sp>
      <p:sp>
        <p:nvSpPr>
          <p:cNvPr id="4" name="Footer Placeholder 3"/>
          <p:cNvSpPr>
            <a:spLocks noGrp="1"/>
          </p:cNvSpPr>
          <p:nvPr>
            <p:ph type="ftr" sz="quarter" idx="11"/>
          </p:nvPr>
        </p:nvSpPr>
        <p:spPr/>
        <p:txBody>
          <a:bodyPr/>
          <a:lstStyle/>
          <a:p>
            <a:r>
              <a:rPr lang="sk-SK" smtClean="0"/>
              <a:t>© 2015 EV3Lessons.com, Last edit 11/13/2015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9434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7D3C5C7-2346-9A49-8660-921460E2744B}" type="datetime1">
              <a:rPr lang="en-US" smtClean="0"/>
              <a:t>11/13/15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sk-SK" smtClean="0"/>
              <a:t>© 2015 EV3Lessons.com, Last edit 11/13/2015</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803425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5A27797-1683-ED47-A74A-6DEBEDA39DC8}" type="datetime1">
              <a:rPr lang="en-US" smtClean="0"/>
              <a:t>11/13/15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sk-SK" smtClean="0"/>
              <a:t>© 2015 EV3Lessons.com, Last edit 11/13/2015</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1089965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9CFCDA-76FF-C942-8304-6FF0EF7EF019}" type="datetime1">
              <a:rPr lang="en-US" smtClean="0"/>
              <a:t>11/13/15</a:t>
            </a:fld>
            <a:endParaRPr lang="en-US"/>
          </a:p>
        </p:txBody>
      </p:sp>
      <p:sp>
        <p:nvSpPr>
          <p:cNvPr id="6" name="Footer Placeholder 5"/>
          <p:cNvSpPr>
            <a:spLocks noGrp="1"/>
          </p:cNvSpPr>
          <p:nvPr>
            <p:ph type="ftr" sz="quarter" idx="11"/>
          </p:nvPr>
        </p:nvSpPr>
        <p:spPr/>
        <p:txBody>
          <a:bodyPr/>
          <a:lstStyle/>
          <a:p>
            <a:r>
              <a:rPr lang="sk-SK" smtClean="0"/>
              <a:t>© 2015 EV3Lessons.com, Last edit 11/13/2015</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9432062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604F77D-FCB8-A946-86A9-D14BD65D0D3D}" type="datetime1">
              <a:rPr lang="en-US" smtClean="0"/>
              <a:t>11/13/15</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sk-SK" smtClean="0"/>
              <a:t>© 2015 EV3Lessons.com, Last edit 11/13/2015</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21074689"/>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team@droidsrobotics.org" TargetMode="External"/><Relationship Id="rId4" Type="http://schemas.openxmlformats.org/officeDocument/2006/relationships/hyperlink" Target="http://creativecommons.org/licenses/by-nc-sa/4.0/" TargetMode="External"/><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INTERMEDIATE PROGRAMMING LESSON</a:t>
            </a:r>
            <a:endParaRPr lang="en-US" dirty="0"/>
          </a:p>
        </p:txBody>
      </p:sp>
      <p:sp>
        <p:nvSpPr>
          <p:cNvPr id="3" name="Subtitle 2"/>
          <p:cNvSpPr>
            <a:spLocks noGrp="1"/>
          </p:cNvSpPr>
          <p:nvPr>
            <p:ph type="subTitle" idx="1"/>
          </p:nvPr>
        </p:nvSpPr>
        <p:spPr/>
        <p:txBody>
          <a:bodyPr>
            <a:normAutofit lnSpcReduction="10000"/>
          </a:bodyPr>
          <a:lstStyle/>
          <a:p>
            <a:r>
              <a:rPr lang="en-US" dirty="0" smtClean="0"/>
              <a:t>Variables</a:t>
            </a:r>
            <a:endParaRPr lang="en-US" dirty="0"/>
          </a:p>
        </p:txBody>
      </p:sp>
    </p:spTree>
    <p:extLst>
      <p:ext uri="{BB962C8B-B14F-4D97-AF65-F5344CB8AC3E}">
        <p14:creationId xmlns:p14="http://schemas.microsoft.com/office/powerpoint/2010/main" val="204833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Autofit/>
          </a:bodyPr>
          <a:lstStyle/>
          <a:p>
            <a:r>
              <a:rPr lang="en-US" altLang="en-US" sz="4300" dirty="0" smtClean="0"/>
              <a:t>Challenge 2 Solution: Count the Lines</a:t>
            </a:r>
            <a:endParaRPr lang="en-US" altLang="en-US" sz="4300" dirty="0" smtClean="0"/>
          </a:p>
        </p:txBody>
      </p:sp>
      <p:sp>
        <p:nvSpPr>
          <p:cNvPr id="2" name="Footer Placeholder 1"/>
          <p:cNvSpPr>
            <a:spLocks noGrp="1"/>
          </p:cNvSpPr>
          <p:nvPr>
            <p:ph type="ftr" sz="quarter" idx="11"/>
          </p:nvPr>
        </p:nvSpPr>
        <p:spPr/>
        <p:txBody>
          <a:bodyPr/>
          <a:lstStyle/>
          <a:p>
            <a:r>
              <a:rPr lang="en-US" smtClean="0"/>
              <a:t>© 2015 EV3Lessons.com, Last edit 5/26/2015</a:t>
            </a:r>
            <a:endParaRPr lang="en-US"/>
          </a:p>
        </p:txBody>
      </p:sp>
      <p:sp>
        <p:nvSpPr>
          <p:cNvPr id="46083" name="Slide Number Placeholder 3"/>
          <p:cNvSpPr>
            <a:spLocks noGrp="1"/>
          </p:cNvSpPr>
          <p:nvPr>
            <p:ph type="sldNum" sz="quarter" idx="12"/>
          </p:nvPr>
        </p:nvSpPr>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fld id="{D105BE49-FB6C-4ECA-AF0F-3248BF262EF6}" type="slidenum">
              <a:rPr lang="en-US" altLang="en-US" smtClean="0"/>
              <a:pPr/>
              <a:t>10</a:t>
            </a:fld>
            <a:endParaRPr lang="en-US" altLang="en-US" smtClean="0"/>
          </a:p>
        </p:txBody>
      </p:sp>
      <p:pic>
        <p:nvPicPr>
          <p:cNvPr id="4" name="Picture 3" descr="Screen Shot 2015-05-27 at 5.05.27 PM 1.png"/>
          <p:cNvPicPr>
            <a:picLocks noChangeAspect="1"/>
          </p:cNvPicPr>
          <p:nvPr/>
        </p:nvPicPr>
        <p:blipFill rotWithShape="1">
          <a:blip r:embed="rId2">
            <a:extLst>
              <a:ext uri="{28A0092B-C50C-407E-A947-70E740481C1C}">
                <a14:useLocalDpi xmlns:a14="http://schemas.microsoft.com/office/drawing/2010/main" val="0"/>
              </a:ext>
            </a:extLst>
          </a:blip>
          <a:srcRect l="943" r="2264"/>
          <a:stretch/>
        </p:blipFill>
        <p:spPr>
          <a:xfrm>
            <a:off x="199698" y="2534908"/>
            <a:ext cx="8914272" cy="1616844"/>
          </a:xfrm>
          <a:prstGeom prst="rect">
            <a:avLst/>
          </a:prstGeom>
        </p:spPr>
      </p:pic>
    </p:spTree>
    <p:extLst>
      <p:ext uri="{BB962C8B-B14F-4D97-AF65-F5344CB8AC3E}">
        <p14:creationId xmlns:p14="http://schemas.microsoft.com/office/powerpoint/2010/main" val="10958047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Next Steps</a:t>
            </a:r>
            <a:endParaRPr lang="en-US" dirty="0"/>
          </a:p>
        </p:txBody>
      </p:sp>
      <p:sp>
        <p:nvSpPr>
          <p:cNvPr id="3" name="Content Placeholder 2"/>
          <p:cNvSpPr>
            <a:spLocks noGrp="1"/>
          </p:cNvSpPr>
          <p:nvPr>
            <p:ph idx="1"/>
          </p:nvPr>
        </p:nvSpPr>
        <p:spPr/>
        <p:txBody>
          <a:bodyPr/>
          <a:lstStyle/>
          <a:p>
            <a:r>
              <a:rPr lang="en-US" smtClean="0"/>
              <a:t>We use variables in the following lessons: </a:t>
            </a:r>
          </a:p>
          <a:p>
            <a:pPr lvl="1"/>
            <a:r>
              <a:rPr lang="en-US" smtClean="0"/>
              <a:t>Advanced: Menu System</a:t>
            </a:r>
          </a:p>
          <a:p>
            <a:pPr lvl="1"/>
            <a:r>
              <a:rPr lang="en-US" smtClean="0"/>
              <a:t>Advanced: Parallel Beam Synchronization</a:t>
            </a:r>
            <a:endParaRPr lang="en-US" dirty="0"/>
          </a:p>
        </p:txBody>
      </p:sp>
      <p:sp>
        <p:nvSpPr>
          <p:cNvPr id="4" name="Footer Placeholder 3"/>
          <p:cNvSpPr>
            <a:spLocks noGrp="1"/>
          </p:cNvSpPr>
          <p:nvPr>
            <p:ph type="ftr" sz="quarter" idx="11"/>
          </p:nvPr>
        </p:nvSpPr>
        <p:spPr/>
        <p:txBody>
          <a:bodyPr/>
          <a:lstStyle/>
          <a:p>
            <a:r>
              <a:rPr lang="en-US" smtClean="0"/>
              <a:t>© 2015 EV3Lessons.com, Last edit 5/26/2015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11</a:t>
            </a:fld>
            <a:endParaRPr lang="en-US"/>
          </a:p>
        </p:txBody>
      </p:sp>
    </p:spTree>
    <p:extLst>
      <p:ext uri="{BB962C8B-B14F-4D97-AF65-F5344CB8AC3E}">
        <p14:creationId xmlns:p14="http://schemas.microsoft.com/office/powerpoint/2010/main" val="3507910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Credits</a:t>
            </a:r>
            <a:endParaRPr lang="en-US" dirty="0"/>
          </a:p>
        </p:txBody>
      </p:sp>
      <p:sp>
        <p:nvSpPr>
          <p:cNvPr id="3" name="Content Placeholder 2"/>
          <p:cNvSpPr>
            <a:spLocks noGrp="1"/>
          </p:cNvSpPr>
          <p:nvPr>
            <p:ph idx="1"/>
          </p:nvPr>
        </p:nvSpPr>
        <p:spPr/>
        <p:txBody>
          <a:bodyPr/>
          <a:lstStyle/>
          <a:p>
            <a:pPr lvl="1"/>
            <a:r>
              <a:rPr lang="en-US" smtClean="0"/>
              <a:t>This tutorial was created by Sanjay Seshan and Arvind Seshan from Droids Robotics (</a:t>
            </a:r>
            <a:r>
              <a:rPr lang="en-US" smtClean="0">
                <a:hlinkClick r:id="rId3"/>
              </a:rPr>
              <a:t>team@droidsrobotics.org</a:t>
            </a:r>
            <a:r>
              <a:rPr lang="en-US" smtClean="0"/>
              <a:t>).</a:t>
            </a:r>
          </a:p>
          <a:p>
            <a:pPr lvl="1"/>
            <a:r>
              <a:rPr lang="en-US" smtClean="0"/>
              <a:t>More lessons at www.ev3lessons.com</a:t>
            </a:r>
            <a:endParaRPr lang="en-US" dirty="0"/>
          </a:p>
        </p:txBody>
      </p:sp>
      <p:sp>
        <p:nvSpPr>
          <p:cNvPr id="4" name="Footer Placeholder 3"/>
          <p:cNvSpPr>
            <a:spLocks noGrp="1"/>
          </p:cNvSpPr>
          <p:nvPr>
            <p:ph type="ftr" sz="quarter" idx="11"/>
          </p:nvPr>
        </p:nvSpPr>
        <p:spPr/>
        <p:txBody>
          <a:bodyPr/>
          <a:lstStyle/>
          <a:p>
            <a:r>
              <a:rPr lang="en-US" smtClean="0"/>
              <a:t>© 2015 EV3Lessons.com, Last edit 5/26/2015</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pPr/>
              <a:t>12</a:t>
            </a:fld>
            <a:endParaRPr lang="en-US"/>
          </a:p>
        </p:txBody>
      </p:sp>
      <p:sp>
        <p:nvSpPr>
          <p:cNvPr id="5" name="Rectangle 1"/>
          <p:cNvSpPr>
            <a:spLocks noChangeArrowheads="1"/>
          </p:cNvSpPr>
          <p:nvPr/>
        </p:nvSpPr>
        <p:spPr bwMode="auto">
          <a:xfrm>
            <a:off x="496016" y="4228175"/>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4"/>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4"/>
              </a:rPr>
              <a:t>NonCommercial</a:t>
            </a:r>
            <a:r>
              <a:rPr kumimoji="0" lang="en-US" altLang="en-US" sz="2000" b="0" i="0" u="none" strike="noStrike" cap="none" normalizeH="0" baseline="0" dirty="0" smtClean="0">
                <a:ln>
                  <a:noFill/>
                </a:ln>
                <a:solidFill>
                  <a:srgbClr val="4374B7"/>
                </a:solidFill>
                <a:effectLst/>
                <a:latin typeface="Helvetica Neue"/>
                <a:hlinkClick r:id="rId4"/>
              </a:rPr>
              <a:t>-</a:t>
            </a:r>
            <a:r>
              <a:rPr kumimoji="0" lang="en-US" altLang="en-US" sz="2000" b="0" i="0" u="none" strike="noStrike" cap="none" normalizeH="0" baseline="0" dirty="0" err="1" smtClean="0">
                <a:ln>
                  <a:noFill/>
                </a:ln>
                <a:solidFill>
                  <a:srgbClr val="4374B7"/>
                </a:solidFill>
                <a:effectLst/>
                <a:latin typeface="Helvetica Neue"/>
                <a:hlinkClick r:id="rId4"/>
              </a:rPr>
              <a:t>ShareAlike</a:t>
            </a:r>
            <a:r>
              <a:rPr kumimoji="0" lang="en-US" altLang="en-US" sz="2000" b="0" i="0" u="none" strike="noStrike" cap="none" normalizeH="0" baseline="0" dirty="0" smtClean="0">
                <a:ln>
                  <a:noFill/>
                </a:ln>
                <a:solidFill>
                  <a:srgbClr val="4374B7"/>
                </a:solidFill>
                <a:effectLst/>
                <a:latin typeface="Helvetica Neue"/>
                <a:hlinkClick r:id="rId4"/>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304" y="3149063"/>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Objectives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Learn about different types of variables</a:t>
            </a:r>
          </a:p>
          <a:p>
            <a:pPr marL="457200" indent="-457200">
              <a:buFont typeface="+mj-lt"/>
              <a:buAutoNum type="arabicPeriod"/>
            </a:pPr>
            <a:r>
              <a:rPr lang="en-US" dirty="0" smtClean="0"/>
              <a:t>Learn how to read and write to variables</a:t>
            </a:r>
          </a:p>
          <a:p>
            <a:endParaRPr lang="en-US" dirty="0" smtClean="0"/>
          </a:p>
          <a:p>
            <a:r>
              <a:rPr lang="en-US" dirty="0" smtClean="0"/>
              <a:t>Prerequisites:  Data wires, Color Sensor, and Display Blocks, Wait blocks</a:t>
            </a:r>
            <a:endParaRPr lang="en-US" dirty="0"/>
          </a:p>
        </p:txBody>
      </p:sp>
      <p:sp>
        <p:nvSpPr>
          <p:cNvPr id="4" name="Footer Placeholder 3"/>
          <p:cNvSpPr>
            <a:spLocks noGrp="1"/>
          </p:cNvSpPr>
          <p:nvPr>
            <p:ph type="ftr" sz="quarter" idx="11"/>
          </p:nvPr>
        </p:nvSpPr>
        <p:spPr/>
        <p:txBody>
          <a:bodyPr/>
          <a:lstStyle/>
          <a:p>
            <a:r>
              <a:rPr lang="en-US" smtClean="0"/>
              <a:t>© 2015 EV3Lessons.com, Last edit 5/26/2015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2</a:t>
            </a:fld>
            <a:endParaRPr lang="en-US"/>
          </a:p>
        </p:txBody>
      </p:sp>
    </p:spTree>
    <p:extLst>
      <p:ext uri="{BB962C8B-B14F-4D97-AF65-F5344CB8AC3E}">
        <p14:creationId xmlns:p14="http://schemas.microsoft.com/office/powerpoint/2010/main" val="1067131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05-27 at 11.16.4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1942" y="1559389"/>
            <a:ext cx="1866900" cy="711200"/>
          </a:xfrm>
          <a:prstGeom prst="rect">
            <a:avLst/>
          </a:prstGeom>
        </p:spPr>
      </p:pic>
      <p:sp>
        <p:nvSpPr>
          <p:cNvPr id="44034" name="Title 1"/>
          <p:cNvSpPr>
            <a:spLocks noGrp="1"/>
          </p:cNvSpPr>
          <p:nvPr>
            <p:ph type="title"/>
          </p:nvPr>
        </p:nvSpPr>
        <p:spPr/>
        <p:txBody>
          <a:bodyPr>
            <a:normAutofit fontScale="90000"/>
          </a:bodyPr>
          <a:lstStyle/>
          <a:p>
            <a:r>
              <a:rPr lang="en-US" altLang="en-US" dirty="0" smtClean="0"/>
              <a:t>Additional Tool: Wired Display Blocks</a:t>
            </a:r>
          </a:p>
        </p:txBody>
      </p:sp>
      <p:pic>
        <p:nvPicPr>
          <p:cNvPr id="44036"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rcRect l="11958" t="20966" r="55542" b="61258"/>
          <a:stretch>
            <a:fillRect/>
          </a:stretch>
        </p:blipFill>
        <p:spPr>
          <a:xfrm>
            <a:off x="1001908" y="2024527"/>
            <a:ext cx="5600700" cy="1724025"/>
          </a:xfrm>
        </p:spPr>
      </p:pic>
      <p:sp>
        <p:nvSpPr>
          <p:cNvPr id="3" name="Footer Placeholder 2"/>
          <p:cNvSpPr>
            <a:spLocks noGrp="1"/>
          </p:cNvSpPr>
          <p:nvPr>
            <p:ph type="ftr" sz="quarter" idx="11"/>
          </p:nvPr>
        </p:nvSpPr>
        <p:spPr/>
        <p:txBody>
          <a:bodyPr/>
          <a:lstStyle/>
          <a:p>
            <a:r>
              <a:rPr lang="en-US" smtClean="0"/>
              <a:t>© 2015 EV3Lessons.com, Last edit 5/26/2015</a:t>
            </a:r>
            <a:endParaRPr lang="en-US"/>
          </a:p>
        </p:txBody>
      </p:sp>
      <p:sp>
        <p:nvSpPr>
          <p:cNvPr id="44035"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EBF08A7-D6E4-494E-BF66-67A44E35DEB0}" type="slidenum">
              <a:rPr lang="en-US" altLang="en-US" sz="1400" smtClean="0"/>
              <a:pPr>
                <a:spcBef>
                  <a:spcPct val="0"/>
                </a:spcBef>
                <a:buClrTx/>
                <a:buSzTx/>
                <a:buFontTx/>
                <a:buNone/>
              </a:pPr>
              <a:t>3</a:t>
            </a:fld>
            <a:endParaRPr lang="en-US" altLang="en-US" sz="1400" smtClean="0"/>
          </a:p>
        </p:txBody>
      </p:sp>
      <p:sp>
        <p:nvSpPr>
          <p:cNvPr id="44037" name="TextBox 5"/>
          <p:cNvSpPr txBox="1">
            <a:spLocks noChangeArrowheads="1"/>
          </p:cNvSpPr>
          <p:nvPr/>
        </p:nvSpPr>
        <p:spPr bwMode="auto">
          <a:xfrm>
            <a:off x="1481333" y="1962614"/>
            <a:ext cx="1828800" cy="307975"/>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a:t>Text to be displayed</a:t>
            </a:r>
          </a:p>
        </p:txBody>
      </p:sp>
      <p:cxnSp>
        <p:nvCxnSpPr>
          <p:cNvPr id="44038" name="Straight Arrow Connector 7"/>
          <p:cNvCxnSpPr>
            <a:cxnSpLocks noChangeShapeType="1"/>
            <a:stCxn id="44037" idx="3"/>
          </p:cNvCxnSpPr>
          <p:nvPr/>
        </p:nvCxnSpPr>
        <p:spPr bwMode="auto">
          <a:xfrm>
            <a:off x="3310133" y="2116602"/>
            <a:ext cx="365125" cy="317500"/>
          </a:xfrm>
          <a:prstGeom prst="straightConnector1">
            <a:avLst/>
          </a:prstGeom>
          <a:noFill/>
          <a:ln w="9525" algn="ctr">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4039" name="TextBox 13"/>
          <p:cNvSpPr txBox="1">
            <a:spLocks noChangeArrowheads="1"/>
          </p:cNvSpPr>
          <p:nvPr/>
        </p:nvSpPr>
        <p:spPr bwMode="auto">
          <a:xfrm>
            <a:off x="4173733" y="1946739"/>
            <a:ext cx="2628900" cy="307975"/>
          </a:xfrm>
          <a:prstGeom prst="rect">
            <a:avLst/>
          </a:prstGeom>
          <a:noFill/>
          <a:ln w="19050">
            <a:solidFill>
              <a:schemeClr val="tx1"/>
            </a:solidFill>
            <a:miter lim="800000"/>
            <a:headEnd/>
            <a:tailEnd/>
          </a:ln>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Click on field to choose wired</a:t>
            </a:r>
          </a:p>
        </p:txBody>
      </p:sp>
      <p:cxnSp>
        <p:nvCxnSpPr>
          <p:cNvPr id="44040" name="Straight Arrow Connector 15"/>
          <p:cNvCxnSpPr>
            <a:cxnSpLocks noChangeShapeType="1"/>
          </p:cNvCxnSpPr>
          <p:nvPr/>
        </p:nvCxnSpPr>
        <p:spPr bwMode="auto">
          <a:xfrm>
            <a:off x="5688208" y="2254714"/>
            <a:ext cx="303213" cy="179388"/>
          </a:xfrm>
          <a:prstGeom prst="straightConnector1">
            <a:avLst/>
          </a:prstGeom>
          <a:noFill/>
          <a:ln w="9525" algn="ctr">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4041" name="TextBox 17"/>
          <p:cNvSpPr txBox="1">
            <a:spLocks noChangeArrowheads="1"/>
          </p:cNvSpPr>
          <p:nvPr/>
        </p:nvSpPr>
        <p:spPr bwMode="auto">
          <a:xfrm>
            <a:off x="841571" y="4031127"/>
            <a:ext cx="2468562" cy="2030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a:t>Text supplied on a wire</a:t>
            </a:r>
          </a:p>
          <a:p>
            <a:pPr>
              <a:spcBef>
                <a:spcPct val="0"/>
              </a:spcBef>
              <a:buClrTx/>
              <a:buSzTx/>
              <a:buFontTx/>
              <a:buNone/>
            </a:pPr>
            <a:r>
              <a:rPr lang="en-US" altLang="en-US" sz="1400"/>
              <a:t>Erase screen before display</a:t>
            </a:r>
          </a:p>
          <a:p>
            <a:pPr>
              <a:spcBef>
                <a:spcPct val="0"/>
              </a:spcBef>
              <a:buClrTx/>
              <a:buSzTx/>
              <a:buFontTx/>
              <a:buNone/>
            </a:pPr>
            <a:r>
              <a:rPr lang="en-US" altLang="en-US" sz="1400"/>
              <a:t>Column to start display</a:t>
            </a:r>
          </a:p>
          <a:p>
            <a:pPr>
              <a:spcBef>
                <a:spcPct val="0"/>
              </a:spcBef>
              <a:buClrTx/>
              <a:buSzTx/>
              <a:buFontTx/>
              <a:buNone/>
            </a:pPr>
            <a:r>
              <a:rPr lang="en-US" altLang="en-US" sz="1400"/>
              <a:t>Row to start display</a:t>
            </a:r>
          </a:p>
          <a:p>
            <a:pPr>
              <a:spcBef>
                <a:spcPct val="0"/>
              </a:spcBef>
              <a:buClrTx/>
              <a:buSzTx/>
              <a:buFontTx/>
              <a:buNone/>
            </a:pPr>
            <a:r>
              <a:rPr lang="en-US" altLang="en-US" sz="1400"/>
              <a:t>Black or white text</a:t>
            </a:r>
          </a:p>
          <a:p>
            <a:pPr>
              <a:spcBef>
                <a:spcPct val="0"/>
              </a:spcBef>
              <a:buClrTx/>
              <a:buSzTx/>
              <a:buFontTx/>
              <a:buNone/>
            </a:pPr>
            <a:r>
              <a:rPr lang="en-US" altLang="en-US" sz="1400"/>
              <a:t>Text size</a:t>
            </a:r>
          </a:p>
          <a:p>
            <a:pPr lvl="1">
              <a:spcBef>
                <a:spcPct val="0"/>
              </a:spcBef>
              <a:buClrTx/>
              <a:buSzTx/>
              <a:buFontTx/>
              <a:buNone/>
            </a:pPr>
            <a:r>
              <a:rPr lang="en-US" altLang="en-US" sz="1400"/>
              <a:t>0 – small font</a:t>
            </a:r>
          </a:p>
          <a:p>
            <a:pPr lvl="1">
              <a:spcBef>
                <a:spcPct val="0"/>
              </a:spcBef>
              <a:buClrTx/>
              <a:buSzTx/>
              <a:buFontTx/>
              <a:buNone/>
            </a:pPr>
            <a:r>
              <a:rPr lang="en-US" altLang="en-US" sz="1400"/>
              <a:t>1 – small bold font</a:t>
            </a:r>
          </a:p>
          <a:p>
            <a:pPr lvl="1">
              <a:spcBef>
                <a:spcPct val="0"/>
              </a:spcBef>
              <a:buClrTx/>
              <a:buSzTx/>
              <a:buFontTx/>
              <a:buNone/>
            </a:pPr>
            <a:r>
              <a:rPr lang="en-US" altLang="en-US" sz="1400"/>
              <a:t>2 – large font</a:t>
            </a:r>
          </a:p>
        </p:txBody>
      </p:sp>
      <p:cxnSp>
        <p:nvCxnSpPr>
          <p:cNvPr id="44042" name="Elbow Connector 19"/>
          <p:cNvCxnSpPr>
            <a:cxnSpLocks noChangeShapeType="1"/>
          </p:cNvCxnSpPr>
          <p:nvPr/>
        </p:nvCxnSpPr>
        <p:spPr bwMode="auto">
          <a:xfrm flipV="1">
            <a:off x="2852933" y="3227852"/>
            <a:ext cx="1817688" cy="1004887"/>
          </a:xfrm>
          <a:prstGeom prst="bentConnector3">
            <a:avLst>
              <a:gd name="adj1" fmla="val 100315"/>
            </a:avLst>
          </a:prstGeom>
          <a:noFill/>
          <a:ln w="9525" algn="ctr">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4043" name="Elbow Connector 25"/>
          <p:cNvCxnSpPr>
            <a:cxnSpLocks noChangeShapeType="1"/>
          </p:cNvCxnSpPr>
          <p:nvPr/>
        </p:nvCxnSpPr>
        <p:spPr bwMode="auto">
          <a:xfrm flipV="1">
            <a:off x="2798958" y="3238964"/>
            <a:ext cx="2432050" cy="1400175"/>
          </a:xfrm>
          <a:prstGeom prst="bentConnector3">
            <a:avLst>
              <a:gd name="adj1" fmla="val 100139"/>
            </a:avLst>
          </a:prstGeom>
          <a:noFill/>
          <a:ln w="9525" algn="ctr">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4044" name="Elbow Connector 29"/>
          <p:cNvCxnSpPr>
            <a:cxnSpLocks noChangeShapeType="1"/>
          </p:cNvCxnSpPr>
          <p:nvPr/>
        </p:nvCxnSpPr>
        <p:spPr bwMode="auto">
          <a:xfrm flipV="1">
            <a:off x="3086296" y="3204039"/>
            <a:ext cx="1870075" cy="1230313"/>
          </a:xfrm>
          <a:prstGeom prst="bentConnector3">
            <a:avLst>
              <a:gd name="adj1" fmla="val 99870"/>
            </a:avLst>
          </a:prstGeom>
          <a:noFill/>
          <a:ln w="9525" algn="ctr">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4045" name="Elbow Connector 43014"/>
          <p:cNvCxnSpPr>
            <a:cxnSpLocks noChangeShapeType="1"/>
          </p:cNvCxnSpPr>
          <p:nvPr/>
        </p:nvCxnSpPr>
        <p:spPr bwMode="auto">
          <a:xfrm flipV="1">
            <a:off x="2578296" y="3238964"/>
            <a:ext cx="2909887" cy="1635125"/>
          </a:xfrm>
          <a:prstGeom prst="bentConnector3">
            <a:avLst>
              <a:gd name="adj1" fmla="val 100167"/>
            </a:avLst>
          </a:prstGeom>
          <a:noFill/>
          <a:ln w="9525" algn="ctr">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4046" name="Elbow Connector 43019"/>
          <p:cNvCxnSpPr>
            <a:cxnSpLocks noChangeShapeType="1"/>
          </p:cNvCxnSpPr>
          <p:nvPr/>
        </p:nvCxnSpPr>
        <p:spPr bwMode="auto">
          <a:xfrm flipV="1">
            <a:off x="2487808" y="3273889"/>
            <a:ext cx="3303588" cy="1773238"/>
          </a:xfrm>
          <a:prstGeom prst="bentConnector3">
            <a:avLst>
              <a:gd name="adj1" fmla="val 100319"/>
            </a:avLst>
          </a:prstGeom>
          <a:noFill/>
          <a:ln w="9525" algn="ctr">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4047" name="Elbow Connector 43022"/>
          <p:cNvCxnSpPr>
            <a:cxnSpLocks noChangeShapeType="1"/>
          </p:cNvCxnSpPr>
          <p:nvPr/>
        </p:nvCxnSpPr>
        <p:spPr bwMode="auto">
          <a:xfrm flipV="1">
            <a:off x="1663896" y="3273889"/>
            <a:ext cx="4327525" cy="1992313"/>
          </a:xfrm>
          <a:prstGeom prst="bentConnector3">
            <a:avLst>
              <a:gd name="adj1" fmla="val 100153"/>
            </a:avLst>
          </a:prstGeom>
          <a:noFill/>
          <a:ln w="9525" algn="ctr">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4080386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smtClean="0"/>
              <a:t>Variables</a:t>
            </a:r>
            <a:endParaRPr lang="en-US" altLang="en-US" smtClean="0"/>
          </a:p>
        </p:txBody>
      </p:sp>
      <p:sp>
        <p:nvSpPr>
          <p:cNvPr id="21507" name="Content Placeholder 2"/>
          <p:cNvSpPr>
            <a:spLocks noGrp="1"/>
          </p:cNvSpPr>
          <p:nvPr>
            <p:ph idx="1"/>
          </p:nvPr>
        </p:nvSpPr>
        <p:spPr/>
        <p:txBody>
          <a:bodyPr/>
          <a:lstStyle/>
          <a:p>
            <a:r>
              <a:rPr lang="en-US" altLang="en-US" smtClean="0"/>
              <a:t>What is a variable?  Ans. A variable stores a value that you can use later in your program. Think of it like a notepad or a box that holds a value for you.</a:t>
            </a:r>
          </a:p>
          <a:p>
            <a:r>
              <a:rPr lang="en-US" altLang="en-US" smtClean="0"/>
              <a:t>You can name the variable whatever you want</a:t>
            </a:r>
          </a:p>
          <a:p>
            <a:r>
              <a:rPr lang="en-US" altLang="en-US" smtClean="0"/>
              <a:t>You can define the type of variable:</a:t>
            </a:r>
          </a:p>
          <a:p>
            <a:pPr lvl="1"/>
            <a:r>
              <a:rPr lang="en-US" altLang="en-US" smtClean="0"/>
              <a:t>Numeric (Holds a number)</a:t>
            </a:r>
          </a:p>
          <a:p>
            <a:pPr lvl="1"/>
            <a:r>
              <a:rPr lang="en-US" altLang="en-US" smtClean="0"/>
              <a:t>Logic (Holds True/False)</a:t>
            </a:r>
          </a:p>
          <a:p>
            <a:pPr lvl="1"/>
            <a:r>
              <a:rPr lang="en-US" altLang="en-US" smtClean="0"/>
              <a:t>Text (Holds lines of text … “Hello World”)</a:t>
            </a:r>
          </a:p>
          <a:p>
            <a:pPr lvl="1"/>
            <a:r>
              <a:rPr lang="en-US" altLang="en-US" smtClean="0"/>
              <a:t>Numeric Array (Holds a set of numbers … 1,2,3,10,55)</a:t>
            </a:r>
          </a:p>
          <a:p>
            <a:pPr lvl="1"/>
            <a:r>
              <a:rPr lang="en-US" altLang="en-US" smtClean="0"/>
              <a:t>Logic Array (Holds a set of logic … True, True, False)</a:t>
            </a:r>
          </a:p>
          <a:p>
            <a:r>
              <a:rPr lang="en-US" altLang="en-US" smtClean="0"/>
              <a:t>They can be used as either Inputs or Outputs so you can either….</a:t>
            </a:r>
          </a:p>
          <a:p>
            <a:pPr lvl="1"/>
            <a:r>
              <a:rPr lang="en-US" altLang="en-US" smtClean="0"/>
              <a:t>Write – put a value into the variable</a:t>
            </a:r>
          </a:p>
          <a:p>
            <a:pPr lvl="1"/>
            <a:r>
              <a:rPr lang="en-US" altLang="en-US" smtClean="0"/>
              <a:t>Read – retrieve the last value written to the variable</a:t>
            </a:r>
            <a:endParaRPr lang="en-US" altLang="en-US" dirty="0" smtClean="0"/>
          </a:p>
        </p:txBody>
      </p:sp>
      <p:sp>
        <p:nvSpPr>
          <p:cNvPr id="2" name="Footer Placeholder 1"/>
          <p:cNvSpPr>
            <a:spLocks noGrp="1"/>
          </p:cNvSpPr>
          <p:nvPr>
            <p:ph type="ftr" sz="quarter" idx="11"/>
          </p:nvPr>
        </p:nvSpPr>
        <p:spPr/>
        <p:txBody>
          <a:bodyPr/>
          <a:lstStyle/>
          <a:p>
            <a:r>
              <a:rPr lang="en-US" smtClean="0"/>
              <a:t>© 2015 EV3Lessons.com, Last edit 5/26/2015</a:t>
            </a:r>
            <a:endParaRPr lang="en-US"/>
          </a:p>
        </p:txBody>
      </p:sp>
      <p:sp>
        <p:nvSpPr>
          <p:cNvPr id="21508" name="Slide Number Placeholder 3"/>
          <p:cNvSpPr>
            <a:spLocks noGrp="1"/>
          </p:cNvSpPr>
          <p:nvPr>
            <p:ph type="sldNum" sz="quarter" idx="12"/>
          </p:nvPr>
        </p:nvSpPr>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fld id="{2108AA85-A6D8-41C5-ADE8-2A4032FE9326}" type="slidenum">
              <a:rPr lang="en-US" altLang="en-US" smtClean="0"/>
              <a:pPr/>
              <a:t>4</a:t>
            </a:fld>
            <a:endParaRPr lang="en-US" altLang="en-US" smtClean="0"/>
          </a:p>
        </p:txBody>
      </p:sp>
    </p:spTree>
    <p:extLst>
      <p:ext uri="{BB962C8B-B14F-4D97-AF65-F5344CB8AC3E}">
        <p14:creationId xmlns:p14="http://schemas.microsoft.com/office/powerpoint/2010/main" val="2809869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Variables?</a:t>
            </a:r>
            <a:endParaRPr lang="en-US" dirty="0"/>
          </a:p>
        </p:txBody>
      </p:sp>
      <p:sp>
        <p:nvSpPr>
          <p:cNvPr id="3" name="Content Placeholder 2"/>
          <p:cNvSpPr>
            <a:spLocks noGrp="1"/>
          </p:cNvSpPr>
          <p:nvPr>
            <p:ph idx="1"/>
          </p:nvPr>
        </p:nvSpPr>
        <p:spPr/>
        <p:txBody>
          <a:bodyPr/>
          <a:lstStyle/>
          <a:p>
            <a:r>
              <a:rPr lang="en-US" dirty="0" smtClean="0"/>
              <a:t>Variables are an easy way to transfer data across code without too many data wires</a:t>
            </a:r>
          </a:p>
          <a:p>
            <a:r>
              <a:rPr lang="en-US" dirty="0" smtClean="0"/>
              <a:t>You can also use variables to transfer data into a My Block without an input (</a:t>
            </a:r>
            <a:r>
              <a:rPr lang="en-US" dirty="0" err="1" smtClean="0"/>
              <a:t>eg</a:t>
            </a:r>
            <a:r>
              <a:rPr lang="en-US" dirty="0" smtClean="0"/>
              <a:t>. A variable for wheel size in Move Inches – You probably do not want this to be an input since it rarely changes. You may also use the value in other locations and want to change it just in one spot.)</a:t>
            </a:r>
          </a:p>
          <a:p>
            <a:r>
              <a:rPr lang="en-US" dirty="0" smtClean="0"/>
              <a:t>Array variables can store multiple data items without needing several wires or variables</a:t>
            </a:r>
          </a:p>
          <a:p>
            <a:r>
              <a:rPr lang="en-US" dirty="0" smtClean="0"/>
              <a:t>Having too many data wires or variables makes your code messy</a:t>
            </a:r>
            <a:endParaRPr lang="en-US" dirty="0" smtClean="0"/>
          </a:p>
        </p:txBody>
      </p:sp>
      <p:sp>
        <p:nvSpPr>
          <p:cNvPr id="4" name="Footer Placeholder 3"/>
          <p:cNvSpPr>
            <a:spLocks noGrp="1"/>
          </p:cNvSpPr>
          <p:nvPr>
            <p:ph type="ftr" sz="quarter" idx="11"/>
          </p:nvPr>
        </p:nvSpPr>
        <p:spPr/>
        <p:txBody>
          <a:bodyPr/>
          <a:lstStyle/>
          <a:p>
            <a:r>
              <a:rPr lang="en-US" smtClean="0"/>
              <a:t>© 2015 EV3Lessons.com, Last edit 5/26/2015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5</a:t>
            </a:fld>
            <a:endParaRPr lang="en-US"/>
          </a:p>
        </p:txBody>
      </p:sp>
    </p:spTree>
    <p:extLst>
      <p:ext uri="{BB962C8B-B14F-4D97-AF65-F5344CB8AC3E}">
        <p14:creationId xmlns:p14="http://schemas.microsoft.com/office/powerpoint/2010/main" val="1993120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5911" y="3785797"/>
            <a:ext cx="7933078" cy="193087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rotWithShape="1">
          <a:blip r:embed="rId2"/>
          <a:srcRect r="41770"/>
          <a:stretch/>
        </p:blipFill>
        <p:spPr>
          <a:xfrm>
            <a:off x="2417993" y="4456479"/>
            <a:ext cx="4678433" cy="924666"/>
          </a:xfrm>
          <a:prstGeom prst="rect">
            <a:avLst/>
          </a:prstGeom>
        </p:spPr>
      </p:pic>
      <p:sp>
        <p:nvSpPr>
          <p:cNvPr id="23554" name="Title 1"/>
          <p:cNvSpPr>
            <a:spLocks noGrp="1"/>
          </p:cNvSpPr>
          <p:nvPr>
            <p:ph type="title"/>
          </p:nvPr>
        </p:nvSpPr>
        <p:spPr/>
        <p:txBody>
          <a:bodyPr/>
          <a:lstStyle/>
          <a:p>
            <a:r>
              <a:rPr lang="en-US" altLang="en-US" dirty="0" smtClean="0"/>
              <a:t>Variable Blocks</a:t>
            </a:r>
          </a:p>
        </p:txBody>
      </p:sp>
      <p:sp>
        <p:nvSpPr>
          <p:cNvPr id="4" name="Footer Placeholder 3"/>
          <p:cNvSpPr>
            <a:spLocks noGrp="1"/>
          </p:cNvSpPr>
          <p:nvPr>
            <p:ph type="ftr" sz="quarter" idx="11"/>
          </p:nvPr>
        </p:nvSpPr>
        <p:spPr/>
        <p:txBody>
          <a:bodyPr/>
          <a:lstStyle/>
          <a:p>
            <a:r>
              <a:rPr lang="en-US" smtClean="0"/>
              <a:t>© 2015 EV3Lessons.com, Last edit 5/26/2015</a:t>
            </a:r>
            <a:endParaRPr lang="en-US"/>
          </a:p>
        </p:txBody>
      </p:sp>
      <p:sp>
        <p:nvSpPr>
          <p:cNvPr id="23556"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63C1B68-4620-4308-B64D-C0AD2FB8EE8D}" type="slidenum">
              <a:rPr lang="en-US" altLang="en-US" sz="1400" smtClean="0"/>
              <a:pPr>
                <a:spcBef>
                  <a:spcPct val="0"/>
                </a:spcBef>
                <a:buClrTx/>
                <a:buSzTx/>
                <a:buFontTx/>
                <a:buNone/>
              </a:pPr>
              <a:t>6</a:t>
            </a:fld>
            <a:endParaRPr lang="en-US" altLang="en-US" sz="1400" smtClean="0"/>
          </a:p>
        </p:txBody>
      </p:sp>
      <p:sp>
        <p:nvSpPr>
          <p:cNvPr id="23557" name="TextBox 5"/>
          <p:cNvSpPr txBox="1">
            <a:spLocks noChangeArrowheads="1"/>
          </p:cNvSpPr>
          <p:nvPr/>
        </p:nvSpPr>
        <p:spPr bwMode="auto">
          <a:xfrm>
            <a:off x="3168917" y="5195811"/>
            <a:ext cx="920455" cy="5208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Write Numeric</a:t>
            </a:r>
          </a:p>
        </p:txBody>
      </p:sp>
      <p:sp>
        <p:nvSpPr>
          <p:cNvPr id="23558" name="TextBox 6"/>
          <p:cNvSpPr txBox="1">
            <a:spLocks noChangeArrowheads="1"/>
          </p:cNvSpPr>
          <p:nvPr/>
        </p:nvSpPr>
        <p:spPr bwMode="auto">
          <a:xfrm>
            <a:off x="2333963" y="5195811"/>
            <a:ext cx="83495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a:t>Read Numeric</a:t>
            </a:r>
          </a:p>
        </p:txBody>
      </p:sp>
      <p:sp>
        <p:nvSpPr>
          <p:cNvPr id="23559" name="TextBox 7"/>
          <p:cNvSpPr txBox="1">
            <a:spLocks noChangeArrowheads="1"/>
          </p:cNvSpPr>
          <p:nvPr/>
        </p:nvSpPr>
        <p:spPr bwMode="auto">
          <a:xfrm>
            <a:off x="6323169" y="5195811"/>
            <a:ext cx="890108"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Write Logic</a:t>
            </a:r>
          </a:p>
        </p:txBody>
      </p:sp>
      <p:sp>
        <p:nvSpPr>
          <p:cNvPr id="23560" name="TextBox 8"/>
          <p:cNvSpPr txBox="1">
            <a:spLocks noChangeArrowheads="1"/>
          </p:cNvSpPr>
          <p:nvPr/>
        </p:nvSpPr>
        <p:spPr bwMode="auto">
          <a:xfrm>
            <a:off x="5597037" y="5195811"/>
            <a:ext cx="8382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Read Logic</a:t>
            </a:r>
          </a:p>
        </p:txBody>
      </p:sp>
      <p:sp>
        <p:nvSpPr>
          <p:cNvPr id="23561" name="TextBox 9"/>
          <p:cNvSpPr txBox="1">
            <a:spLocks noChangeArrowheads="1"/>
          </p:cNvSpPr>
          <p:nvPr/>
        </p:nvSpPr>
        <p:spPr bwMode="auto">
          <a:xfrm>
            <a:off x="4676582" y="5195811"/>
            <a:ext cx="13716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Write Text</a:t>
            </a:r>
          </a:p>
        </p:txBody>
      </p:sp>
      <p:pic>
        <p:nvPicPr>
          <p:cNvPr id="23563" name="Content Placeholder 4"/>
          <p:cNvPicPr>
            <a:picLocks noChangeAspect="1"/>
          </p:cNvPicPr>
          <p:nvPr/>
        </p:nvPicPr>
        <p:blipFill>
          <a:blip r:embed="rId3">
            <a:extLst>
              <a:ext uri="{28A0092B-C50C-407E-A947-70E740481C1C}">
                <a14:useLocalDpi xmlns:a14="http://schemas.microsoft.com/office/drawing/2010/main" val="0"/>
              </a:ext>
            </a:extLst>
          </a:blip>
          <a:srcRect l="20357" t="29369" r="77534" b="66257"/>
          <a:stretch>
            <a:fillRect/>
          </a:stretch>
        </p:blipFill>
        <p:spPr bwMode="auto">
          <a:xfrm>
            <a:off x="5647979" y="2694263"/>
            <a:ext cx="547687" cy="639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3564" name="Content Placeholder 4"/>
          <p:cNvPicPr>
            <a:picLocks noChangeAspect="1"/>
          </p:cNvPicPr>
          <p:nvPr/>
        </p:nvPicPr>
        <p:blipFill>
          <a:blip r:embed="rId3">
            <a:extLst>
              <a:ext uri="{28A0092B-C50C-407E-A947-70E740481C1C}">
                <a14:useLocalDpi xmlns:a14="http://schemas.microsoft.com/office/drawing/2010/main" val="0"/>
              </a:ext>
            </a:extLst>
          </a:blip>
          <a:srcRect l="15787" t="28743" r="82455" b="67506"/>
          <a:stretch>
            <a:fillRect/>
          </a:stretch>
        </p:blipFill>
        <p:spPr bwMode="auto">
          <a:xfrm>
            <a:off x="5694016" y="1954488"/>
            <a:ext cx="457200" cy="547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3565" name="Content Placeholder 4"/>
          <p:cNvPicPr>
            <a:picLocks noChangeAspect="1"/>
          </p:cNvPicPr>
          <p:nvPr/>
        </p:nvPicPr>
        <p:blipFill>
          <a:blip r:embed="rId3">
            <a:extLst>
              <a:ext uri="{28A0092B-C50C-407E-A947-70E740481C1C}">
                <a14:useLocalDpi xmlns:a14="http://schemas.microsoft.com/office/drawing/2010/main" val="0"/>
              </a:ext>
            </a:extLst>
          </a:blip>
          <a:srcRect l="25278" t="28743" r="72964" b="66882"/>
          <a:stretch>
            <a:fillRect/>
          </a:stretch>
        </p:blipFill>
        <p:spPr bwMode="auto">
          <a:xfrm>
            <a:off x="6617775" y="1954488"/>
            <a:ext cx="457200" cy="639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3566" name="Content Placeholder 4"/>
          <p:cNvPicPr>
            <a:picLocks noChangeAspect="1"/>
          </p:cNvPicPr>
          <p:nvPr/>
        </p:nvPicPr>
        <p:blipFill>
          <a:blip r:embed="rId3">
            <a:extLst>
              <a:ext uri="{28A0092B-C50C-407E-A947-70E740481C1C}">
                <a14:useLocalDpi xmlns:a14="http://schemas.microsoft.com/office/drawing/2010/main" val="0"/>
              </a:ext>
            </a:extLst>
          </a:blip>
          <a:srcRect l="29848" t="29369" r="68044" b="66882"/>
          <a:stretch>
            <a:fillRect/>
          </a:stretch>
        </p:blipFill>
        <p:spPr bwMode="auto">
          <a:xfrm>
            <a:off x="6568563" y="2802213"/>
            <a:ext cx="547687" cy="549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3567" name="Content Placeholder 4"/>
          <p:cNvPicPr>
            <a:picLocks noChangeAspect="1"/>
          </p:cNvPicPr>
          <p:nvPr/>
        </p:nvPicPr>
        <p:blipFill>
          <a:blip r:embed="rId3">
            <a:extLst>
              <a:ext uri="{28A0092B-C50C-407E-A947-70E740481C1C}">
                <a14:useLocalDpi xmlns:a14="http://schemas.microsoft.com/office/drawing/2010/main" val="0"/>
              </a:ext>
            </a:extLst>
          </a:blip>
          <a:srcRect l="34770" t="28743" r="63472" b="66882"/>
          <a:stretch>
            <a:fillRect/>
          </a:stretch>
        </p:blipFill>
        <p:spPr bwMode="auto">
          <a:xfrm>
            <a:off x="7489815" y="1954226"/>
            <a:ext cx="457200" cy="6397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3568" name="Content Placeholder 4"/>
          <p:cNvPicPr>
            <a:picLocks noChangeAspect="1"/>
          </p:cNvPicPr>
          <p:nvPr/>
        </p:nvPicPr>
        <p:blipFill>
          <a:blip r:embed="rId3">
            <a:extLst>
              <a:ext uri="{28A0092B-C50C-407E-A947-70E740481C1C}">
                <a14:useLocalDpi xmlns:a14="http://schemas.microsoft.com/office/drawing/2010/main" val="0"/>
              </a:ext>
            </a:extLst>
          </a:blip>
          <a:srcRect l="39340" t="29369" r="58549" b="66882"/>
          <a:stretch>
            <a:fillRect/>
          </a:stretch>
        </p:blipFill>
        <p:spPr bwMode="auto">
          <a:xfrm>
            <a:off x="7443778" y="2811476"/>
            <a:ext cx="549275" cy="549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3569" name="TextBox 20"/>
          <p:cNvSpPr txBox="1">
            <a:spLocks noChangeArrowheads="1"/>
          </p:cNvSpPr>
          <p:nvPr/>
        </p:nvSpPr>
        <p:spPr bwMode="auto">
          <a:xfrm>
            <a:off x="504460" y="2132037"/>
            <a:ext cx="36590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smtClean="0"/>
              <a:t>Write (Inputs) have a bump up</a:t>
            </a:r>
            <a:endParaRPr lang="en-US" altLang="en-US" sz="1400" dirty="0"/>
          </a:p>
        </p:txBody>
      </p:sp>
      <p:sp>
        <p:nvSpPr>
          <p:cNvPr id="23570" name="TextBox 21"/>
          <p:cNvSpPr txBox="1">
            <a:spLocks noChangeArrowheads="1"/>
          </p:cNvSpPr>
          <p:nvPr/>
        </p:nvSpPr>
        <p:spPr bwMode="auto">
          <a:xfrm>
            <a:off x="504460" y="2771799"/>
            <a:ext cx="36590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smtClean="0"/>
              <a:t>Read (Outputs) have a bump down</a:t>
            </a:r>
            <a:endParaRPr lang="en-US" altLang="en-US" sz="1400" dirty="0"/>
          </a:p>
        </p:txBody>
      </p:sp>
      <p:sp>
        <p:nvSpPr>
          <p:cNvPr id="23571" name="TextBox 22"/>
          <p:cNvSpPr txBox="1">
            <a:spLocks noChangeArrowheads="1"/>
          </p:cNvSpPr>
          <p:nvPr/>
        </p:nvSpPr>
        <p:spPr bwMode="auto">
          <a:xfrm>
            <a:off x="5516216" y="1586188"/>
            <a:ext cx="1016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Numeric</a:t>
            </a:r>
          </a:p>
        </p:txBody>
      </p:sp>
      <p:sp>
        <p:nvSpPr>
          <p:cNvPr id="23572" name="TextBox 23"/>
          <p:cNvSpPr txBox="1">
            <a:spLocks noChangeArrowheads="1"/>
          </p:cNvSpPr>
          <p:nvPr/>
        </p:nvSpPr>
        <p:spPr bwMode="auto">
          <a:xfrm>
            <a:off x="6498713" y="1595713"/>
            <a:ext cx="1016000" cy="306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Logic</a:t>
            </a:r>
          </a:p>
        </p:txBody>
      </p:sp>
      <p:sp>
        <p:nvSpPr>
          <p:cNvPr id="23573" name="TextBox 24"/>
          <p:cNvSpPr txBox="1">
            <a:spLocks noChangeArrowheads="1"/>
          </p:cNvSpPr>
          <p:nvPr/>
        </p:nvSpPr>
        <p:spPr bwMode="auto">
          <a:xfrm>
            <a:off x="7421538" y="1595713"/>
            <a:ext cx="1016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a:t>Text</a:t>
            </a:r>
          </a:p>
        </p:txBody>
      </p:sp>
      <p:sp>
        <p:nvSpPr>
          <p:cNvPr id="2" name="TextBox 1"/>
          <p:cNvSpPr txBox="1"/>
          <p:nvPr/>
        </p:nvSpPr>
        <p:spPr>
          <a:xfrm>
            <a:off x="767747" y="3785797"/>
            <a:ext cx="7200719" cy="646331"/>
          </a:xfrm>
          <a:prstGeom prst="rect">
            <a:avLst/>
          </a:prstGeom>
          <a:noFill/>
        </p:spPr>
        <p:txBody>
          <a:bodyPr wrap="square" rtlCol="0">
            <a:spAutoFit/>
          </a:bodyPr>
          <a:lstStyle/>
          <a:p>
            <a:r>
              <a:rPr lang="en-US" dirty="0" smtClean="0"/>
              <a:t>Use the key above to identify if the variables are Inputs or Outputs and if they are Numeric, Logic or Text</a:t>
            </a:r>
            <a:endParaRPr lang="en-US" dirty="0"/>
          </a:p>
        </p:txBody>
      </p:sp>
      <p:sp>
        <p:nvSpPr>
          <p:cNvPr id="30" name="TextBox 9"/>
          <p:cNvSpPr txBox="1">
            <a:spLocks noChangeArrowheads="1"/>
          </p:cNvSpPr>
          <p:nvPr/>
        </p:nvSpPr>
        <p:spPr bwMode="auto">
          <a:xfrm>
            <a:off x="4066527" y="5195811"/>
            <a:ext cx="781004" cy="5313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dirty="0" smtClean="0"/>
              <a:t>Read </a:t>
            </a:r>
            <a:r>
              <a:rPr lang="en-US" altLang="en-US" sz="1400" dirty="0"/>
              <a:t>Text</a:t>
            </a:r>
          </a:p>
        </p:txBody>
      </p:sp>
      <p:sp>
        <p:nvSpPr>
          <p:cNvPr id="23" name="Rectangle 22"/>
          <p:cNvSpPr/>
          <p:nvPr/>
        </p:nvSpPr>
        <p:spPr>
          <a:xfrm>
            <a:off x="424969" y="5717424"/>
            <a:ext cx="8399717" cy="7204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rgbClr val="FF0000"/>
                </a:solidFill>
              </a:rPr>
              <a:t>TIP: You can change the type of variable at the bottom-left part of the block.</a:t>
            </a:r>
          </a:p>
          <a:p>
            <a:r>
              <a:rPr lang="en-US" dirty="0" smtClean="0">
                <a:solidFill>
                  <a:srgbClr val="FF0000"/>
                </a:solidFill>
              </a:rPr>
              <a:t>When you display logic to the screen it will show 1 for True or 0 for False</a:t>
            </a:r>
            <a:endParaRPr lang="en-US" dirty="0">
              <a:solidFill>
                <a:srgbClr val="FF0000"/>
              </a:solidFill>
            </a:endParaRPr>
          </a:p>
        </p:txBody>
      </p:sp>
    </p:spTree>
    <p:extLst>
      <p:ext uri="{BB962C8B-B14F-4D97-AF65-F5344CB8AC3E}">
        <p14:creationId xmlns:p14="http://schemas.microsoft.com/office/powerpoint/2010/main" val="226192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3559"/>
                                        </p:tgtEl>
                                        <p:attrNameLst>
                                          <p:attrName>style.visibility</p:attrName>
                                        </p:attrNameLst>
                                      </p:cBhvr>
                                      <p:to>
                                        <p:strVal val="visible"/>
                                      </p:to>
                                    </p:set>
                                    <p:animEffect transition="in" filter="wipe(down)">
                                      <p:cBhvr>
                                        <p:cTn id="7" dur="580">
                                          <p:stCondLst>
                                            <p:cond delay="0"/>
                                          </p:stCondLst>
                                        </p:cTn>
                                        <p:tgtEl>
                                          <p:spTgt spid="23559"/>
                                        </p:tgtEl>
                                      </p:cBhvr>
                                    </p:animEffect>
                                    <p:anim calcmode="lin" valueType="num">
                                      <p:cBhvr>
                                        <p:cTn id="8" dur="1822" tmFilter="0,0; 0.14,0.36; 0.43,0.73; 0.71,0.91; 1.0,1.0">
                                          <p:stCondLst>
                                            <p:cond delay="0"/>
                                          </p:stCondLst>
                                        </p:cTn>
                                        <p:tgtEl>
                                          <p:spTgt spid="2355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355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355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355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3559"/>
                                        </p:tgtEl>
                                        <p:attrNameLst>
                                          <p:attrName>ppt_y</p:attrName>
                                        </p:attrNameLst>
                                      </p:cBhvr>
                                      <p:tavLst>
                                        <p:tav tm="0" fmla="#ppt_y-sin(pi*$)/81">
                                          <p:val>
                                            <p:fltVal val="0"/>
                                          </p:val>
                                        </p:tav>
                                        <p:tav tm="100000">
                                          <p:val>
                                            <p:fltVal val="1"/>
                                          </p:val>
                                        </p:tav>
                                      </p:tavLst>
                                    </p:anim>
                                    <p:animScale>
                                      <p:cBhvr>
                                        <p:cTn id="13" dur="26">
                                          <p:stCondLst>
                                            <p:cond delay="650"/>
                                          </p:stCondLst>
                                        </p:cTn>
                                        <p:tgtEl>
                                          <p:spTgt spid="23559"/>
                                        </p:tgtEl>
                                      </p:cBhvr>
                                      <p:to x="100000" y="60000"/>
                                    </p:animScale>
                                    <p:animScale>
                                      <p:cBhvr>
                                        <p:cTn id="14" dur="166" decel="50000">
                                          <p:stCondLst>
                                            <p:cond delay="676"/>
                                          </p:stCondLst>
                                        </p:cTn>
                                        <p:tgtEl>
                                          <p:spTgt spid="23559"/>
                                        </p:tgtEl>
                                      </p:cBhvr>
                                      <p:to x="100000" y="100000"/>
                                    </p:animScale>
                                    <p:animScale>
                                      <p:cBhvr>
                                        <p:cTn id="15" dur="26">
                                          <p:stCondLst>
                                            <p:cond delay="1312"/>
                                          </p:stCondLst>
                                        </p:cTn>
                                        <p:tgtEl>
                                          <p:spTgt spid="23559"/>
                                        </p:tgtEl>
                                      </p:cBhvr>
                                      <p:to x="100000" y="80000"/>
                                    </p:animScale>
                                    <p:animScale>
                                      <p:cBhvr>
                                        <p:cTn id="16" dur="166" decel="50000">
                                          <p:stCondLst>
                                            <p:cond delay="1338"/>
                                          </p:stCondLst>
                                        </p:cTn>
                                        <p:tgtEl>
                                          <p:spTgt spid="23559"/>
                                        </p:tgtEl>
                                      </p:cBhvr>
                                      <p:to x="100000" y="100000"/>
                                    </p:animScale>
                                    <p:animScale>
                                      <p:cBhvr>
                                        <p:cTn id="17" dur="26">
                                          <p:stCondLst>
                                            <p:cond delay="1642"/>
                                          </p:stCondLst>
                                        </p:cTn>
                                        <p:tgtEl>
                                          <p:spTgt spid="23559"/>
                                        </p:tgtEl>
                                      </p:cBhvr>
                                      <p:to x="100000" y="90000"/>
                                    </p:animScale>
                                    <p:animScale>
                                      <p:cBhvr>
                                        <p:cTn id="18" dur="166" decel="50000">
                                          <p:stCondLst>
                                            <p:cond delay="1668"/>
                                          </p:stCondLst>
                                        </p:cTn>
                                        <p:tgtEl>
                                          <p:spTgt spid="23559"/>
                                        </p:tgtEl>
                                      </p:cBhvr>
                                      <p:to x="100000" y="100000"/>
                                    </p:animScale>
                                    <p:animScale>
                                      <p:cBhvr>
                                        <p:cTn id="19" dur="26">
                                          <p:stCondLst>
                                            <p:cond delay="1808"/>
                                          </p:stCondLst>
                                        </p:cTn>
                                        <p:tgtEl>
                                          <p:spTgt spid="23559"/>
                                        </p:tgtEl>
                                      </p:cBhvr>
                                      <p:to x="100000" y="95000"/>
                                    </p:animScale>
                                    <p:animScale>
                                      <p:cBhvr>
                                        <p:cTn id="20" dur="166" decel="50000">
                                          <p:stCondLst>
                                            <p:cond delay="1834"/>
                                          </p:stCondLst>
                                        </p:cTn>
                                        <p:tgtEl>
                                          <p:spTgt spid="23559"/>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3560"/>
                                        </p:tgtEl>
                                        <p:attrNameLst>
                                          <p:attrName>style.visibility</p:attrName>
                                        </p:attrNameLst>
                                      </p:cBhvr>
                                      <p:to>
                                        <p:strVal val="visible"/>
                                      </p:to>
                                    </p:set>
                                    <p:animEffect transition="in" filter="wipe(down)">
                                      <p:cBhvr>
                                        <p:cTn id="23" dur="580">
                                          <p:stCondLst>
                                            <p:cond delay="0"/>
                                          </p:stCondLst>
                                        </p:cTn>
                                        <p:tgtEl>
                                          <p:spTgt spid="23560"/>
                                        </p:tgtEl>
                                      </p:cBhvr>
                                    </p:animEffect>
                                    <p:anim calcmode="lin" valueType="num">
                                      <p:cBhvr>
                                        <p:cTn id="24" dur="1822" tmFilter="0,0; 0.14,0.36; 0.43,0.73; 0.71,0.91; 1.0,1.0">
                                          <p:stCondLst>
                                            <p:cond delay="0"/>
                                          </p:stCondLst>
                                        </p:cTn>
                                        <p:tgtEl>
                                          <p:spTgt spid="23560"/>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3560"/>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3560"/>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3560"/>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3560"/>
                                        </p:tgtEl>
                                        <p:attrNameLst>
                                          <p:attrName>ppt_y</p:attrName>
                                        </p:attrNameLst>
                                      </p:cBhvr>
                                      <p:tavLst>
                                        <p:tav tm="0" fmla="#ppt_y-sin(pi*$)/81">
                                          <p:val>
                                            <p:fltVal val="0"/>
                                          </p:val>
                                        </p:tav>
                                        <p:tav tm="100000">
                                          <p:val>
                                            <p:fltVal val="1"/>
                                          </p:val>
                                        </p:tav>
                                      </p:tavLst>
                                    </p:anim>
                                    <p:animScale>
                                      <p:cBhvr>
                                        <p:cTn id="29" dur="26">
                                          <p:stCondLst>
                                            <p:cond delay="650"/>
                                          </p:stCondLst>
                                        </p:cTn>
                                        <p:tgtEl>
                                          <p:spTgt spid="23560"/>
                                        </p:tgtEl>
                                      </p:cBhvr>
                                      <p:to x="100000" y="60000"/>
                                    </p:animScale>
                                    <p:animScale>
                                      <p:cBhvr>
                                        <p:cTn id="30" dur="166" decel="50000">
                                          <p:stCondLst>
                                            <p:cond delay="676"/>
                                          </p:stCondLst>
                                        </p:cTn>
                                        <p:tgtEl>
                                          <p:spTgt spid="23560"/>
                                        </p:tgtEl>
                                      </p:cBhvr>
                                      <p:to x="100000" y="100000"/>
                                    </p:animScale>
                                    <p:animScale>
                                      <p:cBhvr>
                                        <p:cTn id="31" dur="26">
                                          <p:stCondLst>
                                            <p:cond delay="1312"/>
                                          </p:stCondLst>
                                        </p:cTn>
                                        <p:tgtEl>
                                          <p:spTgt spid="23560"/>
                                        </p:tgtEl>
                                      </p:cBhvr>
                                      <p:to x="100000" y="80000"/>
                                    </p:animScale>
                                    <p:animScale>
                                      <p:cBhvr>
                                        <p:cTn id="32" dur="166" decel="50000">
                                          <p:stCondLst>
                                            <p:cond delay="1338"/>
                                          </p:stCondLst>
                                        </p:cTn>
                                        <p:tgtEl>
                                          <p:spTgt spid="23560"/>
                                        </p:tgtEl>
                                      </p:cBhvr>
                                      <p:to x="100000" y="100000"/>
                                    </p:animScale>
                                    <p:animScale>
                                      <p:cBhvr>
                                        <p:cTn id="33" dur="26">
                                          <p:stCondLst>
                                            <p:cond delay="1642"/>
                                          </p:stCondLst>
                                        </p:cTn>
                                        <p:tgtEl>
                                          <p:spTgt spid="23560"/>
                                        </p:tgtEl>
                                      </p:cBhvr>
                                      <p:to x="100000" y="90000"/>
                                    </p:animScale>
                                    <p:animScale>
                                      <p:cBhvr>
                                        <p:cTn id="34" dur="166" decel="50000">
                                          <p:stCondLst>
                                            <p:cond delay="1668"/>
                                          </p:stCondLst>
                                        </p:cTn>
                                        <p:tgtEl>
                                          <p:spTgt spid="23560"/>
                                        </p:tgtEl>
                                      </p:cBhvr>
                                      <p:to x="100000" y="100000"/>
                                    </p:animScale>
                                    <p:animScale>
                                      <p:cBhvr>
                                        <p:cTn id="35" dur="26">
                                          <p:stCondLst>
                                            <p:cond delay="1808"/>
                                          </p:stCondLst>
                                        </p:cTn>
                                        <p:tgtEl>
                                          <p:spTgt spid="23560"/>
                                        </p:tgtEl>
                                      </p:cBhvr>
                                      <p:to x="100000" y="95000"/>
                                    </p:animScale>
                                    <p:animScale>
                                      <p:cBhvr>
                                        <p:cTn id="36" dur="166" decel="50000">
                                          <p:stCondLst>
                                            <p:cond delay="1834"/>
                                          </p:stCondLst>
                                        </p:cTn>
                                        <p:tgtEl>
                                          <p:spTgt spid="23560"/>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23561"/>
                                        </p:tgtEl>
                                        <p:attrNameLst>
                                          <p:attrName>style.visibility</p:attrName>
                                        </p:attrNameLst>
                                      </p:cBhvr>
                                      <p:to>
                                        <p:strVal val="visible"/>
                                      </p:to>
                                    </p:set>
                                    <p:animEffect transition="in" filter="wipe(down)">
                                      <p:cBhvr>
                                        <p:cTn id="39" dur="580">
                                          <p:stCondLst>
                                            <p:cond delay="0"/>
                                          </p:stCondLst>
                                        </p:cTn>
                                        <p:tgtEl>
                                          <p:spTgt spid="23561"/>
                                        </p:tgtEl>
                                      </p:cBhvr>
                                    </p:animEffect>
                                    <p:anim calcmode="lin" valueType="num">
                                      <p:cBhvr>
                                        <p:cTn id="40" dur="1822" tmFilter="0,0; 0.14,0.36; 0.43,0.73; 0.71,0.91; 1.0,1.0">
                                          <p:stCondLst>
                                            <p:cond delay="0"/>
                                          </p:stCondLst>
                                        </p:cTn>
                                        <p:tgtEl>
                                          <p:spTgt spid="23561"/>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3561"/>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3561"/>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3561"/>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3561"/>
                                        </p:tgtEl>
                                        <p:attrNameLst>
                                          <p:attrName>ppt_y</p:attrName>
                                        </p:attrNameLst>
                                      </p:cBhvr>
                                      <p:tavLst>
                                        <p:tav tm="0" fmla="#ppt_y-sin(pi*$)/81">
                                          <p:val>
                                            <p:fltVal val="0"/>
                                          </p:val>
                                        </p:tav>
                                        <p:tav tm="100000">
                                          <p:val>
                                            <p:fltVal val="1"/>
                                          </p:val>
                                        </p:tav>
                                      </p:tavLst>
                                    </p:anim>
                                    <p:animScale>
                                      <p:cBhvr>
                                        <p:cTn id="45" dur="26">
                                          <p:stCondLst>
                                            <p:cond delay="650"/>
                                          </p:stCondLst>
                                        </p:cTn>
                                        <p:tgtEl>
                                          <p:spTgt spid="23561"/>
                                        </p:tgtEl>
                                      </p:cBhvr>
                                      <p:to x="100000" y="60000"/>
                                    </p:animScale>
                                    <p:animScale>
                                      <p:cBhvr>
                                        <p:cTn id="46" dur="166" decel="50000">
                                          <p:stCondLst>
                                            <p:cond delay="676"/>
                                          </p:stCondLst>
                                        </p:cTn>
                                        <p:tgtEl>
                                          <p:spTgt spid="23561"/>
                                        </p:tgtEl>
                                      </p:cBhvr>
                                      <p:to x="100000" y="100000"/>
                                    </p:animScale>
                                    <p:animScale>
                                      <p:cBhvr>
                                        <p:cTn id="47" dur="26">
                                          <p:stCondLst>
                                            <p:cond delay="1312"/>
                                          </p:stCondLst>
                                        </p:cTn>
                                        <p:tgtEl>
                                          <p:spTgt spid="23561"/>
                                        </p:tgtEl>
                                      </p:cBhvr>
                                      <p:to x="100000" y="80000"/>
                                    </p:animScale>
                                    <p:animScale>
                                      <p:cBhvr>
                                        <p:cTn id="48" dur="166" decel="50000">
                                          <p:stCondLst>
                                            <p:cond delay="1338"/>
                                          </p:stCondLst>
                                        </p:cTn>
                                        <p:tgtEl>
                                          <p:spTgt spid="23561"/>
                                        </p:tgtEl>
                                      </p:cBhvr>
                                      <p:to x="100000" y="100000"/>
                                    </p:animScale>
                                    <p:animScale>
                                      <p:cBhvr>
                                        <p:cTn id="49" dur="26">
                                          <p:stCondLst>
                                            <p:cond delay="1642"/>
                                          </p:stCondLst>
                                        </p:cTn>
                                        <p:tgtEl>
                                          <p:spTgt spid="23561"/>
                                        </p:tgtEl>
                                      </p:cBhvr>
                                      <p:to x="100000" y="90000"/>
                                    </p:animScale>
                                    <p:animScale>
                                      <p:cBhvr>
                                        <p:cTn id="50" dur="166" decel="50000">
                                          <p:stCondLst>
                                            <p:cond delay="1668"/>
                                          </p:stCondLst>
                                        </p:cTn>
                                        <p:tgtEl>
                                          <p:spTgt spid="23561"/>
                                        </p:tgtEl>
                                      </p:cBhvr>
                                      <p:to x="100000" y="100000"/>
                                    </p:animScale>
                                    <p:animScale>
                                      <p:cBhvr>
                                        <p:cTn id="51" dur="26">
                                          <p:stCondLst>
                                            <p:cond delay="1808"/>
                                          </p:stCondLst>
                                        </p:cTn>
                                        <p:tgtEl>
                                          <p:spTgt spid="23561"/>
                                        </p:tgtEl>
                                      </p:cBhvr>
                                      <p:to x="100000" y="95000"/>
                                    </p:animScale>
                                    <p:animScale>
                                      <p:cBhvr>
                                        <p:cTn id="52" dur="166" decel="50000">
                                          <p:stCondLst>
                                            <p:cond delay="1834"/>
                                          </p:stCondLst>
                                        </p:cTn>
                                        <p:tgtEl>
                                          <p:spTgt spid="23561"/>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down)">
                                      <p:cBhvr>
                                        <p:cTn id="55" dur="580">
                                          <p:stCondLst>
                                            <p:cond delay="0"/>
                                          </p:stCondLst>
                                        </p:cTn>
                                        <p:tgtEl>
                                          <p:spTgt spid="30"/>
                                        </p:tgtEl>
                                      </p:cBhvr>
                                    </p:animEffect>
                                    <p:anim calcmode="lin" valueType="num">
                                      <p:cBhvr>
                                        <p:cTn id="56"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61" dur="26">
                                          <p:stCondLst>
                                            <p:cond delay="650"/>
                                          </p:stCondLst>
                                        </p:cTn>
                                        <p:tgtEl>
                                          <p:spTgt spid="30"/>
                                        </p:tgtEl>
                                      </p:cBhvr>
                                      <p:to x="100000" y="60000"/>
                                    </p:animScale>
                                    <p:animScale>
                                      <p:cBhvr>
                                        <p:cTn id="62" dur="166" decel="50000">
                                          <p:stCondLst>
                                            <p:cond delay="676"/>
                                          </p:stCondLst>
                                        </p:cTn>
                                        <p:tgtEl>
                                          <p:spTgt spid="30"/>
                                        </p:tgtEl>
                                      </p:cBhvr>
                                      <p:to x="100000" y="100000"/>
                                    </p:animScale>
                                    <p:animScale>
                                      <p:cBhvr>
                                        <p:cTn id="63" dur="26">
                                          <p:stCondLst>
                                            <p:cond delay="1312"/>
                                          </p:stCondLst>
                                        </p:cTn>
                                        <p:tgtEl>
                                          <p:spTgt spid="30"/>
                                        </p:tgtEl>
                                      </p:cBhvr>
                                      <p:to x="100000" y="80000"/>
                                    </p:animScale>
                                    <p:animScale>
                                      <p:cBhvr>
                                        <p:cTn id="64" dur="166" decel="50000">
                                          <p:stCondLst>
                                            <p:cond delay="1338"/>
                                          </p:stCondLst>
                                        </p:cTn>
                                        <p:tgtEl>
                                          <p:spTgt spid="30"/>
                                        </p:tgtEl>
                                      </p:cBhvr>
                                      <p:to x="100000" y="100000"/>
                                    </p:animScale>
                                    <p:animScale>
                                      <p:cBhvr>
                                        <p:cTn id="65" dur="26">
                                          <p:stCondLst>
                                            <p:cond delay="1642"/>
                                          </p:stCondLst>
                                        </p:cTn>
                                        <p:tgtEl>
                                          <p:spTgt spid="30"/>
                                        </p:tgtEl>
                                      </p:cBhvr>
                                      <p:to x="100000" y="90000"/>
                                    </p:animScale>
                                    <p:animScale>
                                      <p:cBhvr>
                                        <p:cTn id="66" dur="166" decel="50000">
                                          <p:stCondLst>
                                            <p:cond delay="1668"/>
                                          </p:stCondLst>
                                        </p:cTn>
                                        <p:tgtEl>
                                          <p:spTgt spid="30"/>
                                        </p:tgtEl>
                                      </p:cBhvr>
                                      <p:to x="100000" y="100000"/>
                                    </p:animScale>
                                    <p:animScale>
                                      <p:cBhvr>
                                        <p:cTn id="67" dur="26">
                                          <p:stCondLst>
                                            <p:cond delay="1808"/>
                                          </p:stCondLst>
                                        </p:cTn>
                                        <p:tgtEl>
                                          <p:spTgt spid="30"/>
                                        </p:tgtEl>
                                      </p:cBhvr>
                                      <p:to x="100000" y="95000"/>
                                    </p:animScale>
                                    <p:animScale>
                                      <p:cBhvr>
                                        <p:cTn id="68" dur="166" decel="50000">
                                          <p:stCondLst>
                                            <p:cond delay="1834"/>
                                          </p:stCondLst>
                                        </p:cTn>
                                        <p:tgtEl>
                                          <p:spTgt spid="30"/>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23557"/>
                                        </p:tgtEl>
                                        <p:attrNameLst>
                                          <p:attrName>style.visibility</p:attrName>
                                        </p:attrNameLst>
                                      </p:cBhvr>
                                      <p:to>
                                        <p:strVal val="visible"/>
                                      </p:to>
                                    </p:set>
                                    <p:animEffect transition="in" filter="wipe(down)">
                                      <p:cBhvr>
                                        <p:cTn id="71" dur="580">
                                          <p:stCondLst>
                                            <p:cond delay="0"/>
                                          </p:stCondLst>
                                        </p:cTn>
                                        <p:tgtEl>
                                          <p:spTgt spid="23557"/>
                                        </p:tgtEl>
                                      </p:cBhvr>
                                    </p:animEffect>
                                    <p:anim calcmode="lin" valueType="num">
                                      <p:cBhvr>
                                        <p:cTn id="72" dur="1822" tmFilter="0,0; 0.14,0.36; 0.43,0.73; 0.71,0.91; 1.0,1.0">
                                          <p:stCondLst>
                                            <p:cond delay="0"/>
                                          </p:stCondLst>
                                        </p:cTn>
                                        <p:tgtEl>
                                          <p:spTgt spid="23557"/>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23557"/>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23557"/>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23557"/>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23557"/>
                                        </p:tgtEl>
                                        <p:attrNameLst>
                                          <p:attrName>ppt_y</p:attrName>
                                        </p:attrNameLst>
                                      </p:cBhvr>
                                      <p:tavLst>
                                        <p:tav tm="0" fmla="#ppt_y-sin(pi*$)/81">
                                          <p:val>
                                            <p:fltVal val="0"/>
                                          </p:val>
                                        </p:tav>
                                        <p:tav tm="100000">
                                          <p:val>
                                            <p:fltVal val="1"/>
                                          </p:val>
                                        </p:tav>
                                      </p:tavLst>
                                    </p:anim>
                                    <p:animScale>
                                      <p:cBhvr>
                                        <p:cTn id="77" dur="26">
                                          <p:stCondLst>
                                            <p:cond delay="650"/>
                                          </p:stCondLst>
                                        </p:cTn>
                                        <p:tgtEl>
                                          <p:spTgt spid="23557"/>
                                        </p:tgtEl>
                                      </p:cBhvr>
                                      <p:to x="100000" y="60000"/>
                                    </p:animScale>
                                    <p:animScale>
                                      <p:cBhvr>
                                        <p:cTn id="78" dur="166" decel="50000">
                                          <p:stCondLst>
                                            <p:cond delay="676"/>
                                          </p:stCondLst>
                                        </p:cTn>
                                        <p:tgtEl>
                                          <p:spTgt spid="23557"/>
                                        </p:tgtEl>
                                      </p:cBhvr>
                                      <p:to x="100000" y="100000"/>
                                    </p:animScale>
                                    <p:animScale>
                                      <p:cBhvr>
                                        <p:cTn id="79" dur="26">
                                          <p:stCondLst>
                                            <p:cond delay="1312"/>
                                          </p:stCondLst>
                                        </p:cTn>
                                        <p:tgtEl>
                                          <p:spTgt spid="23557"/>
                                        </p:tgtEl>
                                      </p:cBhvr>
                                      <p:to x="100000" y="80000"/>
                                    </p:animScale>
                                    <p:animScale>
                                      <p:cBhvr>
                                        <p:cTn id="80" dur="166" decel="50000">
                                          <p:stCondLst>
                                            <p:cond delay="1338"/>
                                          </p:stCondLst>
                                        </p:cTn>
                                        <p:tgtEl>
                                          <p:spTgt spid="23557"/>
                                        </p:tgtEl>
                                      </p:cBhvr>
                                      <p:to x="100000" y="100000"/>
                                    </p:animScale>
                                    <p:animScale>
                                      <p:cBhvr>
                                        <p:cTn id="81" dur="26">
                                          <p:stCondLst>
                                            <p:cond delay="1642"/>
                                          </p:stCondLst>
                                        </p:cTn>
                                        <p:tgtEl>
                                          <p:spTgt spid="23557"/>
                                        </p:tgtEl>
                                      </p:cBhvr>
                                      <p:to x="100000" y="90000"/>
                                    </p:animScale>
                                    <p:animScale>
                                      <p:cBhvr>
                                        <p:cTn id="82" dur="166" decel="50000">
                                          <p:stCondLst>
                                            <p:cond delay="1668"/>
                                          </p:stCondLst>
                                        </p:cTn>
                                        <p:tgtEl>
                                          <p:spTgt spid="23557"/>
                                        </p:tgtEl>
                                      </p:cBhvr>
                                      <p:to x="100000" y="100000"/>
                                    </p:animScale>
                                    <p:animScale>
                                      <p:cBhvr>
                                        <p:cTn id="83" dur="26">
                                          <p:stCondLst>
                                            <p:cond delay="1808"/>
                                          </p:stCondLst>
                                        </p:cTn>
                                        <p:tgtEl>
                                          <p:spTgt spid="23557"/>
                                        </p:tgtEl>
                                      </p:cBhvr>
                                      <p:to x="100000" y="95000"/>
                                    </p:animScale>
                                    <p:animScale>
                                      <p:cBhvr>
                                        <p:cTn id="84" dur="166" decel="50000">
                                          <p:stCondLst>
                                            <p:cond delay="1834"/>
                                          </p:stCondLst>
                                        </p:cTn>
                                        <p:tgtEl>
                                          <p:spTgt spid="23557"/>
                                        </p:tgtEl>
                                      </p:cBhvr>
                                      <p:to x="100000" y="100000"/>
                                    </p:animScale>
                                  </p:childTnLst>
                                </p:cTn>
                              </p:par>
                              <p:par>
                                <p:cTn id="85" presetID="26" presetClass="entr" presetSubtype="0" fill="hold" grpId="0" nodeType="withEffect">
                                  <p:stCondLst>
                                    <p:cond delay="0"/>
                                  </p:stCondLst>
                                  <p:childTnLst>
                                    <p:set>
                                      <p:cBhvr>
                                        <p:cTn id="86" dur="1" fill="hold">
                                          <p:stCondLst>
                                            <p:cond delay="0"/>
                                          </p:stCondLst>
                                        </p:cTn>
                                        <p:tgtEl>
                                          <p:spTgt spid="23558"/>
                                        </p:tgtEl>
                                        <p:attrNameLst>
                                          <p:attrName>style.visibility</p:attrName>
                                        </p:attrNameLst>
                                      </p:cBhvr>
                                      <p:to>
                                        <p:strVal val="visible"/>
                                      </p:to>
                                    </p:set>
                                    <p:animEffect transition="in" filter="wipe(down)">
                                      <p:cBhvr>
                                        <p:cTn id="87" dur="580">
                                          <p:stCondLst>
                                            <p:cond delay="0"/>
                                          </p:stCondLst>
                                        </p:cTn>
                                        <p:tgtEl>
                                          <p:spTgt spid="23558"/>
                                        </p:tgtEl>
                                      </p:cBhvr>
                                    </p:animEffect>
                                    <p:anim calcmode="lin" valueType="num">
                                      <p:cBhvr>
                                        <p:cTn id="88" dur="1822" tmFilter="0,0; 0.14,0.36; 0.43,0.73; 0.71,0.91; 1.0,1.0">
                                          <p:stCondLst>
                                            <p:cond delay="0"/>
                                          </p:stCondLst>
                                        </p:cTn>
                                        <p:tgtEl>
                                          <p:spTgt spid="23558"/>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23558"/>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23558"/>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23558"/>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23558"/>
                                        </p:tgtEl>
                                        <p:attrNameLst>
                                          <p:attrName>ppt_y</p:attrName>
                                        </p:attrNameLst>
                                      </p:cBhvr>
                                      <p:tavLst>
                                        <p:tav tm="0" fmla="#ppt_y-sin(pi*$)/81">
                                          <p:val>
                                            <p:fltVal val="0"/>
                                          </p:val>
                                        </p:tav>
                                        <p:tav tm="100000">
                                          <p:val>
                                            <p:fltVal val="1"/>
                                          </p:val>
                                        </p:tav>
                                      </p:tavLst>
                                    </p:anim>
                                    <p:animScale>
                                      <p:cBhvr>
                                        <p:cTn id="93" dur="26">
                                          <p:stCondLst>
                                            <p:cond delay="650"/>
                                          </p:stCondLst>
                                        </p:cTn>
                                        <p:tgtEl>
                                          <p:spTgt spid="23558"/>
                                        </p:tgtEl>
                                      </p:cBhvr>
                                      <p:to x="100000" y="60000"/>
                                    </p:animScale>
                                    <p:animScale>
                                      <p:cBhvr>
                                        <p:cTn id="94" dur="166" decel="50000">
                                          <p:stCondLst>
                                            <p:cond delay="676"/>
                                          </p:stCondLst>
                                        </p:cTn>
                                        <p:tgtEl>
                                          <p:spTgt spid="23558"/>
                                        </p:tgtEl>
                                      </p:cBhvr>
                                      <p:to x="100000" y="100000"/>
                                    </p:animScale>
                                    <p:animScale>
                                      <p:cBhvr>
                                        <p:cTn id="95" dur="26">
                                          <p:stCondLst>
                                            <p:cond delay="1312"/>
                                          </p:stCondLst>
                                        </p:cTn>
                                        <p:tgtEl>
                                          <p:spTgt spid="23558"/>
                                        </p:tgtEl>
                                      </p:cBhvr>
                                      <p:to x="100000" y="80000"/>
                                    </p:animScale>
                                    <p:animScale>
                                      <p:cBhvr>
                                        <p:cTn id="96" dur="166" decel="50000">
                                          <p:stCondLst>
                                            <p:cond delay="1338"/>
                                          </p:stCondLst>
                                        </p:cTn>
                                        <p:tgtEl>
                                          <p:spTgt spid="23558"/>
                                        </p:tgtEl>
                                      </p:cBhvr>
                                      <p:to x="100000" y="100000"/>
                                    </p:animScale>
                                    <p:animScale>
                                      <p:cBhvr>
                                        <p:cTn id="97" dur="26">
                                          <p:stCondLst>
                                            <p:cond delay="1642"/>
                                          </p:stCondLst>
                                        </p:cTn>
                                        <p:tgtEl>
                                          <p:spTgt spid="23558"/>
                                        </p:tgtEl>
                                      </p:cBhvr>
                                      <p:to x="100000" y="90000"/>
                                    </p:animScale>
                                    <p:animScale>
                                      <p:cBhvr>
                                        <p:cTn id="98" dur="166" decel="50000">
                                          <p:stCondLst>
                                            <p:cond delay="1668"/>
                                          </p:stCondLst>
                                        </p:cTn>
                                        <p:tgtEl>
                                          <p:spTgt spid="23558"/>
                                        </p:tgtEl>
                                      </p:cBhvr>
                                      <p:to x="100000" y="100000"/>
                                    </p:animScale>
                                    <p:animScale>
                                      <p:cBhvr>
                                        <p:cTn id="99" dur="26">
                                          <p:stCondLst>
                                            <p:cond delay="1808"/>
                                          </p:stCondLst>
                                        </p:cTn>
                                        <p:tgtEl>
                                          <p:spTgt spid="23558"/>
                                        </p:tgtEl>
                                      </p:cBhvr>
                                      <p:to x="100000" y="95000"/>
                                    </p:animScale>
                                    <p:animScale>
                                      <p:cBhvr>
                                        <p:cTn id="100" dur="166" decel="50000">
                                          <p:stCondLst>
                                            <p:cond delay="1834"/>
                                          </p:stCondLst>
                                        </p:cTn>
                                        <p:tgtEl>
                                          <p:spTgt spid="23558"/>
                                        </p:tgtEl>
                                      </p:cBhvr>
                                      <p:to x="100000" y="100000"/>
                                    </p:animScale>
                                  </p:childTnLst>
                                </p:cTn>
                              </p:par>
                              <p:par>
                                <p:cTn id="101" presetID="2" presetClass="entr" presetSubtype="4"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additive="base">
                                        <p:cTn id="103" dur="500" fill="hold"/>
                                        <p:tgtEl>
                                          <p:spTgt spid="23"/>
                                        </p:tgtEl>
                                        <p:attrNameLst>
                                          <p:attrName>ppt_x</p:attrName>
                                        </p:attrNameLst>
                                      </p:cBhvr>
                                      <p:tavLst>
                                        <p:tav tm="0">
                                          <p:val>
                                            <p:strVal val="#ppt_x"/>
                                          </p:val>
                                        </p:tav>
                                        <p:tav tm="100000">
                                          <p:val>
                                            <p:strVal val="#ppt_x"/>
                                          </p:val>
                                        </p:tav>
                                      </p:tavLst>
                                    </p:anim>
                                    <p:anim calcmode="lin" valueType="num">
                                      <p:cBhvr additive="base">
                                        <p:cTn id="10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p:bldP spid="23558" grpId="0"/>
      <p:bldP spid="23559" grpId="0"/>
      <p:bldP spid="23560" grpId="0"/>
      <p:bldP spid="23561" grpId="0"/>
      <p:bldP spid="30"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Outputs of Different Types of Variables</a:t>
            </a:r>
            <a:endParaRPr lang="en-US" dirty="0"/>
          </a:p>
        </p:txBody>
      </p:sp>
      <p:sp>
        <p:nvSpPr>
          <p:cNvPr id="4" name="Footer Placeholder 3"/>
          <p:cNvSpPr>
            <a:spLocks noGrp="1"/>
          </p:cNvSpPr>
          <p:nvPr>
            <p:ph type="ftr" sz="quarter" idx="11"/>
          </p:nvPr>
        </p:nvSpPr>
        <p:spPr/>
        <p:txBody>
          <a:bodyPr/>
          <a:lstStyle/>
          <a:p>
            <a:r>
              <a:rPr lang="en-US" smtClean="0"/>
              <a:t>© 2015 EV3Lessons.com, Last edit 5/26/2015</a:t>
            </a:r>
            <a:endParaRPr lang="en-US"/>
          </a:p>
        </p:txBody>
      </p:sp>
      <p:sp>
        <p:nvSpPr>
          <p:cNvPr id="3" name="Slide Number Placeholder 2"/>
          <p:cNvSpPr>
            <a:spLocks noGrp="1"/>
          </p:cNvSpPr>
          <p:nvPr>
            <p:ph type="sldNum" sz="quarter" idx="12"/>
          </p:nvPr>
        </p:nvSpPr>
        <p:spPr/>
        <p:txBody>
          <a:bodyPr/>
          <a:lstStyle/>
          <a:p>
            <a:fld id="{4382A7F7-08BF-4252-8141-63FB96055BBB}" type="slidenum">
              <a:rPr lang="en-US" smtClean="0"/>
              <a:pPr/>
              <a:t>7</a:t>
            </a:fld>
            <a:endParaRPr lang="en-US"/>
          </a:p>
        </p:txBody>
      </p:sp>
      <p:pic>
        <p:nvPicPr>
          <p:cNvPr id="7" name="Picture 6"/>
          <p:cNvPicPr>
            <a:picLocks noChangeAspect="1"/>
          </p:cNvPicPr>
          <p:nvPr/>
        </p:nvPicPr>
        <p:blipFill rotWithShape="1">
          <a:blip r:embed="rId3"/>
          <a:srcRect b="9334"/>
          <a:stretch/>
        </p:blipFill>
        <p:spPr>
          <a:xfrm>
            <a:off x="121848" y="2252593"/>
            <a:ext cx="7303496" cy="3926537"/>
          </a:xfrm>
          <a:prstGeom prst="rect">
            <a:avLst/>
          </a:prstGeom>
        </p:spPr>
      </p:pic>
      <p:sp>
        <p:nvSpPr>
          <p:cNvPr id="8" name="TextBox 7"/>
          <p:cNvSpPr txBox="1"/>
          <p:nvPr/>
        </p:nvSpPr>
        <p:spPr>
          <a:xfrm>
            <a:off x="6988222" y="2273789"/>
            <a:ext cx="2049026" cy="1200329"/>
          </a:xfrm>
          <a:prstGeom prst="rect">
            <a:avLst/>
          </a:prstGeom>
          <a:noFill/>
        </p:spPr>
        <p:txBody>
          <a:bodyPr wrap="square" rtlCol="0">
            <a:spAutoFit/>
          </a:bodyPr>
          <a:lstStyle/>
          <a:p>
            <a:r>
              <a:rPr lang="en-US" dirty="0" smtClean="0"/>
              <a:t>Numeric Variables:</a:t>
            </a:r>
          </a:p>
          <a:p>
            <a:r>
              <a:rPr lang="en-US" dirty="0" smtClean="0"/>
              <a:t>This will display 10 on the screen</a:t>
            </a:r>
            <a:endParaRPr lang="en-US" dirty="0"/>
          </a:p>
        </p:txBody>
      </p:sp>
      <p:sp>
        <p:nvSpPr>
          <p:cNvPr id="9" name="TextBox 8"/>
          <p:cNvSpPr txBox="1"/>
          <p:nvPr/>
        </p:nvSpPr>
        <p:spPr>
          <a:xfrm>
            <a:off x="6979848" y="3432541"/>
            <a:ext cx="1844674" cy="923330"/>
          </a:xfrm>
          <a:prstGeom prst="rect">
            <a:avLst/>
          </a:prstGeom>
          <a:noFill/>
        </p:spPr>
        <p:txBody>
          <a:bodyPr wrap="square" rtlCol="0">
            <a:spAutoFit/>
          </a:bodyPr>
          <a:lstStyle/>
          <a:p>
            <a:r>
              <a:rPr lang="en-US" dirty="0" smtClean="0"/>
              <a:t>Logic Variables:</a:t>
            </a:r>
          </a:p>
          <a:p>
            <a:r>
              <a:rPr lang="en-US" dirty="0" smtClean="0"/>
              <a:t>This will display 0 on the screen</a:t>
            </a:r>
            <a:endParaRPr lang="en-US" dirty="0"/>
          </a:p>
        </p:txBody>
      </p:sp>
      <p:sp>
        <p:nvSpPr>
          <p:cNvPr id="10" name="TextBox 9"/>
          <p:cNvSpPr txBox="1"/>
          <p:nvPr/>
        </p:nvSpPr>
        <p:spPr>
          <a:xfrm>
            <a:off x="7132248" y="4817548"/>
            <a:ext cx="1844674" cy="1200329"/>
          </a:xfrm>
          <a:prstGeom prst="rect">
            <a:avLst/>
          </a:prstGeom>
          <a:noFill/>
        </p:spPr>
        <p:txBody>
          <a:bodyPr wrap="square" rtlCol="0">
            <a:spAutoFit/>
          </a:bodyPr>
          <a:lstStyle/>
          <a:p>
            <a:r>
              <a:rPr lang="en-US" dirty="0" smtClean="0"/>
              <a:t>Text Variables:</a:t>
            </a:r>
          </a:p>
          <a:p>
            <a:r>
              <a:rPr lang="en-US" dirty="0" smtClean="0"/>
              <a:t>This will display Hello on the screen</a:t>
            </a:r>
            <a:endParaRPr lang="en-US" dirty="0"/>
          </a:p>
        </p:txBody>
      </p:sp>
      <p:sp>
        <p:nvSpPr>
          <p:cNvPr id="13" name="TextBox 12"/>
          <p:cNvSpPr txBox="1"/>
          <p:nvPr/>
        </p:nvSpPr>
        <p:spPr>
          <a:xfrm>
            <a:off x="917715" y="1549925"/>
            <a:ext cx="1075266" cy="923330"/>
          </a:xfrm>
          <a:prstGeom prst="rect">
            <a:avLst/>
          </a:prstGeom>
          <a:noFill/>
        </p:spPr>
        <p:txBody>
          <a:bodyPr wrap="square" rtlCol="0">
            <a:spAutoFit/>
          </a:bodyPr>
          <a:lstStyle/>
          <a:p>
            <a:r>
              <a:rPr lang="en-US" dirty="0" smtClean="0"/>
              <a:t>Write to the variable</a:t>
            </a:r>
            <a:endParaRPr lang="en-US" dirty="0"/>
          </a:p>
        </p:txBody>
      </p:sp>
      <p:sp>
        <p:nvSpPr>
          <p:cNvPr id="14" name="TextBox 13"/>
          <p:cNvSpPr txBox="1"/>
          <p:nvPr/>
        </p:nvSpPr>
        <p:spPr>
          <a:xfrm>
            <a:off x="1992981" y="1820540"/>
            <a:ext cx="4851400" cy="646331"/>
          </a:xfrm>
          <a:prstGeom prst="rect">
            <a:avLst/>
          </a:prstGeom>
          <a:noFill/>
        </p:spPr>
        <p:txBody>
          <a:bodyPr wrap="square" rtlCol="0">
            <a:spAutoFit/>
          </a:bodyPr>
          <a:lstStyle/>
          <a:p>
            <a:r>
              <a:rPr lang="en-US" dirty="0" smtClean="0"/>
              <a:t>Here we display the value of the variable to the screen</a:t>
            </a:r>
            <a:endParaRPr lang="en-US" dirty="0"/>
          </a:p>
        </p:txBody>
      </p:sp>
      <p:sp>
        <p:nvSpPr>
          <p:cNvPr id="15" name="Rectangle 14"/>
          <p:cNvSpPr/>
          <p:nvPr/>
        </p:nvSpPr>
        <p:spPr>
          <a:xfrm>
            <a:off x="2075523" y="1466795"/>
            <a:ext cx="4995334" cy="36323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Can you guess what each of these do?</a:t>
            </a:r>
            <a:endParaRPr lang="en-US" dirty="0"/>
          </a:p>
        </p:txBody>
      </p:sp>
    </p:spTree>
    <p:extLst>
      <p:ext uri="{BB962C8B-B14F-4D97-AF65-F5344CB8AC3E}">
        <p14:creationId xmlns:p14="http://schemas.microsoft.com/office/powerpoint/2010/main" val="389795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xit" presetSubtype="4" fill="hold" grpId="0" nodeType="withEffect">
                                  <p:stCondLst>
                                    <p:cond delay="0"/>
                                  </p:stCondLst>
                                  <p:childTnLst>
                                    <p:anim calcmode="lin" valueType="num">
                                      <p:cBhvr additive="base">
                                        <p:cTn id="18" dur="500"/>
                                        <p:tgtEl>
                                          <p:spTgt spid="15"/>
                                        </p:tgtEl>
                                        <p:attrNameLst>
                                          <p:attrName>ppt_x</p:attrName>
                                        </p:attrNameLst>
                                      </p:cBhvr>
                                      <p:tavLst>
                                        <p:tav tm="0">
                                          <p:val>
                                            <p:strVal val="ppt_x"/>
                                          </p:val>
                                        </p:tav>
                                        <p:tav tm="100000">
                                          <p:val>
                                            <p:strVal val="ppt_x"/>
                                          </p:val>
                                        </p:tav>
                                      </p:tavLst>
                                    </p:anim>
                                    <p:anim calcmode="lin" valueType="num">
                                      <p:cBhvr additive="base">
                                        <p:cTn id="19" dur="500"/>
                                        <p:tgtEl>
                                          <p:spTgt spid="15"/>
                                        </p:tgtEl>
                                        <p:attrNameLst>
                                          <p:attrName>ppt_y</p:attrName>
                                        </p:attrNameLst>
                                      </p:cBhvr>
                                      <p:tavLst>
                                        <p:tav tm="0">
                                          <p:val>
                                            <p:strVal val="ppt_y"/>
                                          </p:val>
                                        </p:tav>
                                        <p:tav tm="100000">
                                          <p:val>
                                            <p:strVal val="1+ppt_h/2"/>
                                          </p:val>
                                        </p:tav>
                                      </p:tavLst>
                                    </p:anim>
                                    <p:set>
                                      <p:cBhvr>
                                        <p:cTn id="20" dur="1" fill="hold">
                                          <p:stCondLst>
                                            <p:cond delay="499"/>
                                          </p:stCondLst>
                                        </p:cTn>
                                        <p:tgtEl>
                                          <p:spTgt spid="15"/>
                                        </p:tgtEl>
                                        <p:attrNameLst>
                                          <p:attrName>style.visibility</p:attrName>
                                        </p:attrNameLst>
                                      </p:cBhvr>
                                      <p:to>
                                        <p:strVal val="hidden"/>
                                      </p:to>
                                    </p:set>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3" grpId="0"/>
      <p:bldP spid="14" grpId="0"/>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smtClean="0"/>
              <a:t>Challenges</a:t>
            </a:r>
            <a:endParaRPr lang="en-US" altLang="en-US" dirty="0" smtClean="0"/>
          </a:p>
        </p:txBody>
      </p:sp>
      <p:sp>
        <p:nvSpPr>
          <p:cNvPr id="2" name="Content Placeholder 1"/>
          <p:cNvSpPr>
            <a:spLocks noGrp="1"/>
          </p:cNvSpPr>
          <p:nvPr>
            <p:ph idx="1"/>
          </p:nvPr>
        </p:nvSpPr>
        <p:spPr>
          <a:xfrm>
            <a:off x="227875" y="1505616"/>
            <a:ext cx="5734656" cy="4654528"/>
          </a:xfrm>
        </p:spPr>
        <p:txBody>
          <a:bodyPr/>
          <a:lstStyle/>
          <a:p>
            <a:r>
              <a:rPr lang="en-US" smtClean="0"/>
              <a:t>Challenge 1: </a:t>
            </a:r>
          </a:p>
          <a:p>
            <a:pPr lvl="1"/>
            <a:r>
              <a:rPr lang="en-US" smtClean="0"/>
              <a:t>Can you make a program that displays the number of times that you have clicked the up button?</a:t>
            </a:r>
          </a:p>
          <a:p>
            <a:r>
              <a:rPr lang="en-US" smtClean="0"/>
              <a:t> Challenge 2:</a:t>
            </a:r>
          </a:p>
          <a:p>
            <a:pPr lvl="1"/>
            <a:r>
              <a:rPr lang="en-US" smtClean="0"/>
              <a:t>Can you write a program that counts the number of black lines you have crossed?</a:t>
            </a:r>
            <a:endParaRPr lang="en-US" dirty="0"/>
          </a:p>
        </p:txBody>
      </p:sp>
      <p:sp>
        <p:nvSpPr>
          <p:cNvPr id="3" name="Footer Placeholder 2"/>
          <p:cNvSpPr>
            <a:spLocks noGrp="1"/>
          </p:cNvSpPr>
          <p:nvPr>
            <p:ph type="ftr" sz="quarter" idx="11"/>
          </p:nvPr>
        </p:nvSpPr>
        <p:spPr/>
        <p:txBody>
          <a:bodyPr/>
          <a:lstStyle/>
          <a:p>
            <a:r>
              <a:rPr lang="en-US" smtClean="0"/>
              <a:t>© 2015 EV3Lessons.com, Last edit 5/26/2015</a:t>
            </a:r>
            <a:endParaRPr lang="en-US"/>
          </a:p>
        </p:txBody>
      </p:sp>
      <p:sp>
        <p:nvSpPr>
          <p:cNvPr id="25604" name="Slide Number Placeholder 3"/>
          <p:cNvSpPr>
            <a:spLocks noGrp="1"/>
          </p:cNvSpPr>
          <p:nvPr>
            <p:ph type="sldNum" sz="quarter" idx="12"/>
          </p:nvPr>
        </p:nvSpPr>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fld id="{D69A3F97-D5E1-4F3B-B31E-60AB98309B15}" type="slidenum">
              <a:rPr lang="en-US" altLang="en-US" smtClean="0"/>
              <a:pPr/>
              <a:t>8</a:t>
            </a:fld>
            <a:endParaRPr lang="en-US" altLang="en-US" smtClean="0"/>
          </a:p>
        </p:txBody>
      </p:sp>
      <p:cxnSp>
        <p:nvCxnSpPr>
          <p:cNvPr id="10" name="Straight Connector 9"/>
          <p:cNvCxnSpPr/>
          <p:nvPr/>
        </p:nvCxnSpPr>
        <p:spPr>
          <a:xfrm flipH="1">
            <a:off x="6616005" y="3034145"/>
            <a:ext cx="1849452" cy="288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flipV="1">
            <a:off x="7479083" y="2652087"/>
            <a:ext cx="24659" cy="2823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084533" y="5494652"/>
            <a:ext cx="838418" cy="369332"/>
          </a:xfrm>
          <a:prstGeom prst="rect">
            <a:avLst/>
          </a:prstGeom>
          <a:noFill/>
        </p:spPr>
        <p:txBody>
          <a:bodyPr wrap="square" rtlCol="0">
            <a:spAutoFit/>
          </a:bodyPr>
          <a:lstStyle/>
          <a:p>
            <a:r>
              <a:rPr lang="en-US" dirty="0" smtClean="0"/>
              <a:t>START</a:t>
            </a:r>
            <a:endParaRPr lang="en-US" dirty="0"/>
          </a:p>
        </p:txBody>
      </p:sp>
      <p:sp>
        <p:nvSpPr>
          <p:cNvPr id="14" name="TextBox 13"/>
          <p:cNvSpPr txBox="1"/>
          <p:nvPr/>
        </p:nvSpPr>
        <p:spPr>
          <a:xfrm>
            <a:off x="7084533" y="2189750"/>
            <a:ext cx="838418" cy="369332"/>
          </a:xfrm>
          <a:prstGeom prst="rect">
            <a:avLst/>
          </a:prstGeom>
          <a:noFill/>
        </p:spPr>
        <p:txBody>
          <a:bodyPr wrap="square" rtlCol="0">
            <a:spAutoFit/>
          </a:bodyPr>
          <a:lstStyle/>
          <a:p>
            <a:r>
              <a:rPr lang="en-US" dirty="0" smtClean="0"/>
              <a:t>FINISH</a:t>
            </a:r>
            <a:endParaRPr lang="en-US" dirty="0"/>
          </a:p>
        </p:txBody>
      </p:sp>
      <p:sp>
        <p:nvSpPr>
          <p:cNvPr id="12" name="Rectangle 11"/>
          <p:cNvSpPr/>
          <p:nvPr/>
        </p:nvSpPr>
        <p:spPr>
          <a:xfrm>
            <a:off x="6381742" y="2042948"/>
            <a:ext cx="2416617" cy="382103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6924245" y="1673616"/>
            <a:ext cx="1282287" cy="369332"/>
          </a:xfrm>
          <a:prstGeom prst="rect">
            <a:avLst/>
          </a:prstGeom>
          <a:noFill/>
        </p:spPr>
        <p:txBody>
          <a:bodyPr wrap="square" rtlCol="0">
            <a:spAutoFit/>
          </a:bodyPr>
          <a:lstStyle/>
          <a:p>
            <a:r>
              <a:rPr lang="en-US" dirty="0" smtClean="0"/>
              <a:t>Challenge 2</a:t>
            </a:r>
            <a:endParaRPr lang="en-US" dirty="0"/>
          </a:p>
        </p:txBody>
      </p:sp>
      <p:cxnSp>
        <p:nvCxnSpPr>
          <p:cNvPr id="20" name="Straight Connector 19"/>
          <p:cNvCxnSpPr/>
          <p:nvPr/>
        </p:nvCxnSpPr>
        <p:spPr>
          <a:xfrm flipH="1">
            <a:off x="6640662" y="3773962"/>
            <a:ext cx="1849452" cy="288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6640662" y="4073303"/>
            <a:ext cx="1849452" cy="288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6700940" y="4895970"/>
            <a:ext cx="1849452" cy="288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52072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a:bodyPr>
          <a:lstStyle/>
          <a:p>
            <a:r>
              <a:rPr lang="en-US" altLang="en-US" sz="4300" dirty="0" smtClean="0"/>
              <a:t>Challenge 1 Solution: Count Clicks</a:t>
            </a:r>
            <a:endParaRPr lang="en-US" altLang="en-US" sz="4300" dirty="0" smtClean="0"/>
          </a:p>
        </p:txBody>
      </p:sp>
      <p:sp>
        <p:nvSpPr>
          <p:cNvPr id="2" name="Footer Placeholder 1"/>
          <p:cNvSpPr>
            <a:spLocks noGrp="1"/>
          </p:cNvSpPr>
          <p:nvPr>
            <p:ph type="ftr" sz="quarter" idx="11"/>
          </p:nvPr>
        </p:nvSpPr>
        <p:spPr/>
        <p:txBody>
          <a:bodyPr/>
          <a:lstStyle/>
          <a:p>
            <a:r>
              <a:rPr lang="en-US" smtClean="0"/>
              <a:t>© 2015 EV3Lessons.com, Last edit 5/26/2015</a:t>
            </a:r>
            <a:endParaRPr lang="en-US"/>
          </a:p>
        </p:txBody>
      </p:sp>
      <p:sp>
        <p:nvSpPr>
          <p:cNvPr id="46083" name="Slide Number Placeholder 3"/>
          <p:cNvSpPr>
            <a:spLocks noGrp="1"/>
          </p:cNvSpPr>
          <p:nvPr>
            <p:ph type="sldNum" sz="quarter" idx="12"/>
          </p:nvPr>
        </p:nvSpPr>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fld id="{D105BE49-FB6C-4ECA-AF0F-3248BF262EF6}" type="slidenum">
              <a:rPr lang="en-US" altLang="en-US" smtClean="0"/>
              <a:pPr/>
              <a:t>9</a:t>
            </a:fld>
            <a:endParaRPr lang="en-US" altLang="en-US" smtClean="0"/>
          </a:p>
        </p:txBody>
      </p:sp>
      <p:pic>
        <p:nvPicPr>
          <p:cNvPr id="9" name="Picture 8" descr="Screen Shot 2015-05-27 at 7.06.59 PM.png"/>
          <p:cNvPicPr>
            <a:picLocks noChangeAspect="1"/>
          </p:cNvPicPr>
          <p:nvPr/>
        </p:nvPicPr>
        <p:blipFill rotWithShape="1">
          <a:blip r:embed="rId2">
            <a:extLst>
              <a:ext uri="{28A0092B-C50C-407E-A947-70E740481C1C}">
                <a14:useLocalDpi xmlns:a14="http://schemas.microsoft.com/office/drawing/2010/main" val="0"/>
              </a:ext>
            </a:extLst>
          </a:blip>
          <a:srcRect r="2873"/>
          <a:stretch/>
        </p:blipFill>
        <p:spPr>
          <a:xfrm>
            <a:off x="178256" y="2269665"/>
            <a:ext cx="8881375" cy="2427194"/>
          </a:xfrm>
          <a:prstGeom prst="rect">
            <a:avLst/>
          </a:prstGeom>
        </p:spPr>
      </p:pic>
    </p:spTree>
    <p:extLst>
      <p:ext uri="{BB962C8B-B14F-4D97-AF65-F5344CB8AC3E}">
        <p14:creationId xmlns:p14="http://schemas.microsoft.com/office/powerpoint/2010/main" val="222107106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4605</TotalTime>
  <Words>661</Words>
  <Application>Microsoft Macintosh PowerPoint</Application>
  <PresentationFormat>On-screen Show (4:3)</PresentationFormat>
  <Paragraphs>103</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Calibri Light</vt:lpstr>
      <vt:lpstr>Helvetica Neue</vt:lpstr>
      <vt:lpstr>Tahoma</vt:lpstr>
      <vt:lpstr>Wingdings</vt:lpstr>
      <vt:lpstr>Arial</vt:lpstr>
      <vt:lpstr>Retrospect</vt:lpstr>
      <vt:lpstr>INTERMEDIATE PROGRAMMING LESSON</vt:lpstr>
      <vt:lpstr>Objectives</vt:lpstr>
      <vt:lpstr>Additional Tool: Wired Display Blocks</vt:lpstr>
      <vt:lpstr>Variables</vt:lpstr>
      <vt:lpstr>Why Variables?</vt:lpstr>
      <vt:lpstr>Variable Blocks</vt:lpstr>
      <vt:lpstr>Outputs of Different Types of Variables</vt:lpstr>
      <vt:lpstr>Challenges</vt:lpstr>
      <vt:lpstr>Challenge 1 Solution: Count Clicks</vt:lpstr>
      <vt:lpstr>Challenge 2 Solution: Count the Lines</vt:lpstr>
      <vt:lpstr>Next Steps</vt:lpstr>
      <vt:lpstr>Credits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Proportional Control</dc:title>
  <dc:creator>Sanjay Seshan</dc:creator>
  <cp:lastModifiedBy>Srinivasan Seshan</cp:lastModifiedBy>
  <cp:revision>56</cp:revision>
  <dcterms:created xsi:type="dcterms:W3CDTF">2014-10-28T21:59:38Z</dcterms:created>
  <dcterms:modified xsi:type="dcterms:W3CDTF">2015-11-14T04:46:22Z</dcterms:modified>
</cp:coreProperties>
</file>