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16" r:id="rId2"/>
    <p:sldId id="413" r:id="rId3"/>
    <p:sldId id="418" r:id="rId4"/>
    <p:sldId id="294" r:id="rId5"/>
    <p:sldId id="412" r:id="rId6"/>
    <p:sldId id="273" r:id="rId7"/>
    <p:sldId id="349" r:id="rId8"/>
    <p:sldId id="414" r:id="rId9"/>
    <p:sldId id="41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75" d="100"/>
          <a:sy n="75" d="100"/>
        </p:scale>
        <p:origin x="123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5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3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01F0-4632-4FE6-9DFA-8A8230075085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22B-97D8-461E-B49E-57929BC75F58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C060-1C4B-41E5-BDC2-59B9D9DEA051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296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021-E27E-4A7A-BD52-052F174FA37C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F143-AF57-4027-AF59-B977E98588CA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43F9-EB93-4C9B-87FB-E39FEFCA5C4F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82-9025-4E26-9583-44D2E9F5E2AA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639-DCFE-4D99-92C2-12E10DBFD715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54F6-7EBB-4C44-80F7-7E16249902FF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CF1D-CD3E-49A7-898D-ACB130161713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0D7-6397-48B1-B553-C371EF7D958F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17C507-CE74-4FC7-B520-B1B45466F554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חיישן </a:t>
            </a:r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צבע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ts val="4600"/>
              </a:lnSpc>
            </a:pPr>
            <a:r>
              <a:rPr lang="he-IL" sz="50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נושאי השיעור: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3600" dirty="0">
                <a:latin typeface="Gan CLM" panose="02000803000000000000" pitchFamily="2" charset="-79"/>
                <a:cs typeface="Gan CLM" panose="02000803000000000000" pitchFamily="2" charset="-79"/>
              </a:rPr>
              <a:t>למד על חיישן הצבע</a:t>
            </a:r>
            <a:endParaRPr lang="en-US" sz="36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3600" dirty="0">
                <a:latin typeface="Gan CLM" panose="02000803000000000000" pitchFamily="2" charset="-79"/>
                <a:cs typeface="Gan CLM" panose="02000803000000000000" pitchFamily="2" charset="-79"/>
              </a:rPr>
              <a:t>למד על  </a:t>
            </a:r>
            <a:r>
              <a:rPr lang="en-US" sz="3600" dirty="0"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sz="3600" dirty="0">
                <a:latin typeface="Gan CLM" panose="02000803000000000000" pitchFamily="2" charset="-79"/>
                <a:cs typeface="Gan CLM" panose="02000803000000000000" pitchFamily="2" charset="-79"/>
              </a:rPr>
              <a:t> ו </a:t>
            </a:r>
            <a:r>
              <a:rPr lang="en-US" sz="3600" dirty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78591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מה זה חיישן?</a:t>
            </a: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>
            <a:norm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חיישן נותן ל3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EV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לאסוף מידע מסביבתו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ה – 3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EV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כולל את החיישנים הבאים: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2" indent="-457200" algn="r" rtl="1">
              <a:spcAft>
                <a:spcPts val="600"/>
              </a:spcAft>
            </a:pP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צבע – מודד את הצבע וכמות האור 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Color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lvl="2" indent="-457200" algn="r" rtl="1">
              <a:spcAft>
                <a:spcPts val="600"/>
              </a:spcAft>
            </a:pPr>
            <a:r>
              <a:rPr lang="he-IL" b="1" dirty="0" err="1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ג'ירו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– מודד את הסיבובים של הרובוט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Gyro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 </a:t>
            </a:r>
          </a:p>
          <a:p>
            <a:pPr lvl="2" indent="-457200" algn="r" rtl="1">
              <a:spcAft>
                <a:spcPts val="600"/>
              </a:spcAft>
            </a:pPr>
            <a:r>
              <a:rPr lang="he-IL" b="1" dirty="0" err="1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אולטרא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b="1" dirty="0" err="1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סוניק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–מודד את המרחק ממשטחים קרובים 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Ultrasonic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lvl="2" indent="-457200" algn="r" rtl="1">
              <a:spcAft>
                <a:spcPts val="600"/>
              </a:spcAft>
            </a:pP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מגע – מודד מגע במשטחים 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Touch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  <a:endParaRPr lang="en-US" b="1" dirty="0">
              <a:solidFill>
                <a:srgbClr val="92D05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2" indent="-457200" algn="r" rtl="1">
              <a:spcAft>
                <a:spcPts val="600"/>
              </a:spcAft>
            </a:pPr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אינפרא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אדום – מודד שידורים של </a:t>
            </a:r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אינפרא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אדום בסביבתו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1" indent="-457200" algn="r" rtl="1">
              <a:spcAft>
                <a:spcPts val="600"/>
              </a:spcAft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312755"/>
            <a:ext cx="20462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he-IL" i="1" dirty="0" smtClean="0"/>
              <a:t>השיעורים שלנו יסבירו על 4 החיישנים הצבועים בירוק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254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ts val="4600"/>
              </a:lnSpc>
            </a:pPr>
            <a:r>
              <a:rPr lang="he-IL" sz="50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מהו חיישן הצבע?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/>
          </a:bodyPr>
          <a:lstStyle/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מה הוא? חיישן היכול לחוש בעוצמת האור המגיעה אליו</a:t>
            </a: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שלושה מצבים :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Color ,Reflected Light Intensity, ambient light intensity</a:t>
            </a:r>
            <a:endParaRPr lang="he-IL" sz="1800" dirty="0">
              <a:latin typeface="Comic Sans MS" panose="030F0702030302020204" pitchFamily="66" charset="0"/>
              <a:cs typeface="Gan CLM" panose="02000803000000000000" pitchFamily="2" charset="-79"/>
            </a:endParaRPr>
          </a:p>
          <a:p>
            <a:pPr marL="971550" lvl="2" indent="-285750" algn="r" rtl="1">
              <a:spcBef>
                <a:spcPts val="0"/>
              </a:spcBef>
              <a:spcAft>
                <a:spcPts val="600"/>
              </a:spcAft>
            </a:pP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מצב צבע (</a:t>
            </a:r>
            <a:r>
              <a:rPr lang="en-US" sz="1600" b="1" dirty="0">
                <a:latin typeface="Comic Sans MS" panose="030F0702030302020204" pitchFamily="66" charset="0"/>
                <a:cs typeface="Gan CLM" panose="02000803000000000000" pitchFamily="2" charset="-79"/>
              </a:rPr>
              <a:t>color</a:t>
            </a: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) : מזהה 7 צבעים ( שחור, </a:t>
            </a:r>
            <a:r>
              <a:rPr lang="he-IL" sz="1600" b="1" dirty="0" smtClean="0">
                <a:latin typeface="Gan CLM" panose="02000803000000000000" pitchFamily="2" charset="-79"/>
                <a:cs typeface="Gan CLM" panose="02000803000000000000" pitchFamily="2" charset="-79"/>
              </a:rPr>
              <a:t>חום ,כחול ,ירוק ,צהוב ,אדום ,</a:t>
            </a: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לבן)</a:t>
            </a:r>
          </a:p>
          <a:p>
            <a:pPr marL="971550" lvl="2" indent="-285750" algn="r" rtl="1">
              <a:spcBef>
                <a:spcPts val="0"/>
              </a:spcBef>
              <a:spcAft>
                <a:spcPts val="600"/>
              </a:spcAft>
            </a:pP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מצב אור משתקף ( </a:t>
            </a:r>
            <a:r>
              <a:rPr lang="en-US" sz="1600" b="1" dirty="0">
                <a:latin typeface="Comic Sans MS" panose="030F0702030302020204" pitchFamily="66" charset="0"/>
                <a:cs typeface="Gan CLM" panose="02000803000000000000" pitchFamily="2" charset="-79"/>
              </a:rPr>
              <a:t>Reflected Light</a:t>
            </a: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): מודד את העוצמה של האור החוזר ממנורה המקרינה אור אדום (0= מאוד חשוך,100= מאוד מואר)</a:t>
            </a:r>
          </a:p>
          <a:p>
            <a:pPr marL="971550" lvl="2" indent="-285750" algn="r" rtl="1">
              <a:spcBef>
                <a:spcPts val="0"/>
              </a:spcBef>
              <a:spcAft>
                <a:spcPts val="600"/>
              </a:spcAft>
            </a:pP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מצב אור בסביבה (</a:t>
            </a:r>
            <a:r>
              <a:rPr lang="en-US" sz="1600" b="1" dirty="0">
                <a:latin typeface="Comic Sans MS" panose="030F0702030302020204" pitchFamily="66" charset="0"/>
                <a:cs typeface="Gan CLM" panose="02000803000000000000" pitchFamily="2" charset="-79"/>
              </a:rPr>
              <a:t>Ambient Light</a:t>
            </a: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): מודד את עוצמת האור שמגיע לחיישן מהסביבה.</a:t>
            </a: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 (0= מאוד חשוך,100= מאוד מואר</a:t>
            </a: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)</a:t>
            </a:r>
          </a:p>
          <a:p>
            <a:pPr marL="285750" lvl="1" indent="-285750" algn="r" rtl="1">
              <a:spcBef>
                <a:spcPts val="0"/>
              </a:spcBef>
              <a:spcAft>
                <a:spcPts val="600"/>
              </a:spcAft>
            </a:pPr>
            <a:endParaRPr lang="he-IL" sz="1800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285750" lvl="1" indent="-285750" algn="r" rtl="1">
              <a:spcBef>
                <a:spcPts val="0"/>
              </a:spcBef>
              <a:spcAft>
                <a:spcPts val="600"/>
              </a:spcAft>
            </a:pPr>
            <a:endParaRPr lang="en-US" sz="1800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שימושים:</a:t>
            </a:r>
          </a:p>
          <a:p>
            <a:pPr marL="971550" lvl="2" indent="-285750" algn="r" rtl="1">
              <a:spcBef>
                <a:spcPts val="0"/>
              </a:spcBef>
              <a:spcAft>
                <a:spcPts val="600"/>
              </a:spcAft>
            </a:pP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סע עד קו</a:t>
            </a:r>
          </a:p>
          <a:p>
            <a:pPr marL="971550" lvl="2" indent="-285750" algn="r" rtl="1">
              <a:spcBef>
                <a:spcPts val="0"/>
              </a:spcBef>
              <a:spcAft>
                <a:spcPts val="600"/>
              </a:spcAft>
            </a:pP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עקוב אחרי קו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2" y="4044430"/>
            <a:ext cx="1962198" cy="18486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>
              <a:spcAft>
                <a:spcPts val="600"/>
              </a:spcAft>
            </a:pPr>
            <a:r>
              <a:rPr lang="he-IL" sz="24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בשיעור זה נשתמש במצב הצבע</a:t>
            </a:r>
            <a:endParaRPr lang="en-US" sz="2400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>
              <a:lnSpc>
                <a:spcPts val="4600"/>
              </a:lnSpc>
            </a:pP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עוד טיפ ל</a:t>
            </a:r>
            <a:r>
              <a:rPr lang="en-US" sz="5000" b="1" dirty="0">
                <a:solidFill>
                  <a:srgbClr val="FF0000"/>
                </a:solidFill>
                <a:cs typeface="Gan CLM" panose="02000803000000000000" pitchFamily="2" charset="-79"/>
              </a:rPr>
              <a:t>MOVE </a:t>
            </a:r>
            <a:r>
              <a:rPr lang="en-US" sz="5000" b="1" dirty="0" smtClean="0">
                <a:solidFill>
                  <a:srgbClr val="FF0000"/>
                </a:solidFill>
                <a:cs typeface="Gan CLM" panose="02000803000000000000" pitchFamily="2" charset="-79"/>
              </a:rPr>
              <a:t>SEERING </a:t>
            </a:r>
            <a:r>
              <a:rPr lang="he-IL" sz="5000" b="1" dirty="0" smtClean="0">
                <a:solidFill>
                  <a:srgbClr val="FF0000"/>
                </a:solidFill>
                <a:cs typeface="Gan CLM" panose="02000803000000000000" pitchFamily="2" charset="-79"/>
              </a:rPr>
              <a:t> </a:t>
            </a: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/>
            </a:r>
            <a:b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</a:br>
            <a:r>
              <a:rPr lang="en-US" sz="5000" b="1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5000" b="1" dirty="0" smtClean="0">
                <a:solidFill>
                  <a:srgbClr val="FF0000"/>
                </a:solidFill>
                <a:cs typeface="Gan CLM" panose="02000803000000000000" pitchFamily="2" charset="-79"/>
              </a:rPr>
              <a:t>COAST”</a:t>
            </a:r>
            <a:r>
              <a:rPr lang="en-US" sz="5000" b="1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או </a:t>
            </a:r>
            <a:r>
              <a:rPr lang="en-US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5000" b="1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“</a:t>
            </a:r>
            <a:r>
              <a:rPr lang="en-US" sz="5000" b="1" dirty="0" smtClean="0">
                <a:solidFill>
                  <a:srgbClr val="FF0000"/>
                </a:solidFill>
                <a:cs typeface="Gan CLM" panose="02000803000000000000" pitchFamily="2" charset="-79"/>
              </a:rPr>
              <a:t>Brake</a:t>
            </a:r>
            <a:endParaRPr lang="en-US" sz="5000" b="1" dirty="0">
              <a:solidFill>
                <a:srgbClr val="FF0000"/>
              </a:solidFill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>
            <a:normAutofit/>
          </a:bodyPr>
          <a:lstStyle/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משהו נוסף לגבי בלוק ה- "</a:t>
            </a:r>
            <a:r>
              <a:rPr lang="en-US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"</a:t>
            </a:r>
            <a:r>
              <a:rPr lang="en-US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MOVE STEERING</a:t>
            </a:r>
            <a:r>
              <a:rPr lang="he-IL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 </a:t>
            </a: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שים לב שישנה אפשרות להחליט בין "</a:t>
            </a:r>
            <a:r>
              <a:rPr lang="en-US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"</a:t>
            </a:r>
            <a:r>
              <a:rPr lang="en-US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  ל – "</a:t>
            </a:r>
            <a:r>
              <a:rPr lang="en-US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"</a:t>
            </a: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 ישמור על המנועים עדיין פועלים ו </a:t>
            </a:r>
            <a:r>
              <a:rPr lang="en-US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 יעצור אותו </a:t>
            </a:r>
            <a:r>
              <a:rPr lang="he-IL" sz="2400" dirty="0" err="1" smtClean="0">
                <a:latin typeface="Gan CLM" panose="02000803000000000000" pitchFamily="2" charset="-79"/>
                <a:cs typeface="Gan CLM" panose="02000803000000000000" pitchFamily="2" charset="-79"/>
              </a:rPr>
              <a:t>במיידיות</a:t>
            </a:r>
            <a:endParaRPr lang="he-IL" sz="2400" dirty="0" smtClean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באיזה תשתמש בשביל לעצור במדויק על קו צבוע?</a:t>
            </a:r>
            <a:endParaRPr lang="he-IL" sz="24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ts val="4600"/>
              </a:lnSpc>
            </a:pP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אתגר חיישן צבע</a:t>
            </a:r>
            <a:endParaRPr lang="en-US" sz="5000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גרום לרובוט לנסוע עד לקו ירוק בעזרת חיישן הצבע</a:t>
            </a:r>
          </a:p>
          <a:p>
            <a:pPr algn="r" rtl="1">
              <a:spcBef>
                <a:spcPts val="0"/>
              </a:spcBef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שלב 1: השתמש ב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WAIT</a:t>
            </a:r>
            <a:r>
              <a:rPr lang="en-US" sz="1800" dirty="0"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FOR COLOR</a:t>
            </a:r>
            <a:endParaRPr lang="he-IL" sz="1800" dirty="0">
              <a:latin typeface="Comic Sans MS" panose="030F0702030302020204" pitchFamily="66" charset="0"/>
              <a:cs typeface="Gan CLM" panose="02000803000000000000" pitchFamily="2" charset="-79"/>
            </a:endParaRPr>
          </a:p>
          <a:p>
            <a:pPr algn="r" rtl="1">
              <a:spcBef>
                <a:spcPts val="0"/>
              </a:spcBef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שלב 2: השתמש בחיישן הצבע במצב הצבע</a:t>
            </a:r>
          </a:p>
          <a:p>
            <a:pPr algn="r" rtl="1">
              <a:spcBef>
                <a:spcPts val="0"/>
              </a:spcBef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שלב 3: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 או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 ?</a:t>
            </a:r>
          </a:p>
          <a:p>
            <a:pPr algn="ctr" rtl="1">
              <a:spcBef>
                <a:spcPts val="0"/>
              </a:spcBef>
            </a:pPr>
            <a:r>
              <a:rPr lang="he-IL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רמז: תשתמש ב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MOVE</a:t>
            </a:r>
            <a:r>
              <a:rPr lang="en-US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STEERING</a:t>
            </a:r>
            <a:r>
              <a:rPr lang="he-IL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(חשוב על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MOTOR</a:t>
            </a:r>
            <a:r>
              <a:rPr lang="en-US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ON</a:t>
            </a:r>
            <a:r>
              <a:rPr lang="en-US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he-IL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ו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OFF</a:t>
            </a:r>
            <a:r>
              <a:rPr lang="he-IL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) </a:t>
            </a:r>
            <a:r>
              <a:rPr lang="he-IL" sz="18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וב-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WAIT FOR</a:t>
            </a:r>
            <a:r>
              <a:rPr lang="he-IL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לצבע</a:t>
            </a:r>
            <a:endParaRPr lang="en-US" sz="18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ts val="4600"/>
              </a:lnSpc>
            </a:pP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אתגר חיישן צבע - פתרון</a:t>
            </a:r>
            <a:endParaRPr lang="en-US" sz="5000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סיום</a:t>
            </a:r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התחלה</a:t>
            </a:r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Move Steering</a:t>
            </a:r>
          </a:p>
          <a:p>
            <a:pPr algn="r" rtl="1"/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מוגדר כ – </a:t>
            </a:r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OFF</a:t>
            </a:r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 ו</a:t>
            </a:r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Move Steering</a:t>
            </a:r>
          </a:p>
          <a:p>
            <a:pPr marL="285750" indent="-285750" algn="r" defTabSz="914400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מוגדר כ - </a:t>
            </a:r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חכה עד שהצבע הוא ירוק (3#)</a:t>
            </a:r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ts val="4600"/>
              </a:lnSpc>
            </a:pP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מדריך דיון</a:t>
            </a:r>
            <a:endParaRPr lang="en-US" sz="5000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האם אפשר לחפש יותר מצבע אחד בו זמנית בעזרת חיישן הצבע</a:t>
            </a:r>
          </a:p>
          <a:p>
            <a:pPr algn="r" rtl="1"/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r" rtl="1"/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r" rtl="1"/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r" rtl="1"/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r" rtl="1"/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מה ההבדל בין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 ל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 ב-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MOVE</a:t>
            </a:r>
            <a:r>
              <a:rPr lang="en-US" sz="1800" dirty="0"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STEERING</a:t>
            </a: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 ?</a:t>
            </a:r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r" rtl="1"/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9222" y="1562044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תשובה: כן</a:t>
            </a:r>
            <a:endParaRPr lang="en-US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56" y="1550336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תשובה: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ייתן למנועים להסתובב בחופשיות אך </a:t>
            </a:r>
            <a:r>
              <a:rPr lang="en-US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  <a:r>
              <a:rPr lang="en-US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יעצור אותם </a:t>
            </a:r>
            <a:r>
              <a:rPr lang="he-IL" b="1" dirty="0" err="1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במיידיות</a:t>
            </a:r>
            <a:endParaRPr lang="en-US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3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6258</TotalTime>
  <Words>529</Words>
  <Application>Microsoft Office PowerPoint</Application>
  <PresentationFormat>‫הצגה על המסך (4:3)</PresentationFormat>
  <Paragraphs>81</Paragraphs>
  <Slides>9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Comic Sans MS</vt:lpstr>
      <vt:lpstr>Corbel</vt:lpstr>
      <vt:lpstr>Gan CLM</vt:lpstr>
      <vt:lpstr>Guttman Kav</vt:lpstr>
      <vt:lpstr>Helvetica Neue</vt:lpstr>
      <vt:lpstr>Essential</vt:lpstr>
      <vt:lpstr>נושא השיעור: חיישן צבע</vt:lpstr>
      <vt:lpstr>נושאי השיעור:</vt:lpstr>
      <vt:lpstr>מה זה חיישן?</vt:lpstr>
      <vt:lpstr>מהו חיישן הצבע?</vt:lpstr>
      <vt:lpstr>עוד טיפ לMOVE SEERING    COAST” או  “Brake</vt:lpstr>
      <vt:lpstr>אתגר חיישן צבע</vt:lpstr>
      <vt:lpstr>אתגר חיישן צבע - פתרון</vt:lpstr>
      <vt:lpstr>מדריך דיון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נושא השיעור: חיישן צבע</dc:title>
  <cp:lastModifiedBy>Stav h</cp:lastModifiedBy>
  <cp:revision>8</cp:revision>
  <dcterms:created xsi:type="dcterms:W3CDTF">2014-08-07T02:19:13Z</dcterms:created>
  <dcterms:modified xsi:type="dcterms:W3CDTF">2015-07-14T12:14:16Z</dcterms:modified>
</cp:coreProperties>
</file>