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1"/>
  </p:notesMasterIdLst>
  <p:handoutMasterIdLst>
    <p:handoutMasterId r:id="rId12"/>
  </p:handoutMasterIdLst>
  <p:sldIdLst>
    <p:sldId id="292" r:id="rId2"/>
    <p:sldId id="291" r:id="rId3"/>
    <p:sldId id="275" r:id="rId4"/>
    <p:sldId id="286" r:id="rId5"/>
    <p:sldId id="287" r:id="rId6"/>
    <p:sldId id="288" r:id="rId7"/>
    <p:sldId id="289" r:id="rId8"/>
    <p:sldId id="290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8" autoAdjust="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2242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4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A6F9-3E20-4CE1-89D0-52F70826CDFD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BD84-9777-4B13-931C-9D6AF99BAB8B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E49B-453D-4358-ADA5-50550A886EA6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450D-751D-4523-ADCB-F1617E9B141C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4130-BA6C-4372-B11F-F47C335D0280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87CE-FC61-4F53-B9C6-E208F13175E1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F487-0D61-4846-B2B0-0F2FC7B771C3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3361-9757-4059-AB80-528465A47EAD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915-F3A3-41C8-BEF5-CCB888F13D4C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77-B413-4F0A-971C-E85045C1F555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sym typeface="Wingdings"/>
              </a:rPr>
              <a:t>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423-189C-4BF6-B968-4765BF3B67EF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F176-D446-4E3B-B371-16BD3B3DD076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sym typeface="Wingdings"/>
              </a:rPr>
              <a:t>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3E4-85AF-4203-AD0A-73123B9D49EB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8490-4C6B-4D35-AA5F-246B03B9DA2B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37CA-8924-4F79-9E0E-C7CBE392A2C8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E283-C9F1-4BB2-9263-0AF7E76D76C2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7548CA-2331-4EDC-8A9C-D6D31141EB2D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09935" y="3288773"/>
            <a:ext cx="7754928" cy="1145791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נכתב במקור ע"י קבוצת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DROID ROBOTICS</a:t>
            </a:r>
            <a:r>
              <a:rPr lang="he-IL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תורגם לעברית ע"י קבוצה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FLASH #</a:t>
            </a:r>
            <a:r>
              <a:rPr lang="en-US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74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בית ספר על שם יצחק </a:t>
            </a:r>
            <a:r>
              <a:rPr lang="he-IL" dirty="0" err="1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רבין,שוהם</a:t>
            </a:r>
            <a:endParaRPr lang="en-US" dirty="0">
              <a:solidFill>
                <a:schemeClr val="tx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400" dirty="0">
                <a:solidFill>
                  <a:srgbClr val="FF0000"/>
                </a:solidFill>
              </a:rPr>
              <a:t>פסאודו קוד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בעיצוב ותכנון הרובוט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05" y="5071677"/>
            <a:ext cx="1984430" cy="15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נושאי השיעור:</a:t>
            </a:r>
            <a:endParaRPr lang="en-US" sz="4000" dirty="0">
              <a:latin typeface="Gan CLM" panose="02000803000000000000" pitchFamily="2" charset="-79"/>
              <a:ea typeface="+mn-ea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למד מה משמעות </a:t>
            </a:r>
            <a:r>
              <a:rPr lang="he-IL" sz="28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פסאודו</a:t>
            </a: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</a:t>
            </a:r>
            <a:endParaRPr lang="en-US" sz="2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למד למה להשתמש </a:t>
            </a:r>
            <a:r>
              <a:rPr lang="he-IL" sz="28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בפסאודו</a:t>
            </a: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</a:t>
            </a:r>
            <a:endParaRPr lang="en-US" sz="2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למד איך לרשום </a:t>
            </a:r>
            <a:r>
              <a:rPr lang="he-IL" sz="28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פסאודו</a:t>
            </a: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 לפעולות בסיסיות</a:t>
            </a:r>
            <a:endParaRPr lang="en-US" sz="2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למד איך לתכנן </a:t>
            </a:r>
            <a:r>
              <a:rPr lang="he-IL" sz="28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תוכניות</a:t>
            </a:r>
            <a:r>
              <a:rPr lang="he-IL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ל </a:t>
            </a:r>
            <a:r>
              <a:rPr lang="en-US" sz="2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FLL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מה זה </a:t>
            </a:r>
            <a:r>
              <a:rPr lang="he-IL" sz="4000" dirty="0" err="1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פסאודו</a:t>
            </a:r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 קוד?</a:t>
            </a:r>
            <a:endParaRPr lang="en-US" sz="4000" dirty="0">
              <a:latin typeface="Gan CLM" panose="02000803000000000000" pitchFamily="2" charset="-79"/>
              <a:ea typeface="+mn-ea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Autofit/>
          </a:bodyPr>
          <a:lstStyle/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רובוטים עוקבים אחרי הוראות שאנשים נותנים להם. הם צריכים הוראות ברורות, שלב אחרי שלב , כדי להשלים משימה</a:t>
            </a: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זה בעצם רשימה של הוראות מפורטות שהמתכנת יכול להשתמש בהם לכתיבת הקוד שהוא מוכן.</a:t>
            </a: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זה לא רשום בשום שפת תכנות , </a:t>
            </a:r>
            <a:r>
              <a:rPr lang="he-IL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פסאודו</a:t>
            </a: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 יכול להיות חלק בעברית וחלק קוד</a:t>
            </a:r>
          </a:p>
          <a:p>
            <a:pPr algn="r" rtl="1"/>
            <a:r>
              <a:rPr lang="he-IL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פסאודו</a:t>
            </a: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 מאפשר למתכנת לשתף את </a:t>
            </a:r>
            <a:r>
              <a:rPr lang="he-IL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תוכניתו</a:t>
            </a: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עם אחרים</a:t>
            </a:r>
          </a:p>
          <a:p>
            <a:pPr algn="r" rtl="1"/>
            <a:r>
              <a:rPr lang="he-IL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פסאודו</a:t>
            </a: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 מפורט מספיק בשביל יצירת הקוד עצמו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למה </a:t>
            </a:r>
            <a:r>
              <a:rPr lang="he-IL" sz="4000" dirty="0" err="1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פסאודו</a:t>
            </a:r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 קוד חשוב?</a:t>
            </a:r>
            <a:endParaRPr lang="en-US" sz="4000" dirty="0">
              <a:latin typeface="Gan CLM" panose="02000803000000000000" pitchFamily="2" charset="-79"/>
              <a:ea typeface="+mn-ea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2140"/>
            <a:ext cx="8574087" cy="4244023"/>
          </a:xfrm>
        </p:spPr>
        <p:txBody>
          <a:bodyPr>
            <a:noAutofit/>
          </a:bodyPr>
          <a:lstStyle/>
          <a:p>
            <a:pPr algn="r" rtl="1"/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דרך נפלאה ללמוד את חשיבות </a:t>
            </a:r>
            <a:r>
              <a:rPr lang="he-IL" sz="16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פסאודו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 היא על ידי ניסיון לרשום הוראות למשהו פשוט</a:t>
            </a:r>
          </a:p>
          <a:p>
            <a:pPr marL="803275" lvl="2" algn="r" rtl="1">
              <a:spcBef>
                <a:spcPts val="2000"/>
              </a:spcBef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איך להכין </a:t>
            </a:r>
            <a:r>
              <a:rPr lang="he-IL" sz="14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סנדוויץ,איך</a:t>
            </a: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לקשט עוגה, איך לשתול זרע וכו'</a:t>
            </a:r>
          </a:p>
          <a:p>
            <a:pPr marL="803275" lvl="2" algn="r" rtl="1">
              <a:spcBef>
                <a:spcPts val="2000"/>
              </a:spcBef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התלמידים ירשמו את ההוראות ואחר כך גם המורה</a:t>
            </a:r>
          </a:p>
          <a:p>
            <a:pPr marL="803275" lvl="2" algn="r" rtl="1">
              <a:spcBef>
                <a:spcPts val="2000"/>
              </a:spcBef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השוו בין התוצאות</a:t>
            </a:r>
            <a:endParaRPr lang="en-US" sz="14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כמה דוגמאות לתגובות התלמידים להכנת </a:t>
            </a:r>
            <a:r>
              <a:rPr lang="he-IL" sz="16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סנדוויץ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חמאת בוטנים וריבה"</a:t>
            </a:r>
          </a:p>
          <a:p>
            <a:pPr marL="803275" lvl="2" algn="r" rtl="1">
              <a:spcBef>
                <a:spcPts val="2000"/>
              </a:spcBef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תלמיד 1 רשם: שים את חמאת הבוטנים על הלחם, המורה שם את כל הצנצנת על פרוסת לחם</a:t>
            </a:r>
          </a:p>
          <a:p>
            <a:pPr marL="803275" lvl="2" algn="r" rtl="1">
              <a:spcBef>
                <a:spcPts val="2000"/>
              </a:spcBef>
            </a:pPr>
            <a:r>
              <a:rPr lang="he-IL" sz="14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תלמיד </a:t>
            </a: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2 </a:t>
            </a:r>
            <a:r>
              <a:rPr lang="he-IL" sz="14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רשם:קח</a:t>
            </a: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לחם ומחר את חמאת הבוטנים עליו. אז המורה מרח את כל כיכר הלחם בחמאת בוטנים</a:t>
            </a:r>
          </a:p>
          <a:p>
            <a:pPr marL="803275" lvl="2" algn="r" rtl="1">
              <a:spcBef>
                <a:spcPts val="2000"/>
              </a:spcBef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תלמיד 3 רשם: קח שני פרוסות לחם ותמרח את החמאת בוטנים והריבה עליהם, המורה לקח חמאת בוטנים וריבה ומרח על שני הצדדים של הפרוסות</a:t>
            </a:r>
            <a:endParaRPr lang="en-US" sz="14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16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פתרון </a:t>
            </a:r>
            <a:r>
              <a:rPr lang="he-IL" sz="4000" dirty="0" err="1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הסנדוויץ</a:t>
            </a:r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 </a:t>
            </a:r>
            <a:r>
              <a:rPr lang="he-IL" sz="4000" dirty="0" err="1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בפסאודו</a:t>
            </a:r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 קוד</a:t>
            </a:r>
            <a:endParaRPr lang="en-US" sz="4000" dirty="0">
              <a:latin typeface="Gan CLM" panose="02000803000000000000" pitchFamily="2" charset="-79"/>
              <a:ea typeface="+mn-ea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/>
          </a:bodyPr>
          <a:lstStyle/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קח בדיוק שני פרוסות של לחם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קח פרוסה אחת של לחם שלא מכוסת בחמאת בוטנים משום צד והשתמש בסכין למריחת חמאת בוטנים על צד אחד</a:t>
            </a: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קח פרוסה נוספת של לחם שלא מכוסה בריבה בשום צד והשתמש בסכין למריחת ריבה על צד אחד</a:t>
            </a: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חבר את הצד עם הריבה של הפרוסה השנייה כנגד הצד עם חמאת הבוטנים של הפרוסה הראשונה</a:t>
            </a: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מקם את הפרוסות המחוברות על צלחת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 descr="http://upload.wikimedia.org/wikipedia/commons/thumb/a/a8/Peanut-Butter-Jelly-Sandwich.jpg/1280px-Peanut-Butter-Jelly-Sandwich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76" y="4562146"/>
            <a:ext cx="1835240" cy="10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raziestgadgets.com/wp-content/uploads/2010/04/pbj-pouch-ope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312" y="2589938"/>
            <a:ext cx="1306147" cy="14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9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כתיבת </a:t>
            </a:r>
            <a:r>
              <a:rPr lang="he-IL" sz="4000" dirty="0" err="1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פסאודו</a:t>
            </a:r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 קוד בשביל רובוט</a:t>
            </a:r>
            <a:endParaRPr lang="en-US" sz="4000" dirty="0">
              <a:latin typeface="Gan CLM" panose="02000803000000000000" pitchFamily="2" charset="-79"/>
              <a:ea typeface="+mn-ea"/>
              <a:cs typeface="Gan CLM" panose="02000803000000000000" pitchFamily="2" charset="-79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812770"/>
              </p:ext>
            </p:extLst>
          </p:nvPr>
        </p:nvGraphicFramePr>
        <p:xfrm>
          <a:off x="426128" y="1935329"/>
          <a:ext cx="8398276" cy="4314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8276"/>
              </a:tblGrid>
              <a:tr h="862910">
                <a:tc>
                  <a:txBody>
                    <a:bodyPr/>
                    <a:lstStyle/>
                    <a:p>
                      <a:pPr marL="457200" marR="457200" indent="-457200" algn="r" defTabSz="914400" rtl="1" eaLnBrk="1" latinLnBrk="0" hangingPunct="1">
                        <a:lnSpc>
                          <a:spcPct val="105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90000"/>
                        <a:buFont typeface="Wingdings" pitchFamily="2" charset="2"/>
                        <a:buChar char=""/>
                      </a:pP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1) </a:t>
                      </a:r>
                      <a:r>
                        <a:rPr lang="he-IL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רשום את המטרה של התוכנית. מה על הרובוט לעשות?</a:t>
                      </a: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457200" marR="457200" indent="-457200" algn="r" defTabSz="914400" rtl="1" eaLnBrk="1" latinLnBrk="0" hangingPunct="1">
                        <a:lnSpc>
                          <a:spcPct val="105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90000"/>
                        <a:buFont typeface="Wingdings" pitchFamily="2" charset="2"/>
                        <a:buChar char=""/>
                      </a:pP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2) </a:t>
                      </a:r>
                      <a:r>
                        <a:rPr lang="he-IL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חשוב על איך הרובוט ישיג את מטרתו. מה הם הצעדים המדויקים</a:t>
                      </a: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?</a:t>
                      </a:r>
                      <a:endParaRPr lang="he-IL" sz="2400" b="1" kern="1200" dirty="0" smtClean="0">
                        <a:solidFill>
                          <a:srgbClr val="FFFF00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457200" marR="457200" indent="-457200" algn="r" defTabSz="914400" rtl="1" eaLnBrk="1" latinLnBrk="0" hangingPunct="1">
                        <a:lnSpc>
                          <a:spcPct val="105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90000"/>
                        <a:buFont typeface="Wingdings" pitchFamily="2" charset="2"/>
                        <a:buChar char=""/>
                      </a:pP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3)</a:t>
                      </a:r>
                      <a:r>
                        <a:rPr lang="he-IL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רשום כל שלב שהרובוט יעשה . התחל בשלב 1 והמשך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457200" marR="457200" indent="-457200" algn="r" defTabSz="914400" rtl="1" eaLnBrk="1" latinLnBrk="0" hangingPunct="1">
                        <a:lnSpc>
                          <a:spcPct val="105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90000"/>
                        <a:buFont typeface="Wingdings" pitchFamily="2" charset="2"/>
                        <a:buChar char=""/>
                      </a:pP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4) </a:t>
                      </a:r>
                      <a:r>
                        <a:rPr lang="he-IL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וודא שרשמת אם הרובוט צריך לחזור על משימה</a:t>
                      </a:r>
                      <a:endParaRPr lang="en-US" sz="2400" b="1" kern="1200" dirty="0">
                        <a:solidFill>
                          <a:srgbClr val="FFFF00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457200" marR="457200" indent="-457200" algn="r" defTabSz="914400" rtl="1" eaLnBrk="1" latinLnBrk="0" hangingPunct="1">
                        <a:lnSpc>
                          <a:spcPct val="105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90000"/>
                        <a:buFont typeface="Wingdings" pitchFamily="2" charset="2"/>
                        <a:buChar char=""/>
                      </a:pP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5) </a:t>
                      </a:r>
                      <a:r>
                        <a:rPr lang="he-IL" sz="2400" b="1" kern="1200" dirty="0" smtClean="0">
                          <a:solidFill>
                            <a:srgbClr val="FFFF00"/>
                          </a:solidFill>
                          <a:latin typeface="Guttman Kav" panose="02010401010101010101" pitchFamily="2" charset="-79"/>
                          <a:ea typeface="+mn-ea"/>
                          <a:cs typeface="Guttman Kav" panose="02010401010101010101" pitchFamily="2" charset="-79"/>
                        </a:rPr>
                        <a:t>האם הרובוט ממשיך לעשות את הפעולה לתמיד או האם הוא עוצר?</a:t>
                      </a:r>
                      <a:endParaRPr lang="en-US" sz="2400" b="1" kern="1200" dirty="0" smtClean="0">
                        <a:solidFill>
                          <a:srgbClr val="FFFF00"/>
                        </a:solidFill>
                        <a:latin typeface="Guttman Kav" panose="02010401010101010101" pitchFamily="2" charset="-79"/>
                        <a:ea typeface="+mn-ea"/>
                        <a:cs typeface="Guttman Kav" panose="02010401010101010101" pitchFamily="2" charset="-79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דוגמא</a:t>
            </a:r>
            <a:endParaRPr lang="en-US" sz="4000" dirty="0">
              <a:latin typeface="Gan CLM" panose="02000803000000000000" pitchFamily="2" charset="-79"/>
              <a:ea typeface="+mn-ea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/>
          </a:bodyPr>
          <a:lstStyle/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מטרה: רובוט צריך להקיף פעם אחת קופסא . הוא מתחיל בקו לכיוון צפון . הוא צריך לגמור על הקו כשפניו לצפון.</a:t>
            </a: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שלב 1 : סע קדימה 10 אינצ'ים</a:t>
            </a: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שלב 2: הסתובב שמאלה 90 מעלות</a:t>
            </a: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שלב 3: חזור על שלבים 1 ו 2 </a:t>
            </a: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אתה יכול לרשום את </a:t>
            </a:r>
            <a:r>
              <a:rPr lang="he-IL" sz="20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הפסאודו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 הזה על נייר או אפילו בבלוק הערה בתוכנת ה </a:t>
            </a:r>
            <a:r>
              <a:rPr lang="en-US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EV3</a:t>
            </a:r>
          </a:p>
          <a:p>
            <a:pPr lvl="0"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השתמש </a:t>
            </a:r>
            <a:r>
              <a:rPr lang="he-IL" sz="20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בפסאודו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קוד בכתיבת </a:t>
            </a:r>
            <a:r>
              <a:rPr lang="he-IL" sz="20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תוכנית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הפתרון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22119" y="3055816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874188" y="4228124"/>
            <a:ext cx="106289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06459" y="2117966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8478398" y="2487298"/>
            <a:ext cx="0" cy="295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 err="1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פסאודו</a:t>
            </a:r>
            <a:r>
              <a:rPr lang="he-IL" sz="4000" dirty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 קוד </a:t>
            </a:r>
            <a:r>
              <a:rPr lang="he-IL" sz="4000" dirty="0" smtClean="0">
                <a:latin typeface="Gan CLM" panose="02000803000000000000" pitchFamily="2" charset="-79"/>
                <a:ea typeface="+mn-ea"/>
                <a:cs typeface="Gan CLM" panose="02000803000000000000" pitchFamily="2" charset="-79"/>
              </a:rPr>
              <a:t>ב</a:t>
            </a:r>
            <a:r>
              <a:rPr lang="en-US" sz="4000" b="1" dirty="0" smtClean="0">
                <a:latin typeface="Comic Sans MS" panose="030F0702030302020204" pitchFamily="66" charset="0"/>
                <a:ea typeface="+mn-ea"/>
                <a:cs typeface="Gan CLM" panose="02000803000000000000" pitchFamily="2" charset="-79"/>
              </a:rPr>
              <a:t>FLL</a:t>
            </a:r>
            <a:endParaRPr lang="en-US" sz="4000" b="1" dirty="0">
              <a:latin typeface="Comic Sans MS" panose="030F0702030302020204" pitchFamily="66" charset="0"/>
              <a:ea typeface="+mn-ea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5070157" cy="3992563"/>
          </a:xfrm>
        </p:spPr>
        <p:txBody>
          <a:bodyPr>
            <a:normAutofit/>
          </a:bodyPr>
          <a:lstStyle/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שלב 1: השתמש בכלי כמו במתכנן המשימות באתר </a:t>
            </a: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המטרה היא לתכנן לאן הרובוט </a:t>
            </a:r>
            <a:r>
              <a:rPr lang="he-IL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יסע</a:t>
            </a: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בכל פעם שהוא עוזב את הבסיס</a:t>
            </a:r>
          </a:p>
          <a:p>
            <a:pPr algn="r" rtl="1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שלב 2:  השתמש בכלי כמו דף מתכנן המשימות אשר נמצא באתר ה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DROID BOTS</a:t>
            </a:r>
          </a:p>
          <a:p>
            <a:pPr algn="r" rtl="1"/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31" y="2121159"/>
            <a:ext cx="3125608" cy="1949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73" y="4166841"/>
            <a:ext cx="2904323" cy="22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</a:t>
            </a:r>
            <a:r>
              <a:rPr lang="en-US" sz="3800" b="1" dirty="0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4085</TotalTime>
  <Words>581</Words>
  <Application>Microsoft Office PowerPoint</Application>
  <PresentationFormat>On-screen Show (4:3)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Comic Sans MS</vt:lpstr>
      <vt:lpstr>Corbel</vt:lpstr>
      <vt:lpstr>Gan CLM</vt:lpstr>
      <vt:lpstr>Guttman Kav</vt:lpstr>
      <vt:lpstr>Helvetica Neue</vt:lpstr>
      <vt:lpstr>Wingdings</vt:lpstr>
      <vt:lpstr>Spectrum</vt:lpstr>
      <vt:lpstr>פסאודו קוד</vt:lpstr>
      <vt:lpstr>נושאי השיעור:</vt:lpstr>
      <vt:lpstr>מה זה פסאודו קוד?</vt:lpstr>
      <vt:lpstr>למה פסאודו קוד חשוב?</vt:lpstr>
      <vt:lpstr>פתרון הסנדוויץ בפסאודו קוד</vt:lpstr>
      <vt:lpstr>כתיבת פסאודו קוד בשביל רובוט</vt:lpstr>
      <vt:lpstr>דוגמא</vt:lpstr>
      <vt:lpstr>פסאודו קוד בFLL</vt:lpstr>
      <vt:lpstr>קרדיטים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Followers: Basic to Proportional</dc:title>
  <dc:creator>Sanjay Seshan</dc:creator>
  <cp:lastModifiedBy>Sanjay Seshan</cp:lastModifiedBy>
  <cp:revision>37</cp:revision>
  <dcterms:created xsi:type="dcterms:W3CDTF">2014-10-28T21:59:38Z</dcterms:created>
  <dcterms:modified xsi:type="dcterms:W3CDTF">2015-11-04T21:21:03Z</dcterms:modified>
</cp:coreProperties>
</file>