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14" r:id="rId1"/>
  </p:sldMasterIdLst>
  <p:notesMasterIdLst>
    <p:notesMasterId r:id="rId17"/>
  </p:notesMasterIdLst>
  <p:handoutMasterIdLst>
    <p:handoutMasterId r:id="rId18"/>
  </p:handoutMasterIdLst>
  <p:sldIdLst>
    <p:sldId id="424" r:id="rId2"/>
    <p:sldId id="423" r:id="rId3"/>
    <p:sldId id="415" r:id="rId4"/>
    <p:sldId id="414" r:id="rId5"/>
    <p:sldId id="419" r:id="rId6"/>
    <p:sldId id="425" r:id="rId7"/>
    <p:sldId id="327" r:id="rId8"/>
    <p:sldId id="418" r:id="rId9"/>
    <p:sldId id="420" r:id="rId10"/>
    <p:sldId id="267" r:id="rId11"/>
    <p:sldId id="412" r:id="rId12"/>
    <p:sldId id="421" r:id="rId13"/>
    <p:sldId id="413" r:id="rId14"/>
    <p:sldId id="422" r:id="rId15"/>
    <p:sldId id="42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9563" autoAdjust="0"/>
  </p:normalViewPr>
  <p:slideViewPr>
    <p:cSldViewPr snapToGrid="0" snapToObjects="1">
      <p:cViewPr varScale="1">
        <p:scale>
          <a:sx n="75" d="100"/>
          <a:sy n="75" d="100"/>
        </p:scale>
        <p:origin x="113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EBD1-BF19-4577-AA50-8FDC66D4ABD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841-BA90-48FC-9CA6-BD42511D584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623B-D2F7-4F4D-BEAB-DF4DB430E817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035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EB12-689B-4FEB-88B6-4643836D4D2F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1F5-5077-4EE3-A8A1-63E4004FF903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F06-981D-4728-913D-13A597146948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FD58-8F7E-40DC-B013-43EC8861B127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42F-774E-447D-ACDB-682104012A7F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C5C0-F335-44B4-B962-A13900E5B6F5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57CB-9920-4382-A664-6246417E8504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44F-E428-4042-A149-8B12818FE8BB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D172011-4CD2-4141-A550-6EC2A6B0A36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חיישן מגע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אתגר 1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he-IL" sz="3200" dirty="0">
                <a:latin typeface="Guttman Kav" panose="02010401010101010101" pitchFamily="2" charset="-79"/>
                <a:cs typeface="Guttman Kav" panose="02010401010101010101" pitchFamily="2" charset="-79"/>
              </a:rPr>
              <a:t>תכנת את הרובוט לנסוע קדימה עד שאתה טופח על החיישן עם כף היד</a:t>
            </a:r>
            <a:endParaRPr lang="en-US" sz="32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רמז: השתמש בצירוף של בלוק ה-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he-IL" b="1" dirty="0"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ובלוק ה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WAIT FOR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פתרון אתגר 1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917244" y="1527423"/>
            <a:ext cx="534670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המטרה של התוכית היא לגרום לרובוט לנסוע ישר עד שאתה נוגע בחיישן המגע עם היד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346200" y="4330700"/>
            <a:ext cx="15875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 smtClean="0"/>
              <a:t>שנה את  מצב בלוק ה </a:t>
            </a:r>
            <a:r>
              <a:rPr lang="en-US" dirty="0" smtClean="0"/>
              <a:t>MOVE</a:t>
            </a:r>
            <a:r>
              <a:rPr lang="he-IL" dirty="0" smtClean="0"/>
              <a:t> </a:t>
            </a:r>
            <a:r>
              <a:rPr lang="en-US" dirty="0" smtClean="0"/>
              <a:t>STEERING 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he-IL" dirty="0" smtClean="0"/>
              <a:t>ל </a:t>
            </a:r>
            <a:r>
              <a:rPr lang="en-US" dirty="0" smtClean="0"/>
              <a:t>ON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2974797" y="4330700"/>
            <a:ext cx="2798764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 smtClean="0"/>
              <a:t>שנה את בלוק ה</a:t>
            </a:r>
            <a:r>
              <a:rPr lang="en-US" dirty="0" smtClean="0"/>
              <a:t>WAIT </a:t>
            </a:r>
            <a:r>
              <a:rPr lang="he-IL" dirty="0" smtClean="0"/>
              <a:t> ל-</a:t>
            </a:r>
          </a:p>
          <a:p>
            <a:pPr algn="ctr" rtl="1"/>
            <a:r>
              <a:rPr lang="en-US" dirty="0" err="1" smtClean="0"/>
              <a:t>Touch</a:t>
            </a:r>
            <a:r>
              <a:rPr lang="en-US" dirty="0" err="1" smtClean="0">
                <a:sym typeface="Wingdings" panose="05000000000000000000" pitchFamily="2" charset="2"/>
              </a:rPr>
              <a:t>CompareState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5827028" y="4330700"/>
            <a:ext cx="15875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 smtClean="0"/>
              <a:t>שנה את  מצב בלוק ה </a:t>
            </a:r>
            <a:r>
              <a:rPr lang="en-US" dirty="0" smtClean="0"/>
              <a:t>MOVE</a:t>
            </a:r>
            <a:r>
              <a:rPr lang="he-IL" dirty="0" smtClean="0"/>
              <a:t> </a:t>
            </a:r>
            <a:r>
              <a:rPr lang="en-US" dirty="0" smtClean="0"/>
              <a:t>STEERING 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he-IL" dirty="0" smtClean="0"/>
              <a:t>ל </a:t>
            </a:r>
            <a:r>
              <a:rPr lang="en-US" dirty="0" smtClean="0"/>
              <a:t>OFF</a:t>
            </a:r>
            <a:r>
              <a:rPr lang="he-IL" dirty="0" smtClean="0"/>
              <a:t> עם מעצור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אתגר 2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pPr algn="r"/>
            <a:r>
              <a:rPr lang="he-IL" sz="32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תכנת את הרובוט שיסע עד שהוא פוגש בקיר, ייסע אחורה ויסתובב ימינה 90 מעלות</a:t>
            </a:r>
            <a:endParaRPr lang="en-US" sz="32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69250" y="450768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רמז: השתמש בצירוף של בלוק ה-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r>
              <a:rPr lang="he-IL" b="1" dirty="0"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ובלוק ה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WAIT FOR</a:t>
            </a:r>
          </a:p>
        </p:txBody>
      </p: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פתרון אתגר 2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8" y="1074373"/>
            <a:ext cx="7341219" cy="4885751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1207106" y="1884028"/>
            <a:ext cx="45720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מטרת התוכנית היא לגרום לרובוט לנסוע עד שהוא פוגש בקיר, נוסע אחורה ומסתובב 90 מעלות ימינה</a:t>
            </a:r>
            <a:endParaRPr lang="he-IL" sz="2000" b="1" dirty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73101" y="3860800"/>
            <a:ext cx="1910058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שנה את  מצב בלוק ה </a:t>
            </a:r>
            <a:r>
              <a:rPr lang="en-US" sz="2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MOVE</a:t>
            </a:r>
            <a:r>
              <a:rPr lang="he-IL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STEERING</a:t>
            </a:r>
            <a:r>
              <a:rPr lang="en-US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he-IL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he-IL" sz="2000" b="1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ל-</a:t>
            </a:r>
            <a:r>
              <a:rPr lang="en-US" sz="2000" b="1" dirty="0" smtClean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ON</a:t>
            </a:r>
            <a:endParaRPr lang="he-IL" sz="2000" b="1" dirty="0">
              <a:solidFill>
                <a:schemeClr val="bg1"/>
              </a:solidFill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2679699" y="3860800"/>
            <a:ext cx="2306461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שנה את בלוק ה</a:t>
            </a:r>
            <a:r>
              <a:rPr lang="en-US" sz="2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WAIT</a:t>
            </a:r>
            <a:r>
              <a:rPr lang="en-US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he-IL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ל-</a:t>
            </a:r>
          </a:p>
          <a:p>
            <a:pPr algn="ctr" rtl="1"/>
            <a:r>
              <a:rPr lang="en-US" sz="2000" b="1" dirty="0" err="1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Touch</a:t>
            </a:r>
            <a:r>
              <a:rPr lang="en-US" sz="2000" b="1" dirty="0" err="1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  <a:sym typeface="Wingdings" panose="05000000000000000000" pitchFamily="2" charset="2"/>
              </a:rPr>
              <a:t></a:t>
            </a:r>
            <a:r>
              <a:rPr lang="en-US" sz="2000" b="1" dirty="0" err="1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  <a:sym typeface="Wingdings" panose="05000000000000000000" pitchFamily="2" charset="2"/>
              </a:rPr>
              <a:t>Compare</a:t>
            </a:r>
            <a:r>
              <a:rPr lang="en-US" sz="2000" b="1" dirty="0" err="1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  <a:sym typeface="Wingdings" panose="05000000000000000000" pitchFamily="2" charset="2"/>
              </a:rPr>
              <a:t></a:t>
            </a:r>
            <a:r>
              <a:rPr lang="en-US" sz="2000" b="1" dirty="0" err="1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  <a:sym typeface="Wingdings" panose="05000000000000000000" pitchFamily="2" charset="2"/>
              </a:rPr>
              <a:t>State</a:t>
            </a:r>
            <a:endParaRPr lang="he-IL" sz="2000" b="1" dirty="0">
              <a:solidFill>
                <a:schemeClr val="bg1"/>
              </a:solidFill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179242" y="3893263"/>
            <a:ext cx="3405958" cy="220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הגדר את הבלוק למעלות ואת ההיגוי ל50 . ערך ה720 ישתנה בין רובוט לרובוט(מדדת את זה ב</a:t>
            </a:r>
            <a:r>
              <a:rPr lang="en-US" sz="2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PORT VIEW </a:t>
            </a:r>
            <a:r>
              <a:rPr lang="he-IL" sz="2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 </a:t>
            </a:r>
            <a:r>
              <a:rPr lang="he-IL" sz="2000" b="1" dirty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בשיעורים מוקדמים יותר</a:t>
            </a:r>
            <a:endParaRPr lang="he-IL" sz="2000" b="1" dirty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דיון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האם השתמשת ב </a:t>
            </a:r>
            <a:r>
              <a:rPr lang="en-US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MOTOR ON</a:t>
            </a:r>
            <a:r>
              <a:rPr lang="en-US" dirty="0" smtClean="0">
                <a:latin typeface="Gan CLM" panose="02000803000000000000" pitchFamily="2" charset="-79"/>
                <a:cs typeface="Gan CLM" panose="02000803000000000000" pitchFamily="2" charset="-79"/>
              </a:rPr>
              <a:t> </a:t>
            </a:r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 בשביל אתגרים אלה?</a:t>
            </a:r>
          </a:p>
          <a:p>
            <a:pPr algn="r" rtl="1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	</a:t>
            </a:r>
            <a:r>
              <a:rPr lang="he-IL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אתה רוצה לקרוא את החיישן כאשר המנוע מופעל</a:t>
            </a:r>
          </a:p>
          <a:p>
            <a:pPr algn="r" rtl="1"/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למה אנחנו משתמשים בבלוק ה </a:t>
            </a:r>
            <a:r>
              <a:rPr lang="en-US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WAIT FOR</a:t>
            </a:r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 באתגרים האלה?</a:t>
            </a:r>
          </a:p>
          <a:p>
            <a:pPr algn="r" rtl="1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	</a:t>
            </a:r>
            <a:r>
              <a:rPr lang="he-IL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אנחנו צריכים שתוכנית תחכה לקריאה נכונה של 	החיישנים</a:t>
            </a:r>
          </a:p>
          <a:p>
            <a:pPr algn="r" rtl="1"/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מה ההבדל בין נלחץ, שוחרר והוקפץ?</a:t>
            </a:r>
          </a:p>
          <a:p>
            <a:pPr algn="r" rtl="1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	</a:t>
            </a:r>
            <a:r>
              <a:rPr lang="he-IL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נלחץ: נלחץ פנימה , שוחרר: לא לחוץ , מוקפץ: נלחץ 	ואז משוחרר </a:t>
            </a:r>
          </a:p>
          <a:p>
            <a:pPr algn="r" rtl="1"/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באיזה סיטואציות תרצה להשתמש בכל אחד?</a:t>
            </a:r>
          </a:p>
          <a:p>
            <a:pPr algn="r" rtl="1"/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	</a:t>
            </a:r>
            <a:r>
              <a:rPr lang="he-IL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לחוץ = נוסע לכיוון קיר, מוקפץ = נטפח על ידי היד , 	משוחרר = כבר לא נוגע בקיר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8182"/>
          </a:xfrm>
        </p:spPr>
        <p:txBody>
          <a:bodyPr>
            <a:normAutofit/>
          </a:bodyPr>
          <a:lstStyle/>
          <a:p>
            <a:pPr algn="ctr"/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נושאי השיעור</a:t>
            </a:r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: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להשתמש בחיישן המגע</a:t>
            </a:r>
            <a:endParaRPr lang="en-US" dirty="0" smtClean="0"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להשתמש בבלוק ה</a:t>
            </a:r>
            <a:r>
              <a:rPr lang="en-US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WAIT FOR</a:t>
            </a:r>
            <a:r>
              <a:rPr lang="he-IL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endParaRPr lang="en-US" dirty="0" smtClean="0">
              <a:latin typeface="Comic Sans MS" panose="030F0702030302020204" pitchFamily="66" charset="0"/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למד את ההבדל בין בלוק ה </a:t>
            </a:r>
            <a:r>
              <a:rPr lang="en-US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WAIT FOR</a:t>
            </a:r>
            <a:r>
              <a:rPr lang="he-IL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לבין בלוקי החיישנים</a:t>
            </a:r>
            <a:endParaRPr lang="en-US" dirty="0" smtClean="0">
              <a:cs typeface="Guttman Kav" panose="02010401010101010101" pitchFamily="2" charset="-79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he-IL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להשתמש באופציית ה</a:t>
            </a:r>
            <a:r>
              <a:rPr lang="en-US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ON</a:t>
            </a:r>
            <a:r>
              <a:rPr lang="he-IL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 של בלוק ה </a:t>
            </a:r>
            <a:r>
              <a:rPr lang="en-US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MOVE</a:t>
            </a:r>
            <a:endParaRPr lang="en-US" dirty="0">
              <a:latin typeface="Comic Sans MS" panose="030F0702030302020204" pitchFamily="66" charset="0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78591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מה זה חיישן?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חיישן נותן ל3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EV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לאסוף מידע מסביבתו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 – 3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EV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כולל את החיישנים הבאים: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2" indent="-457200" algn="r" rtl="1">
              <a:spcAft>
                <a:spcPts val="600"/>
              </a:spcAft>
            </a:pP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צבע – מודד את הצבע וכמות האור 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Color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lvl="2" indent="-457200" algn="r" rtl="1">
              <a:spcAft>
                <a:spcPts val="600"/>
              </a:spcAft>
            </a:pPr>
            <a:r>
              <a:rPr lang="he-IL" b="1" dirty="0" err="1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ג'ירו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– מודד את הסיבובים של הרובוט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Gyro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 </a:t>
            </a:r>
          </a:p>
          <a:p>
            <a:pPr lvl="2" indent="-457200" algn="r" rtl="1">
              <a:spcAft>
                <a:spcPts val="600"/>
              </a:spcAft>
            </a:pPr>
            <a:r>
              <a:rPr lang="he-IL" b="1" dirty="0" err="1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אולטרא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b="1" dirty="0" err="1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סוניק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–מודד את המרחק ממשטחים קרובים 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Ultrasonic</a:t>
            </a:r>
            <a:r>
              <a:rPr lang="en-US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lvl="2" indent="-457200" algn="r" rtl="1">
              <a:spcAft>
                <a:spcPts val="600"/>
              </a:spcAft>
            </a:pP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מגע – מודד מגע במשטחים (</a:t>
            </a:r>
            <a:r>
              <a:rPr lang="en-US" b="1" dirty="0">
                <a:solidFill>
                  <a:srgbClr val="92D050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Touch</a:t>
            </a:r>
            <a:r>
              <a:rPr lang="he-IL" b="1" dirty="0">
                <a:solidFill>
                  <a:srgbClr val="92D05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  <a:endParaRPr lang="en-US" b="1" dirty="0">
              <a:solidFill>
                <a:srgbClr val="92D05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2" indent="-457200" algn="r" rtl="1">
              <a:spcAft>
                <a:spcPts val="600"/>
              </a:spcAft>
            </a:pPr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אינפרא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אדום – מודד שידורים של </a:t>
            </a:r>
            <a:r>
              <a:rPr lang="he-IL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אינפרא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אדום בסביבתו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1" indent="-457200" algn="r" rtl="1">
              <a:spcAft>
                <a:spcPts val="600"/>
              </a:spcAft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312755"/>
            <a:ext cx="20462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he-IL" i="1" dirty="0" smtClean="0"/>
              <a:t>השיעורים שלנו יסבירו על 4 החיישנים הצבועים בירוק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מהו חיישן המגע?</a:t>
            </a:r>
            <a:b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</a:b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חיישן מגע יכול לחוש כאשר כפתורו האדום של החיישן נלחץ או שוחרר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עם המידע הזה אתה יכול לתכנת פקודה כאשר החיישן:</a:t>
            </a:r>
          </a:p>
          <a:p>
            <a:pPr marL="800100" lvl="1" indent="-342900" algn="r" rtl="1"/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כרגע לחוץ (</a:t>
            </a:r>
            <a:r>
              <a:rPr lang="en-US" sz="1800" b="1" dirty="0">
                <a:latin typeface="Comic Sans MS" panose="030F0702030302020204" pitchFamily="66" charset="0"/>
                <a:cs typeface="Guttman Kav" panose="02010401010101010101" pitchFamily="2" charset="-79"/>
              </a:rPr>
              <a:t>Pressed</a:t>
            </a:r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marL="800100" lvl="1" indent="-342900" algn="r" rtl="1"/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כרגע משוחרר (</a:t>
            </a:r>
            <a:r>
              <a:rPr lang="en-US" sz="1800" b="1" dirty="0">
                <a:latin typeface="Comic Sans MS" panose="030F0702030302020204" pitchFamily="66" charset="0"/>
                <a:cs typeface="Guttman Kav" panose="02010401010101010101" pitchFamily="2" charset="-79"/>
              </a:rPr>
              <a:t>Released</a:t>
            </a:r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marL="800100" lvl="1" indent="-342900" algn="r" rtl="1"/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נלחץ ואז שוחרר(</a:t>
            </a:r>
            <a:r>
              <a:rPr lang="en-US" sz="1800" b="1" dirty="0">
                <a:latin typeface="Comic Sans MS" panose="030F0702030302020204" pitchFamily="66" charset="0"/>
                <a:cs typeface="Guttman Kav" panose="02010401010101010101" pitchFamily="2" charset="-79"/>
              </a:rPr>
              <a:t>Bumped</a:t>
            </a:r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)</a:t>
            </a:r>
          </a:p>
          <a:p>
            <a:pPr marL="800100" lvl="1" indent="-342900" algn="r" rtl="1"/>
            <a:endParaRPr lang="he-IL" sz="18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מתי אתה עלול להשתמש בחיישן הזה?</a:t>
            </a:r>
          </a:p>
          <a:p>
            <a:pPr marL="800100" lvl="1" indent="-342900" algn="r" rtl="1"/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שימושי כאשר מתכנתים "תזוזה עד שחיישן המגע נלחץ/שוחרר/נלחץ ואז שוחרר</a:t>
            </a:r>
          </a:p>
          <a:p>
            <a:pPr marL="800100" lvl="1" indent="-342900" algn="r" rtl="1"/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לדוגמא , אם תשים את החיישן בקדמת הרובוט תוכל לעצור את תזוזתו אם הוא מתנגש במשהו.</a:t>
            </a:r>
          </a:p>
          <a:p>
            <a:pPr marL="800100" lvl="1" indent="-342900" algn="r" rtl="1"/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גם לתכנת את </a:t>
            </a:r>
            <a:r>
              <a:rPr lang="he-IL" sz="1800" b="1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תוכניתך</a:t>
            </a:r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 לעצור/להתחיל בלחיצת החיישן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מה הכוונה </a:t>
            </a:r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ב-</a:t>
            </a:r>
            <a:r>
              <a:rPr lang="en-US" b="1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BUMPED</a:t>
            </a:r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?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198" y="812800"/>
            <a:ext cx="795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החיישן בפשטות פועל בצורה של נכון לא נכון. איזה מקרים צריכים לקרות כדי שהתוכנית תקרא את ערך ה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BUMPED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כנכון?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Based on the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מה הכוונה ב-</a:t>
            </a: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BUMPED</a:t>
            </a:r>
            <a:r>
              <a:rPr lang="he-IL" dirty="0">
                <a:latin typeface="Gan CLM" panose="02000803000000000000" pitchFamily="2" charset="-79"/>
                <a:cs typeface="Gan CLM" panose="02000803000000000000" pitchFamily="2" charset="-79"/>
              </a:rPr>
              <a:t>?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10422"/>
              </p:ext>
            </p:extLst>
          </p:nvPr>
        </p:nvGraphicFramePr>
        <p:xfrm>
          <a:off x="231137" y="1445890"/>
          <a:ext cx="8603842" cy="5381969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608679"/>
                <a:gridCol w="3657600"/>
                <a:gridCol w="1109981"/>
                <a:gridCol w="1109981"/>
                <a:gridCol w="1117601"/>
              </a:tblGrid>
              <a:tr h="31033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זמן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פעולה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נלחץ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שוחרר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Comic Sans MS" panose="030F0702030302020204" pitchFamily="66" charset="0"/>
                          <a:cs typeface="Gan CLM" panose="02000803000000000000" pitchFamily="2" charset="-79"/>
                        </a:rPr>
                        <a:t>Bumped</a:t>
                      </a:r>
                      <a:endParaRPr lang="he-IL" dirty="0">
                        <a:latin typeface="Comic Sans MS" panose="030F0702030302020204" pitchFamily="66" charset="0"/>
                        <a:cs typeface="Gan CLM" panose="02000803000000000000" pitchFamily="2" charset="-79"/>
                      </a:endParaRPr>
                    </a:p>
                  </a:txBody>
                  <a:tcPr/>
                </a:tc>
              </a:tr>
              <a:tr h="535649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1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כפתור</a:t>
                      </a:r>
                      <a:r>
                        <a:rPr lang="he-IL" baseline="0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 התחיל להשתחרר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נכון 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</a:tr>
              <a:tr h="31033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2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הכפתור לחוץ פנימה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</a:tr>
              <a:tr h="31033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3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הכפתור משוחרר</a:t>
                      </a:r>
                      <a:r>
                        <a:rPr lang="he-IL" baseline="0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 והתוכנית קוראת את החיישן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u="sng" dirty="0" smtClean="0">
                          <a:solidFill>
                            <a:srgbClr val="FF0000"/>
                          </a:solidFill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נכון</a:t>
                      </a:r>
                      <a:endParaRPr lang="he-IL" u="sng" dirty="0">
                        <a:solidFill>
                          <a:srgbClr val="FF0000"/>
                        </a:solidFill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</a:tr>
              <a:tr h="31033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4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הכפתור עדיין משוחרר והתוכנית בודקת את החיישן פעם</a:t>
                      </a:r>
                      <a:r>
                        <a:rPr lang="he-IL" baseline="0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 נוספת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</a:tr>
              <a:tr h="31033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5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הכפתור נלחץ פעם שנייה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</a:tr>
              <a:tr h="31033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6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הכפתור השתחרר אך התוכנית</a:t>
                      </a:r>
                      <a:r>
                        <a:rPr lang="he-IL" baseline="0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 לא קראה את החיישן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</a:tr>
              <a:tr h="31033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200 שניות</a:t>
                      </a:r>
                      <a:r>
                        <a:rPr lang="he-IL" baseline="0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 לאחר מכן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התוכנית קוראת את החיישן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u="sng" dirty="0" smtClean="0">
                          <a:solidFill>
                            <a:srgbClr val="FF0000"/>
                          </a:solidFill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נכון</a:t>
                      </a:r>
                      <a:endParaRPr lang="he-IL" u="sng" dirty="0">
                        <a:solidFill>
                          <a:srgbClr val="FF0000"/>
                        </a:solidFill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</a:tr>
              <a:tr h="31033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201 שניות לאחר מכן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הכפתור עדיין משוחרר, והתוכנית בודקת את החיישן</a:t>
                      </a:r>
                      <a:r>
                        <a:rPr lang="he-IL" baseline="0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 פעם נוספת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Gan CLM" panose="02000803000000000000" pitchFamily="2" charset="-79"/>
                          <a:cs typeface="Gan CLM" panose="02000803000000000000" pitchFamily="2" charset="-79"/>
                        </a:rPr>
                        <a:t>לא נכון</a:t>
                      </a:r>
                      <a:endParaRPr lang="he-IL" dirty="0">
                        <a:latin typeface="Gan CLM" panose="02000803000000000000" pitchFamily="2" charset="-79"/>
                        <a:cs typeface="Gan CLM" panose="02000803000000000000" pitchFamily="2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52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איך לתכנת עם חיישן המגע?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pPr algn="r" rtl="1"/>
            <a:r>
              <a:rPr lang="he-IL" sz="1800" u="sng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כרטיסיית </a:t>
            </a:r>
            <a:r>
              <a:rPr lang="he-IL" sz="1800" u="sng" dirty="0">
                <a:latin typeface="Guttman Kav" panose="02010401010101010101" pitchFamily="2" charset="-79"/>
                <a:cs typeface="Guttman Kav" panose="02010401010101010101" pitchFamily="2" charset="-79"/>
              </a:rPr>
              <a:t>חיישנים צהובה: בלוק החיישן</a:t>
            </a:r>
            <a:endParaRPr lang="en-US" sz="1800" u="sng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285750" indent="-28575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שימושי לקריאת ערכי משתנה והשוואה בניהם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4407" y="5439046"/>
            <a:ext cx="714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 smtClean="0">
                <a:ln>
                  <a:solidFill>
                    <a:srgbClr val="FF6600"/>
                  </a:solidFill>
                </a:ln>
              </a:rPr>
              <a:t>בשיעור זה נשתמש בבלוק ה"חכה ל-"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800" u="sng" dirty="0">
                <a:latin typeface="Guttman Kav" panose="02010401010101010101" pitchFamily="2" charset="-79"/>
                <a:cs typeface="Guttman Kav" panose="02010401010101010101" pitchFamily="2" charset="-79"/>
              </a:rPr>
              <a:t>כרטיסיית תרשימי זרימה כתומה</a:t>
            </a:r>
            <a:r>
              <a:rPr lang="he-IL" sz="1800" u="sng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: בלוק ה"חכה ל-"</a:t>
            </a:r>
            <a:endParaRPr lang="en-US" sz="1800" u="sng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1" algn="r" rtl="1"/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שימושי בשביל לחכות לקריאה של חיישן ( או זמן)</a:t>
            </a:r>
            <a:endParaRPr lang="en-US" sz="18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יש בלוק חיישן מגע בכרטיסייה </a:t>
            </a:r>
            <a:r>
              <a:rPr lang="he-IL" b="1" dirty="0" err="1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הצהובה,אך</a:t>
            </a: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יש בלוק חכה ל בכרטיסייה הכתומה, מה ההבדל?</a:t>
            </a:r>
            <a:endParaRPr lang="en-US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564" y="3162722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34" y="3672679"/>
            <a:ext cx="2191430" cy="1517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טיפ לשימוש </a:t>
            </a:r>
            <a:r>
              <a:rPr lang="en-US" b="1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 </a:t>
            </a:r>
            <a:r>
              <a:rPr lang="en-US" b="1" dirty="0" smtClean="0">
                <a:cs typeface="Gan CLM" panose="02000803000000000000" pitchFamily="2" charset="-79"/>
              </a:rPr>
              <a:t>MOVE </a:t>
            </a:r>
            <a:r>
              <a:rPr lang="en-US" b="1" dirty="0">
                <a:cs typeface="Gan CLM" panose="02000803000000000000" pitchFamily="2" charset="-79"/>
              </a:rPr>
              <a:t>STEERING </a:t>
            </a:r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עם חיישנים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208"/>
            <a:ext cx="8077200" cy="929612"/>
          </a:xfrm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שימוש באופציית ה</a:t>
            </a:r>
            <a:r>
              <a:rPr lang="en-US" sz="1800" dirty="0">
                <a:latin typeface="Comic Sans MS" panose="030F0702030302020204" pitchFamily="66" charset="0"/>
                <a:cs typeface="Guttman Kav" panose="02010401010101010101" pitchFamily="2" charset="-79"/>
              </a:rPr>
              <a:t>ON</a:t>
            </a: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 של </a:t>
            </a:r>
            <a:r>
              <a:rPr lang="he-IL" sz="1800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המנוע ,למה </a:t>
            </a: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להשתמש בה במקום במעלות?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285750" lvl="1" indent="-285750" algn="r" rtl="1">
              <a:spcAft>
                <a:spcPts val="600"/>
              </a:spcAft>
              <a:buClr>
                <a:srgbClr val="FF0000"/>
              </a:buClr>
            </a:pPr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אולי תרצה שהתוכנית תקרא ערכי חיישנים במהלך התזוזה</a:t>
            </a:r>
            <a:endParaRPr lang="en-US" sz="18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1" indent="0" algn="r" rtl="1">
              <a:spcAft>
                <a:spcPts val="600"/>
              </a:spcAft>
              <a:buClr>
                <a:srgbClr val="FF0000"/>
              </a:buClr>
              <a:buNone/>
            </a:pPr>
            <a:endParaRPr lang="en-US" sz="18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8" name="Picture 7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58" y="3084236"/>
            <a:ext cx="3145906" cy="39073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48707" y="4627180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87082"/>
          </a:xfrm>
        </p:spPr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הוראות למורה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5364"/>
            <a:ext cx="8245474" cy="437356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האתגרים בשקופיות 9 ו11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פתרונות בשקופיות 10 ו12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דיון בשקופית 13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4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7172</TotalTime>
  <Words>873</Words>
  <Application>Microsoft Office PowerPoint</Application>
  <PresentationFormat>‫הצגה על המסך (4:3)</PresentationFormat>
  <Paragraphs>165</Paragraphs>
  <Slides>15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Comic Sans MS</vt:lpstr>
      <vt:lpstr>Corbel</vt:lpstr>
      <vt:lpstr>Gan CLM</vt:lpstr>
      <vt:lpstr>Guttman Kav</vt:lpstr>
      <vt:lpstr>Helvetica Neue</vt:lpstr>
      <vt:lpstr>Tahoma</vt:lpstr>
      <vt:lpstr>Wingdings</vt:lpstr>
      <vt:lpstr>Essential</vt:lpstr>
      <vt:lpstr>נושא השיעור: חיישן מגע</vt:lpstr>
      <vt:lpstr>נושאי השיעור:</vt:lpstr>
      <vt:lpstr>מה זה חיישן?</vt:lpstr>
      <vt:lpstr>מהו חיישן המגע? </vt:lpstr>
      <vt:lpstr>מה הכוונה ב-BUMPED?</vt:lpstr>
      <vt:lpstr>מה הכוונה ב-BUMPED?</vt:lpstr>
      <vt:lpstr>איך לתכנת עם חיישן המגע?</vt:lpstr>
      <vt:lpstr>טיפ לשימוש  MOVE STEERING עם חיישנים</vt:lpstr>
      <vt:lpstr>הוראות למורה</vt:lpstr>
      <vt:lpstr>אתגר 1</vt:lpstr>
      <vt:lpstr>פתרון אתגר 1</vt:lpstr>
      <vt:lpstr>אתגר 2</vt:lpstr>
      <vt:lpstr>פתרון אתגר 2</vt:lpstr>
      <vt:lpstr>דיון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Stav h</dc:creator>
  <cp:lastModifiedBy>Stav h</cp:lastModifiedBy>
  <cp:revision>14</cp:revision>
  <dcterms:created xsi:type="dcterms:W3CDTF">2014-08-07T02:19:13Z</dcterms:created>
  <dcterms:modified xsi:type="dcterms:W3CDTF">2015-07-14T12:23:15Z</dcterms:modified>
</cp:coreProperties>
</file>