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5"/>
  </p:notesMasterIdLst>
  <p:handoutMasterIdLst>
    <p:handoutMasterId r:id="rId16"/>
  </p:handoutMasterIdLst>
  <p:sldIdLst>
    <p:sldId id="415" r:id="rId3"/>
    <p:sldId id="413" r:id="rId4"/>
    <p:sldId id="265" r:id="rId5"/>
    <p:sldId id="347" r:id="rId6"/>
    <p:sldId id="345" r:id="rId7"/>
    <p:sldId id="266" r:id="rId8"/>
    <p:sldId id="411" r:id="rId9"/>
    <p:sldId id="409" r:id="rId10"/>
    <p:sldId id="412" r:id="rId11"/>
    <p:sldId id="410" r:id="rId12"/>
    <p:sldId id="316" r:id="rId13"/>
    <p:sldId id="41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9563" autoAdjust="0"/>
  </p:normalViewPr>
  <p:slideViewPr>
    <p:cSldViewPr snapToGrid="0" snapToObjects="1">
      <p:cViewPr varScale="1">
        <p:scale>
          <a:sx n="75" d="100"/>
          <a:sy n="75" d="100"/>
        </p:scale>
        <p:origin x="145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44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8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F280-CD04-4533-93A4-333109B3A685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FA0F-D1C0-485F-A66B-9F21BDDE6765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6598-889D-49AB-8E3E-33EABC9F63C8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FE14-F29A-A446-8F9B-40B5B366C5BA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627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D202-DB13-4FDF-8695-6B8D423A6FC5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C32-4923-4905-BF41-64ED0D33FDDA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D665-B67D-4860-9DD5-EDE1E8153BA2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CCC6-4B95-43F8-8D10-7B5E5A7FDFF8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336A-8919-4F00-82E5-233CF27994CF}" type="datetime1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F6E1-0F3A-4DE9-A2BC-CA100ED5E27A}" type="datetime1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BEED-F616-4DE9-BD0B-75EC3D304F75}" type="datetime1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51CC-B829-4D68-BB86-7BAFF128AB6A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DB7-2324-414A-AE93-68C1D017388E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DD8B-795B-4848-BAF9-D883C7D78323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5B33-0B30-4C1A-8732-A61BFBB479C1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F654-EF9F-42F3-8D1E-79862675F3F6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1F7B-3F95-4B9F-9F42-FFFAEB28B2A0}" type="datetime1">
              <a:rPr lang="en-US" smtClean="0"/>
              <a:t>7/14/2015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8061-3789-4D5E-855A-99AE0777E00E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35E4-7990-4447-86B7-0E20802242BF}" type="datetime1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B673-0B34-48B5-BB1D-129C07F11E8F}" type="datetime1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E9C3-806A-47FD-BBDF-613AD319EC42}" type="datetime1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39E2-778E-4A2D-9F1F-99379A4B2E00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BEAD-5113-42CC-B71F-AA3386CE066B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87056A3-A255-49CA-ABAF-5CE2AA9E0AAE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2014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3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26AB-5033-47B1-9E28-3EA012082E8E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09935" y="3288773"/>
            <a:ext cx="7754928" cy="1145791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נכתב במקור ע"י קבוצת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DROID ROBOTICS</a:t>
            </a:r>
            <a:r>
              <a:rPr lang="he-IL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he-IL" b="1" dirty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תורגם לעברית ע"י קבוצה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FLASH #</a:t>
            </a:r>
            <a:r>
              <a:rPr lang="en-US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74</a:t>
            </a:r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בית ספר על שם יצחק </a:t>
            </a:r>
            <a:r>
              <a:rPr lang="he-IL" dirty="0" err="1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רבין,שוהם</a:t>
            </a:r>
            <a:endParaRPr lang="en-US" dirty="0">
              <a:solidFill>
                <a:schemeClr val="tx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73" y="2291141"/>
            <a:ext cx="8689407" cy="1088237"/>
          </a:xfrm>
        </p:spPr>
        <p:txBody>
          <a:bodyPr>
            <a:noAutofit/>
          </a:bodyPr>
          <a:lstStyle/>
          <a:p>
            <a:pPr algn="r" rtl="1"/>
            <a:r>
              <a:rPr lang="he-IL" sz="5000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נושא השיעור: </a:t>
            </a:r>
            <a:r>
              <a:rPr lang="he-IL" sz="5000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סיבוב</a:t>
            </a:r>
            <a:endParaRPr lang="en-US" sz="5000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175" y="768840"/>
            <a:ext cx="775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שיעור בתכנות </a:t>
            </a:r>
            <a:r>
              <a:rPr lang="he-IL" sz="4000" dirty="0" smtClean="0">
                <a:solidFill>
                  <a:schemeClr val="bg1"/>
                </a:solidFill>
                <a:latin typeface="Corbel" panose="020B0503020204020204" pitchFamily="34" charset="0"/>
                <a:cs typeface="Gan CLM" panose="02000803000000000000" pitchFamily="2" charset="-79"/>
              </a:rPr>
              <a:t>3</a:t>
            </a:r>
            <a:r>
              <a:rPr lang="en-US" sz="4000" dirty="0">
                <a:solidFill>
                  <a:schemeClr val="bg1"/>
                </a:solidFill>
                <a:latin typeface="Corbel" panose="020B0503020204020204" pitchFamily="34" charset="0"/>
                <a:cs typeface="Gan CLM" panose="02000803000000000000" pitchFamily="2" charset="-79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EV</a:t>
            </a:r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למתחילים</a:t>
            </a:r>
            <a:endParaRPr lang="en-US" sz="4000" dirty="0" smtClean="0">
              <a:solidFill>
                <a:schemeClr val="bg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05" y="5071677"/>
            <a:ext cx="1984430" cy="15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2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פתרון האתגרים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>
            <a:normAutofit/>
          </a:bodyPr>
          <a:lstStyle/>
          <a:p>
            <a:pPr algn="ctr" rtl="1">
              <a:buClr>
                <a:srgbClr val="FF0000"/>
              </a:buClr>
            </a:pPr>
            <a:r>
              <a:rPr lang="he-IL" u="sng" dirty="0">
                <a:latin typeface="Guttman Kav" panose="02010401010101010101" pitchFamily="2" charset="-79"/>
                <a:cs typeface="Guttman Kav" panose="02010401010101010101" pitchFamily="2" charset="-79"/>
              </a:rPr>
              <a:t>אתגר 2</a:t>
            </a:r>
            <a:endParaRPr lang="en-US" u="sng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>
              <a:buClr>
                <a:srgbClr val="FF0000"/>
              </a:buClr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בוודאי השתמשת בסיבוב </a:t>
            </a:r>
            <a:r>
              <a:rPr lang="he-IL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פיבוט</a:t>
            </a: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 הנועד למקומות צפופים ומאפשר לך לחזור קרוב יותר לבסיס הראשון</a:t>
            </a:r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260699"/>
            <a:ext cx="392242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>
              <a:buClr>
                <a:srgbClr val="FF0000"/>
              </a:buClr>
            </a:pPr>
            <a:r>
              <a:rPr lang="he-IL" u="sng" dirty="0">
                <a:latin typeface="Guttman Kav" panose="02010401010101010101" pitchFamily="2" charset="-79"/>
                <a:cs typeface="Guttman Kav" panose="02010401010101010101" pitchFamily="2" charset="-79"/>
              </a:rPr>
              <a:t>אתגר 1</a:t>
            </a:r>
            <a:endParaRPr lang="en-US" u="sng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>
              <a:buClr>
                <a:srgbClr val="FF0000"/>
              </a:buClr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בוודאי השתמשת בשילוב בין נסיעה ישר לסיבוב רגיל</a:t>
            </a:r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41879" y="3987992"/>
            <a:ext cx="1716544" cy="2159083"/>
            <a:chOff x="741879" y="3987992"/>
            <a:chExt cx="1716544" cy="2159083"/>
          </a:xfrm>
        </p:grpSpPr>
        <p:sp>
          <p:nvSpPr>
            <p:cNvPr id="37" name="Rectangle 36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45" name="Group 44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4" name="Oval 7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584553" y="3823941"/>
            <a:ext cx="1608587" cy="2648734"/>
            <a:chOff x="5584553" y="3823941"/>
            <a:chExt cx="1608587" cy="2648734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584553" y="5734011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sz="1400" dirty="0" smtClean="0"/>
                <a:t>מיקום התחלתי וסופי</a:t>
              </a:r>
              <a:endParaRPr lang="en-US" sz="1400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Snip Same Side Corner Rectangle 78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1100" dirty="0" smtClean="0">
                  <a:solidFill>
                    <a:schemeClr val="tx1"/>
                  </a:solidFill>
                </a:rPr>
                <a:t>בסיס ראשון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82" name="Group 81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8" name="Oval 87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sp>
          <p:nvSpPr>
            <p:cNvPr id="81" name="Snip Same Side Corner Rectangle 80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900" dirty="0" smtClean="0">
                  <a:solidFill>
                    <a:schemeClr val="tx1"/>
                  </a:solidFill>
                </a:rPr>
                <a:t>בסיס שני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5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סיבוב זרוע , לא רק את הגלגלים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1913" y="1721476"/>
            <a:ext cx="4779098" cy="4574241"/>
          </a:xfrm>
        </p:spPr>
        <p:txBody>
          <a:bodyPr>
            <a:normAutofit/>
          </a:bodyPr>
          <a:lstStyle/>
          <a:p>
            <a:pPr indent="-342900" algn="r" rtl="1">
              <a:buClr>
                <a:srgbClr val="FF0000"/>
              </a:buClr>
              <a:buFont typeface="Arial" pitchFamily="34" charset="0"/>
              <a:buChar char="•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חבר מנוע גדול לחיבור </a:t>
            </a:r>
            <a:r>
              <a:rPr lang="en-US" dirty="0">
                <a:latin typeface="Comic Sans MS" panose="030F0702030302020204" pitchFamily="66" charset="0"/>
                <a:cs typeface="Guttman Kav" panose="02010401010101010101" pitchFamily="2" charset="-79"/>
              </a:rPr>
              <a:t>D</a:t>
            </a: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 ומנוע בינוני לחיבור </a:t>
            </a:r>
            <a:r>
              <a:rPr lang="en-US" dirty="0">
                <a:latin typeface="Comic Sans MS" panose="030F0702030302020204" pitchFamily="66" charset="0"/>
                <a:cs typeface="Guttman Kav" panose="02010401010101010101" pitchFamily="2" charset="-79"/>
              </a:rPr>
              <a:t>A</a:t>
            </a:r>
          </a:p>
          <a:p>
            <a:pPr indent="-342900" algn="r" rtl="1"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Guttman Kav" panose="02010401010101010101" pitchFamily="2" charset="-79"/>
              </a:rPr>
              <a:t>Move Steering </a:t>
            </a: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נגד</a:t>
            </a:r>
            <a:r>
              <a:rPr lang="en-US" dirty="0"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dirty="0">
                <a:latin typeface="Comic Sans MS" panose="030F0702030302020204" pitchFamily="66" charset="0"/>
                <a:cs typeface="Guttman Kav" panose="02010401010101010101" pitchFamily="2" charset="-79"/>
              </a:rPr>
              <a:t>Motor Block</a:t>
            </a:r>
          </a:p>
          <a:p>
            <a:pPr marL="0" lvl="1" indent="-342900" algn="r" rtl="1"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השתמש ב</a:t>
            </a: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MOVE STEERING 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לגלגלים המאפשר תנועה של שני מנועים בסנכרון אחד עם השני</a:t>
            </a:r>
            <a:r>
              <a:rPr lang="en-US" b="1" dirty="0">
                <a:latin typeface="Guttman Kav" panose="02010401010101010101" pitchFamily="2" charset="-79"/>
                <a:cs typeface="Guttman Kav" panose="02010401010101010101" pitchFamily="2" charset="-79"/>
              </a:rPr>
              <a:t> (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ראה שיעור הנקרא בלוקי תנועה</a:t>
            </a:r>
            <a:r>
              <a:rPr lang="en-US" b="1" dirty="0">
                <a:latin typeface="Guttman Kav" panose="02010401010101010101" pitchFamily="2" charset="-79"/>
                <a:cs typeface="Guttman Kav" panose="02010401010101010101" pitchFamily="2" charset="-79"/>
              </a:rPr>
              <a:t>)</a:t>
            </a:r>
          </a:p>
          <a:p>
            <a:pPr marL="0" lvl="1" indent="-342900" algn="r" rtl="1"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בשביל להזיז את הזרוע שלך השתמש בבלוק ה</a:t>
            </a: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LARGE MOTOR 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או בלוק ה</a:t>
            </a: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MEDIUM MOTOR 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מכיוון שאינך צריך סנכרון בין שני המנועים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>
              <a:buClr>
                <a:srgbClr val="FF0000"/>
              </a:buClr>
            </a:pPr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pic>
        <p:nvPicPr>
          <p:cNvPr id="4" name="Picture 3" descr="Screen Shot 2014-08-07 at 1.45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667807"/>
            <a:ext cx="3263900" cy="1333500"/>
          </a:xfrm>
          <a:prstGeom prst="rect">
            <a:avLst/>
          </a:prstGeom>
        </p:spPr>
      </p:pic>
      <p:pic>
        <p:nvPicPr>
          <p:cNvPr id="5" name="Picture 4" descr="Screen Shot 2014-08-07 at 1.45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600" y="2059577"/>
            <a:ext cx="3238500" cy="1422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6050" y="1721476"/>
            <a:ext cx="265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Medium Motor Block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6050" y="4346175"/>
            <a:ext cx="265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Large Motor Block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2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קרדיטים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0" indent="0" algn="ctr" rtl="1">
              <a:spcBef>
                <a:spcPct val="0"/>
              </a:spcBef>
              <a:buNone/>
            </a:pP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מדריך זה נכתב על ידי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סאנג'אי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וארווין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מקבוצת </a:t>
            </a:r>
            <a:endParaRPr lang="en-US" sz="3800" dirty="0" smtClean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  <a:p>
            <a:pPr marL="0" indent="0" algn="ctr" rtl="1">
              <a:spcBef>
                <a:spcPct val="0"/>
              </a:spcBef>
              <a:buNone/>
            </a:pPr>
            <a:r>
              <a:rPr lang="en-US" sz="3800" b="1" dirty="0" smtClean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Droid</a:t>
            </a:r>
            <a:r>
              <a:rPr lang="en-US" sz="3800" b="1" dirty="0" smtClean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en-US" sz="3800" b="1" dirty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Robotics</a:t>
            </a:r>
            <a:r>
              <a:rPr lang="he-IL" sz="3800" b="1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ותורגם על ידי קבוצה 74 מבית ספר רבין שוהם</a:t>
            </a:r>
            <a:endParaRPr lang="en-US" sz="3800" dirty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415235" y="6404292"/>
            <a:ext cx="574878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3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נושאי השיעור: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e-IL" dirty="0" smtClean="0"/>
              <a:t>למד איך לסובב את הרובוט למס' מעלות רצוי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he-IL" dirty="0" smtClean="0"/>
              <a:t>למד את ההבדל בין סיבוב רגיל לסיבוב </a:t>
            </a:r>
            <a:r>
              <a:rPr lang="he-IL" dirty="0" err="1" smtClean="0"/>
              <a:t>פיבוט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he-IL" dirty="0" smtClean="0"/>
              <a:t>למד איך לתכנת שני סוגים שונים של סיבוב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he-IL" dirty="0" smtClean="0"/>
              <a:t>למד לרשום </a:t>
            </a:r>
            <a:r>
              <a:rPr lang="he-IL" dirty="0" err="1" smtClean="0"/>
              <a:t>פסאודוקוד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>
            <a:off x="3584593" y="5364706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9153" y="5350552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6087" y="2251740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סיבוב </a:t>
            </a:r>
            <a:r>
              <a:rPr lang="he-IL" sz="3800" dirty="0" err="1">
                <a:latin typeface="Gan CLM" panose="02000803000000000000" pitchFamily="2" charset="-79"/>
                <a:cs typeface="Gan CLM" panose="02000803000000000000" pitchFamily="2" charset="-79"/>
              </a:rPr>
              <a:t>פיבוט</a:t>
            </a:r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 נגד סיבוב רגיל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87" y="977739"/>
            <a:ext cx="549786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e-IL" b="1" dirty="0" smtClean="0">
                <a:solidFill>
                  <a:schemeClr val="tx1"/>
                </a:solidFill>
              </a:rPr>
              <a:t>סיבוב 180 מעלות רגיל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e-IL" b="1" dirty="0" smtClean="0">
                <a:solidFill>
                  <a:schemeClr val="tx1"/>
                </a:solidFill>
              </a:rPr>
              <a:t>סיבוב 180 מעלות </a:t>
            </a:r>
            <a:r>
              <a:rPr lang="he-IL" b="1" dirty="0" err="1" smtClean="0">
                <a:solidFill>
                  <a:schemeClr val="tx1"/>
                </a:solidFill>
              </a:rPr>
              <a:t>פיבוט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189" y="1255771"/>
            <a:ext cx="280502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sz="20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ראה איפה מיקום הרובוט לאחר סיבוב 180 מעלות</a:t>
            </a:r>
            <a:endParaRPr lang="en-US" sz="20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endParaRPr lang="en-US" sz="20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sz="20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סיבוב </a:t>
            </a:r>
            <a:r>
              <a:rPr lang="he-IL" sz="2000" b="1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פיבוט</a:t>
            </a:r>
            <a:r>
              <a:rPr lang="he-IL" sz="20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 הרובוט זז הרבה פחות , מה שהופך את הסיבוב </a:t>
            </a:r>
            <a:r>
              <a:rPr lang="he-IL" sz="2000" b="1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מצויין</a:t>
            </a:r>
            <a:r>
              <a:rPr lang="he-IL" sz="20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 למקומות צפופים , סיבובים אלה יותר מהירים אך פחות מדויקים</a:t>
            </a:r>
            <a:endParaRPr lang="en-US" sz="20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endParaRPr lang="he-IL" sz="20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sz="20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אז מתי שאתה צריך לעשות סיבוב, בחר איזה סיבוב טוב בשבילך!</a:t>
            </a:r>
            <a:endParaRPr lang="en-US" sz="20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133980" y="4741368"/>
            <a:ext cx="1164830" cy="1126313"/>
            <a:chOff x="6507215" y="1439970"/>
            <a:chExt cx="1164830" cy="1407778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7102544" y="2478417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" y="43735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מצב התחלתי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94082" y="437584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מצב בסיום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82172" y="5404910"/>
            <a:ext cx="133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מנועים </a:t>
            </a:r>
            <a:r>
              <a:rPr lang="en-US" dirty="0" smtClean="0"/>
              <a:t>B</a:t>
            </a:r>
            <a:r>
              <a:rPr lang="he-IL" dirty="0" smtClean="0"/>
              <a:t> ו</a:t>
            </a:r>
            <a:r>
              <a:rPr lang="en-US" dirty="0" smtClean="0"/>
              <a:t>C</a:t>
            </a:r>
            <a:r>
              <a:rPr lang="he-IL" dirty="0" smtClean="0"/>
              <a:t> מסתובבים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4051860" y="2570197"/>
            <a:ext cx="1164830" cy="1120703"/>
            <a:chOff x="6507215" y="1439970"/>
            <a:chExt cx="1164830" cy="1428169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7102544" y="249880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42777" y="2331936"/>
            <a:ext cx="133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מנוע </a:t>
            </a:r>
            <a:r>
              <a:rPr lang="en-US" dirty="0" smtClean="0"/>
              <a:t>B</a:t>
            </a:r>
            <a:r>
              <a:rPr lang="he-IL" dirty="0" smtClean="0"/>
              <a:t> מסתובב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2918543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מצב התחלתי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4858" y="17253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מצב בסיום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892871" y="1619169"/>
            <a:ext cx="1386064" cy="1149437"/>
            <a:chOff x="892871" y="1599143"/>
            <a:chExt cx="1386064" cy="1464787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71" y="1599143"/>
              <a:ext cx="1199001" cy="1464787"/>
              <a:chOff x="6507213" y="1291726"/>
              <a:chExt cx="1199001" cy="1464787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216809" y="1291726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3" name="Curved Connector 52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8829" y="4706212"/>
            <a:ext cx="1485589" cy="1155897"/>
            <a:chOff x="648829" y="4735413"/>
            <a:chExt cx="1485589" cy="1444755"/>
          </a:xfrm>
        </p:grpSpPr>
        <p:grpSp>
          <p:nvGrpSpPr>
            <p:cNvPr id="18" name="Group 17"/>
            <p:cNvGrpSpPr/>
            <p:nvPr/>
          </p:nvGrpSpPr>
          <p:grpSpPr>
            <a:xfrm>
              <a:off x="809518" y="4735413"/>
              <a:ext cx="1199001" cy="1444755"/>
              <a:chOff x="6507213" y="1311758"/>
              <a:chExt cx="1199001" cy="1444755"/>
            </a:xfrm>
          </p:grpSpPr>
          <p:grpSp>
            <p:nvGrpSpPr>
              <p:cNvPr id="19" name="Group 1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6809" y="1311758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8" name="Curved Connector 57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3393155" y="2219824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איך לבצע סיבובים רגילים וסיבובי </a:t>
            </a:r>
            <a:r>
              <a:rPr lang="he-IL" sz="3800" dirty="0" err="1">
                <a:latin typeface="Gan CLM" panose="02000803000000000000" pitchFamily="2" charset="-79"/>
                <a:cs typeface="Gan CLM" panose="02000803000000000000" pitchFamily="2" charset="-79"/>
              </a:rPr>
              <a:t>פיבוט</a:t>
            </a:r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?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507937"/>
              </p:ext>
            </p:extLst>
          </p:nvPr>
        </p:nvGraphicFramePr>
        <p:xfrm>
          <a:off x="729916" y="1535189"/>
          <a:ext cx="7693293" cy="271319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28821"/>
                <a:gridCol w="1996362"/>
                <a:gridCol w="1770334"/>
                <a:gridCol w="1897776"/>
              </a:tblGrid>
              <a:tr h="503423">
                <a:tc gridSpan="4">
                  <a:txBody>
                    <a:bodyPr/>
                    <a:lstStyle/>
                    <a:p>
                      <a:pPr marL="0" lvl="1" algn="ctr" defTabSz="914400" rtl="1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FF0000"/>
                        </a:buClr>
                        <a:buFont typeface="Arial" pitchFamily="34" charset="0"/>
                      </a:pPr>
                      <a:r>
                        <a:rPr lang="he-IL" sz="2000" b="1" kern="1200" dirty="0" smtClean="0">
                          <a:solidFill>
                            <a:schemeClr val="bg1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ערכי היגוי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Guttman Kav" panose="02010401010101010101" pitchFamily="2" charset="-79"/>
                        <a:ea typeface="+mn-ea"/>
                        <a:cs typeface="Guttman Kav" panose="02010401010101010101" pitchFamily="2" charset="-79"/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</a:tr>
              <a:tr h="414596"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FF0000"/>
                        </a:buClr>
                        <a:buFont typeface="Arial" pitchFamily="34" charset="0"/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50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Guttman Kav" panose="02010401010101010101" pitchFamily="2" charset="-79"/>
                        <a:ea typeface="+mn-ea"/>
                        <a:cs typeface="Guttman Kav" panose="02010401010101010101" pitchFamily="2" charset="-79"/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FF0000"/>
                        </a:buClr>
                        <a:buFont typeface="Arial" pitchFamily="34" charset="0"/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-50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Guttman Kav" panose="02010401010101010101" pitchFamily="2" charset="-79"/>
                        <a:ea typeface="+mn-ea"/>
                        <a:cs typeface="Guttman Kav" panose="02010401010101010101" pitchFamily="2" charset="-79"/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FF0000"/>
                        </a:buClr>
                        <a:buFont typeface="Arial" pitchFamily="34" charset="0"/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100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Guttman Kav" panose="02010401010101010101" pitchFamily="2" charset="-79"/>
                        <a:ea typeface="+mn-ea"/>
                        <a:cs typeface="Guttman Kav" panose="02010401010101010101" pitchFamily="2" charset="-79"/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FF0000"/>
                        </a:buClr>
                        <a:buFont typeface="Arial" pitchFamily="34" charset="0"/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-100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Guttman Kav" panose="02010401010101010101" pitchFamily="2" charset="-79"/>
                        <a:ea typeface="+mn-ea"/>
                        <a:cs typeface="Guttman Kav" panose="02010401010101010101" pitchFamily="2" charset="-79"/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  <a:tr h="1042585"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FF0000"/>
                        </a:buClr>
                        <a:buFont typeface="Arial" pitchFamily="34" charset="0"/>
                      </a:pPr>
                      <a:endParaRPr lang="en-US" sz="2000" b="1" kern="1200" dirty="0">
                        <a:solidFill>
                          <a:schemeClr val="bg1"/>
                        </a:solidFill>
                        <a:latin typeface="Guttman Kav" panose="02010401010101010101" pitchFamily="2" charset="-79"/>
                        <a:ea typeface="+mn-ea"/>
                        <a:cs typeface="Guttman Kav" panose="02010401010101010101" pitchFamily="2" charset="-79"/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FF0000"/>
                        </a:buClr>
                        <a:buFont typeface="Arial" pitchFamily="34" charset="0"/>
                      </a:pPr>
                      <a:endParaRPr lang="en-US" sz="2000" b="1" kern="1200" dirty="0">
                        <a:solidFill>
                          <a:schemeClr val="bg1"/>
                        </a:solidFill>
                        <a:latin typeface="Guttman Kav" panose="02010401010101010101" pitchFamily="2" charset="-79"/>
                        <a:ea typeface="+mn-ea"/>
                        <a:cs typeface="Guttman Kav" panose="02010401010101010101" pitchFamily="2" charset="-79"/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FF0000"/>
                        </a:buClr>
                        <a:buFont typeface="Arial" pitchFamily="34" charset="0"/>
                      </a:pPr>
                      <a:endParaRPr lang="en-US" sz="2000" b="1" kern="1200" dirty="0">
                        <a:solidFill>
                          <a:schemeClr val="bg1"/>
                        </a:solidFill>
                        <a:latin typeface="Guttman Kav" panose="02010401010101010101" pitchFamily="2" charset="-79"/>
                        <a:ea typeface="+mn-ea"/>
                        <a:cs typeface="Guttman Kav" panose="02010401010101010101" pitchFamily="2" charset="-79"/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FF0000"/>
                        </a:buClr>
                        <a:buFont typeface="Arial" pitchFamily="34" charset="0"/>
                      </a:pPr>
                      <a:endParaRPr lang="en-US" sz="2000" b="1" kern="1200" dirty="0">
                        <a:solidFill>
                          <a:schemeClr val="bg1"/>
                        </a:solidFill>
                        <a:latin typeface="Guttman Kav" panose="02010401010101010101" pitchFamily="2" charset="-79"/>
                        <a:ea typeface="+mn-ea"/>
                        <a:cs typeface="Guttman Kav" panose="02010401010101010101" pitchFamily="2" charset="-79"/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  <a:tr h="752587"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FF0000"/>
                        </a:buClr>
                        <a:buFont typeface="Arial" pitchFamily="34" charset="0"/>
                      </a:pPr>
                      <a:r>
                        <a:rPr lang="he-IL" sz="2000" b="1" kern="1200" dirty="0" smtClean="0">
                          <a:solidFill>
                            <a:schemeClr val="bg1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סיבוב </a:t>
                      </a:r>
                      <a:r>
                        <a:rPr lang="he-IL" sz="2000" b="1" kern="1200" dirty="0" err="1" smtClean="0">
                          <a:solidFill>
                            <a:schemeClr val="bg1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פיבוט</a:t>
                      </a:r>
                      <a:r>
                        <a:rPr lang="he-IL" sz="2000" b="1" kern="1200" dirty="0" smtClean="0">
                          <a:solidFill>
                            <a:schemeClr val="bg1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 ימינה</a:t>
                      </a:r>
                      <a:endParaRPr lang="en-US" sz="2000" b="1" kern="1200" dirty="0" smtClean="0">
                        <a:solidFill>
                          <a:schemeClr val="bg1"/>
                        </a:solidFill>
                        <a:latin typeface="Guttman Kav" panose="02010401010101010101" pitchFamily="2" charset="-79"/>
                        <a:ea typeface="+mn-ea"/>
                        <a:cs typeface="Guttman Kav" panose="02010401010101010101" pitchFamily="2" charset="-79"/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FF0000"/>
                        </a:buClr>
                        <a:buFont typeface="Arial" pitchFamily="34" charset="0"/>
                      </a:pPr>
                      <a:r>
                        <a:rPr lang="he-IL" sz="2000" b="1" kern="1200" dirty="0" smtClean="0">
                          <a:solidFill>
                            <a:schemeClr val="bg1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סיבוב </a:t>
                      </a:r>
                      <a:r>
                        <a:rPr lang="he-IL" sz="2000" b="1" kern="1200" dirty="0" err="1" smtClean="0">
                          <a:solidFill>
                            <a:schemeClr val="bg1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פיבוט</a:t>
                      </a:r>
                      <a:r>
                        <a:rPr lang="he-IL" sz="2000" b="1" kern="1200" dirty="0" smtClean="0">
                          <a:solidFill>
                            <a:schemeClr val="bg1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 שמאלה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Guttman Kav" panose="02010401010101010101" pitchFamily="2" charset="-79"/>
                        <a:ea typeface="+mn-ea"/>
                        <a:cs typeface="Guttman Kav" panose="02010401010101010101" pitchFamily="2" charset="-79"/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FF0000"/>
                        </a:buClr>
                        <a:buFont typeface="Arial" pitchFamily="34" charset="0"/>
                      </a:pPr>
                      <a:r>
                        <a:rPr lang="he-IL" sz="2000" b="1" kern="1200" dirty="0" smtClean="0">
                          <a:solidFill>
                            <a:schemeClr val="bg1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סיבוב רגיל ימינה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Guttman Kav" panose="02010401010101010101" pitchFamily="2" charset="-79"/>
                        <a:ea typeface="+mn-ea"/>
                        <a:cs typeface="Guttman Kav" panose="02010401010101010101" pitchFamily="2" charset="-79"/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FF0000"/>
                        </a:buClr>
                        <a:buFont typeface="Arial" pitchFamily="34" charset="0"/>
                      </a:pPr>
                      <a:r>
                        <a:rPr lang="he-IL" sz="2000" b="1" kern="1200" dirty="0" smtClean="0">
                          <a:solidFill>
                            <a:schemeClr val="bg1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סיבוב רגיל שמאלה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Guttman Kav" panose="02010401010101010101" pitchFamily="2" charset="-79"/>
                        <a:ea typeface="+mn-ea"/>
                        <a:cs typeface="Guttman Kav" panose="02010401010101010101" pitchFamily="2" charset="-79"/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</a:tbl>
          </a:graphicData>
        </a:graphic>
      </p:graphicFrame>
      <p:pic>
        <p:nvPicPr>
          <p:cNvPr id="13" name="Picture 12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9066" y="4542055"/>
            <a:ext cx="2846057" cy="1572108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 flipV="1">
            <a:off x="5368716" y="4876150"/>
            <a:ext cx="376001" cy="100735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79020" y="6050648"/>
            <a:ext cx="3160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sz="20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שנה את ערך ההיגוי פה</a:t>
            </a:r>
            <a:endParaRPr lang="en-US" sz="20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1186" y="2383237"/>
            <a:ext cx="1144819" cy="1069096"/>
            <a:chOff x="892871" y="1572048"/>
            <a:chExt cx="1386064" cy="1452220"/>
          </a:xfrm>
        </p:grpSpPr>
        <p:grpSp>
          <p:nvGrpSpPr>
            <p:cNvPr id="11" name="Group 10"/>
            <p:cNvGrpSpPr/>
            <p:nvPr/>
          </p:nvGrpSpPr>
          <p:grpSpPr>
            <a:xfrm>
              <a:off x="892871" y="1572048"/>
              <a:ext cx="1199001" cy="1452220"/>
              <a:chOff x="6507213" y="1264631"/>
              <a:chExt cx="1199001" cy="1452220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04218" y="1264631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5" y="2347519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981721" y="2416271"/>
            <a:ext cx="1302446" cy="1045659"/>
            <a:chOff x="648829" y="4659819"/>
            <a:chExt cx="1485589" cy="1520349"/>
          </a:xfrm>
        </p:grpSpPr>
        <p:grpSp>
          <p:nvGrpSpPr>
            <p:cNvPr id="26" name="Group 25"/>
            <p:cNvGrpSpPr/>
            <p:nvPr/>
          </p:nvGrpSpPr>
          <p:grpSpPr>
            <a:xfrm>
              <a:off x="809518" y="4659819"/>
              <a:ext cx="1199001" cy="1520349"/>
              <a:chOff x="6507213" y="1236164"/>
              <a:chExt cx="1199001" cy="1520349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16809" y="1236164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27" name="Curved Connector 26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70002" y="2392632"/>
            <a:ext cx="990314" cy="1082863"/>
            <a:chOff x="6507213" y="1285591"/>
            <a:chExt cx="1199001" cy="1470922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16809" y="1285591"/>
              <a:ext cx="465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46" name="Curved Connector 45"/>
          <p:cNvCxnSpPr/>
          <p:nvPr/>
        </p:nvCxnSpPr>
        <p:spPr>
          <a:xfrm flipV="1">
            <a:off x="4206427" y="310282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739936" y="2391265"/>
            <a:ext cx="1192067" cy="1016461"/>
            <a:chOff x="648830" y="4702271"/>
            <a:chExt cx="1359689" cy="1477897"/>
          </a:xfrm>
        </p:grpSpPr>
        <p:grpSp>
          <p:nvGrpSpPr>
            <p:cNvPr id="48" name="Group 47"/>
            <p:cNvGrpSpPr/>
            <p:nvPr/>
          </p:nvGrpSpPr>
          <p:grpSpPr>
            <a:xfrm>
              <a:off x="809518" y="4702271"/>
              <a:ext cx="1199001" cy="1477897"/>
              <a:chOff x="6507213" y="1278616"/>
              <a:chExt cx="1199001" cy="1477897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216809" y="127861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0" name="Curved Connector 49"/>
            <p:cNvCxnSpPr/>
            <p:nvPr/>
          </p:nvCxnSpPr>
          <p:spPr>
            <a:xfrm rot="5400000">
              <a:off x="579473" y="5071186"/>
              <a:ext cx="566668" cy="427953"/>
            </a:xfrm>
            <a:prstGeom prst="curvedConnector3">
              <a:avLst>
                <a:gd name="adj1" fmla="val 504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urved Connector 57"/>
          <p:cNvCxnSpPr/>
          <p:nvPr/>
        </p:nvCxnSpPr>
        <p:spPr>
          <a:xfrm flipV="1">
            <a:off x="7865480" y="301737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729916" y="4693920"/>
            <a:ext cx="3476511" cy="106172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sz="20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בלוק </a:t>
            </a:r>
            <a:r>
              <a:rPr 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MOVE </a:t>
            </a:r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STEERING</a:t>
            </a:r>
            <a:endParaRPr lang="en-US" sz="2000" b="1" dirty="0">
              <a:solidFill>
                <a:schemeClr val="tx1"/>
              </a:solidFill>
              <a:latin typeface="Comic Sans MS" panose="030F0702030302020204" pitchFamily="66" charset="0"/>
              <a:cs typeface="Guttman Kav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1595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סיבוב </a:t>
            </a:r>
            <a:r>
              <a:rPr lang="he-IL" sz="3800" dirty="0" err="1">
                <a:latin typeface="Gan CLM" panose="02000803000000000000" pitchFamily="2" charset="-79"/>
                <a:cs typeface="Gan CLM" panose="02000803000000000000" pitchFamily="2" charset="-79"/>
              </a:rPr>
              <a:t>פיבוט</a:t>
            </a:r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 ל90 מעלות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941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025" y="2168506"/>
            <a:ext cx="2846057" cy="157210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214186" y="2621445"/>
            <a:ext cx="884050" cy="610153"/>
          </a:xfrm>
          <a:prstGeom prst="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1579" y="4619249"/>
            <a:ext cx="73558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sz="2000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תכנת את הרובוט שלך לבצע סיבוב של 90 מעלות, האם הוא עשה בדיוק 90 מעלות?</a:t>
            </a:r>
            <a:endParaRPr lang="en-US" sz="2000" b="1" dirty="0">
              <a:solidFill>
                <a:srgbClr val="FF0000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860261" y="3448087"/>
            <a:ext cx="927652" cy="1068696"/>
          </a:xfrm>
          <a:prstGeom prst="straightConnector1">
            <a:avLst/>
          </a:prstGeom>
          <a:ln w="38100" cmpd="sng"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3741" y="1282413"/>
            <a:ext cx="3012848" cy="374207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2087217" y="2926522"/>
            <a:ext cx="773044" cy="8140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495941" y="2270758"/>
            <a:ext cx="1386064" cy="1371767"/>
            <a:chOff x="892871" y="1692163"/>
            <a:chExt cx="1386064" cy="1371767"/>
          </a:xfrm>
        </p:grpSpPr>
        <p:grpSp>
          <p:nvGrpSpPr>
            <p:cNvPr id="16" name="Group 15"/>
            <p:cNvGrpSpPr/>
            <p:nvPr/>
          </p:nvGrpSpPr>
          <p:grpSpPr>
            <a:xfrm>
              <a:off x="892871" y="1692163"/>
              <a:ext cx="1199001" cy="1371767"/>
              <a:chOff x="6507213" y="1384746"/>
              <a:chExt cx="1199001" cy="1371767"/>
            </a:xfrm>
          </p:grpSpPr>
          <p:grpSp>
            <p:nvGrpSpPr>
              <p:cNvPr id="20" name="Group 19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8" name="Curved Connector 17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5400000">
            <a:off x="7354057" y="2240817"/>
            <a:ext cx="1199001" cy="1371767"/>
            <a:chOff x="6507213" y="1384746"/>
            <a:chExt cx="1199001" cy="1371767"/>
          </a:xfrm>
        </p:grpSpPr>
        <p:grpSp>
          <p:nvGrpSpPr>
            <p:cNvPr id="30" name="Group 29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301774" y="2042855"/>
            <a:ext cx="64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22040" y="5419331"/>
            <a:ext cx="2748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sz="20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תשובה: לא, פתרון בשקופית הבאה</a:t>
            </a:r>
            <a:endParaRPr lang="en-US" sz="20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345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איך לגרום לרובוט להסתובב סיבוב של 90 מעלות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Clr>
                <a:srgbClr val="FF0000"/>
              </a:buClr>
            </a:pPr>
            <a:r>
              <a:rPr lang="he-IL" sz="3200" dirty="0">
                <a:latin typeface="Guttman Kav" panose="02010401010101010101" pitchFamily="2" charset="-79"/>
                <a:cs typeface="Guttman Kav" panose="02010401010101010101" pitchFamily="2" charset="-79"/>
              </a:rPr>
              <a:t>תשובה: נסה להשתמש ב</a:t>
            </a:r>
            <a:r>
              <a:rPr lang="en-US" sz="3200" dirty="0">
                <a:latin typeface="Comic Sans MS" panose="030F0702030302020204" pitchFamily="66" charset="0"/>
                <a:cs typeface="Guttman Kav" panose="02010401010101010101" pitchFamily="2" charset="-79"/>
              </a:rPr>
              <a:t>PORT VIEW </a:t>
            </a:r>
            <a:r>
              <a:rPr lang="he-IL" sz="3200" dirty="0" smtClean="0">
                <a:latin typeface="Comic Sans MS" panose="030F0702030302020204" pitchFamily="66" charset="0"/>
                <a:cs typeface="Guttman Kav" panose="02010401010101010101" pitchFamily="2" charset="-79"/>
              </a:rPr>
              <a:t> </a:t>
            </a:r>
            <a:r>
              <a:rPr lang="he-IL" sz="3200" dirty="0" smtClean="0">
                <a:latin typeface="Guttman Kav" panose="02010401010101010101" pitchFamily="2" charset="-79"/>
                <a:cs typeface="Guttman Kav" panose="02010401010101010101" pitchFamily="2" charset="-79"/>
              </a:rPr>
              <a:t>למדידת </a:t>
            </a:r>
            <a:r>
              <a:rPr lang="he-IL" sz="3200" dirty="0">
                <a:latin typeface="Guttman Kav" panose="02010401010101010101" pitchFamily="2" charset="-79"/>
                <a:cs typeface="Guttman Kav" panose="02010401010101010101" pitchFamily="2" charset="-79"/>
              </a:rPr>
              <a:t>גודל הסיבוב והשתמש בערך זה בבלוק</a:t>
            </a:r>
            <a:endParaRPr lang="en-US" sz="32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>
              <a:buClr>
                <a:srgbClr val="FF0000"/>
              </a:buClr>
            </a:pPr>
            <a:endParaRPr lang="en-US" sz="32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pic>
        <p:nvPicPr>
          <p:cNvPr id="6" name="Picture 5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239" y="4339196"/>
            <a:ext cx="3543904" cy="1957585"/>
          </a:xfrm>
          <a:prstGeom prst="rect">
            <a:avLst/>
          </a:prstGeom>
        </p:spPr>
      </p:pic>
      <p:pic>
        <p:nvPicPr>
          <p:cNvPr id="7" name="Picture 6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3843896"/>
            <a:ext cx="3987800" cy="4953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606762" y="5312071"/>
            <a:ext cx="773044" cy="8140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68913" y="3939381"/>
            <a:ext cx="3548125" cy="199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2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74382"/>
          </a:xfrm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הוראות למורה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055"/>
            <a:ext cx="8245474" cy="4373563"/>
          </a:xfrm>
        </p:spPr>
        <p:txBody>
          <a:bodyPr>
            <a:normAutofit/>
          </a:bodyPr>
          <a:lstStyle/>
          <a:p>
            <a:pPr indent="-342900" algn="r" rtl="1">
              <a:buClr>
                <a:srgbClr val="FF0000"/>
              </a:buClr>
              <a:buFont typeface="Arial" pitchFamily="34" charset="0"/>
              <a:buChar char="•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חלק את הכיתה לקבוצות לפי הצורך</a:t>
            </a:r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indent="-342900" algn="r" rtl="1">
              <a:buClr>
                <a:srgbClr val="FF0000"/>
              </a:buClr>
              <a:buFont typeface="Arial" pitchFamily="34" charset="0"/>
              <a:buChar char="•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חלק לכל קבוצה עותק של דף העבודה</a:t>
            </a:r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indent="-342900" algn="r" rtl="1">
              <a:buClr>
                <a:srgbClr val="FF0000"/>
              </a:buClr>
              <a:buFont typeface="Arial" pitchFamily="34" charset="0"/>
              <a:buChar char="•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פרטי האתגר בשקופית 8</a:t>
            </a:r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indent="-342900" algn="r" rtl="1">
              <a:buClr>
                <a:srgbClr val="FF0000"/>
              </a:buClr>
              <a:buFont typeface="Arial" pitchFamily="34" charset="0"/>
              <a:buChar char="•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דף דיון בשקופית 9</a:t>
            </a:r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indent="-342900" algn="r" rtl="1">
              <a:buClr>
                <a:srgbClr val="FF0000"/>
              </a:buClr>
              <a:buFont typeface="Arial" pitchFamily="34" charset="0"/>
              <a:buChar char="•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פתרון האתגר בשקופית 10</a:t>
            </a:r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אתגרי הסיבוב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>
            <a:normAutofit/>
          </a:bodyPr>
          <a:lstStyle/>
          <a:p>
            <a:pPr algn="ctr" rtl="1">
              <a:buClr>
                <a:srgbClr val="FF0000"/>
              </a:buClr>
            </a:pPr>
            <a:r>
              <a:rPr lang="he-IL" u="sng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אתגר 2</a:t>
            </a:r>
            <a:endParaRPr lang="en-US" u="sng" dirty="0">
              <a:solidFill>
                <a:srgbClr val="92D050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indent="-342900" algn="r" rtl="1">
              <a:buClr>
                <a:srgbClr val="FF0000"/>
              </a:buClr>
              <a:buFont typeface="Arial" pitchFamily="34" charset="0"/>
              <a:buChar char="•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הרובוט שלך צריך לנסוע לבסיס השני להסתובב 180 מעלות ולחזור</a:t>
            </a:r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indent="-342900" algn="r" rtl="1">
              <a:buClr>
                <a:srgbClr val="FF0000"/>
              </a:buClr>
              <a:buFont typeface="Arial" pitchFamily="34" charset="0"/>
              <a:buChar char="•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סע קדימה , פנה 180 מעלות וסע קדימה עוד פעם</a:t>
            </a:r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41879" y="3987992"/>
            <a:ext cx="1716544" cy="2159083"/>
            <a:chOff x="741879" y="3987992"/>
            <a:chExt cx="1716544" cy="2159083"/>
          </a:xfrm>
        </p:grpSpPr>
        <p:sp>
          <p:nvSpPr>
            <p:cNvPr id="6" name="Rectangle 5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207763" y="1339412"/>
            <a:ext cx="4100245" cy="2176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>
              <a:buClr>
                <a:srgbClr val="FF0000"/>
              </a:buClr>
            </a:pPr>
            <a:r>
              <a:rPr lang="he-IL" u="sng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אתגר 1</a:t>
            </a:r>
            <a:endParaRPr lang="en-US" u="sng" dirty="0">
              <a:solidFill>
                <a:srgbClr val="92D050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indent="-342900" algn="r" rtl="1">
              <a:buClr>
                <a:srgbClr val="FF0000"/>
              </a:buClr>
              <a:buFont typeface="Arial" pitchFamily="34" charset="0"/>
              <a:buChar char="•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הרובוט שלך הוא שחקן בייסבול שעליו להקיף את כל המגרש ולחזור </a:t>
            </a:r>
            <a:r>
              <a:rPr lang="he-IL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לנק</a:t>
            </a: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' ההתחלה</a:t>
            </a:r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indent="-342900" algn="r" rtl="1">
              <a:buClr>
                <a:srgbClr val="FF0000"/>
              </a:buClr>
              <a:buFont typeface="Arial" pitchFamily="34" charset="0"/>
              <a:buChar char="•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אתה יכול לגרום לרובוט </a:t>
            </a:r>
            <a:r>
              <a:rPr lang="he-IL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לסוע</a:t>
            </a: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 קדימה ולהסתובב שמאלה?</a:t>
            </a:r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indent="-342900" algn="r" rtl="1">
              <a:buClr>
                <a:srgbClr val="FF0000"/>
              </a:buClr>
              <a:buFont typeface="Arial" pitchFamily="34" charset="0"/>
              <a:buChar char="•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השתמש בקופסא או בנייר דבק</a:t>
            </a:r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4553" y="3823941"/>
            <a:ext cx="1608587" cy="2534749"/>
            <a:chOff x="5584553" y="3823941"/>
            <a:chExt cx="1608587" cy="2534749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84553" y="5734011"/>
              <a:ext cx="953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sz="1400" dirty="0" smtClean="0"/>
                <a:t>מיקום סופי והתחלתי 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nip Same Side Corner Rectangle 20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1100" dirty="0" smtClean="0">
                  <a:solidFill>
                    <a:schemeClr val="tx1"/>
                  </a:solidFill>
                </a:rPr>
                <a:t>בסיס ראשון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sp>
          <p:nvSpPr>
            <p:cNvPr id="38" name="Snip Same Side Corner Rectangle 37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900" dirty="0" smtClean="0">
                  <a:solidFill>
                    <a:schemeClr val="tx1"/>
                  </a:solidFill>
                </a:rPr>
                <a:t>בסיס שני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3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6282"/>
          </a:xfrm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מדריך לדיון בכיתה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9109"/>
            <a:ext cx="8245474" cy="4373563"/>
          </a:xfrm>
        </p:spPr>
        <p:txBody>
          <a:bodyPr>
            <a:normAutofit/>
          </a:bodyPr>
          <a:lstStyle/>
          <a:p>
            <a:pPr algn="r" rtl="1">
              <a:buClr>
                <a:srgbClr val="FF0000"/>
              </a:buClr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האם ניסית גם סיבובי </a:t>
            </a:r>
            <a:r>
              <a:rPr lang="he-IL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פיבוט</a:t>
            </a: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 וגם סיבובים רגילים ? הבחנת בהבדל?</a:t>
            </a:r>
            <a:endParaRPr lang="he-IL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>
              <a:buClr>
                <a:srgbClr val="FF0000"/>
              </a:buClr>
            </a:pPr>
            <a:r>
              <a:rPr lang="he-IL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	</a:t>
            </a:r>
            <a:r>
              <a:rPr lang="he-IL" dirty="0" smtClean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סיבובים </a:t>
            </a:r>
            <a:r>
              <a:rPr lang="he-IL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רגילים היו </a:t>
            </a:r>
            <a:r>
              <a:rPr lang="he-IL" dirty="0" err="1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מצויינים</a:t>
            </a:r>
            <a:r>
              <a:rPr lang="he-IL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לאתגר </a:t>
            </a:r>
            <a:r>
              <a:rPr lang="he-IL" dirty="0" smtClean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1 אך </a:t>
            </a:r>
            <a:r>
              <a:rPr lang="he-IL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באתגר השני אם היינו </a:t>
            </a:r>
            <a:r>
              <a:rPr lang="he-IL" dirty="0" smtClean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	משתמשים </a:t>
            </a:r>
            <a:r>
              <a:rPr lang="he-IL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בהם היינו מתרחקים מאוד מהבסיס</a:t>
            </a:r>
            <a:r>
              <a:rPr lang="en-US" dirty="0">
                <a:latin typeface="Guttman Kav" panose="02010401010101010101" pitchFamily="2" charset="-79"/>
                <a:cs typeface="Guttman Kav" panose="02010401010101010101" pitchFamily="2" charset="-79"/>
              </a:rPr>
              <a:t>.</a:t>
            </a:r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>
              <a:buClr>
                <a:srgbClr val="FF0000"/>
              </a:buClr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באיזה סיטואציות סיבוב אחד יהיה טוב יותר מהשני?</a:t>
            </a:r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0" lvl="1" indent="0" algn="r" rtl="1">
              <a:spcAft>
                <a:spcPts val="6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he-IL" b="1" dirty="0" smtClean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	סיבובי </a:t>
            </a:r>
            <a:r>
              <a:rPr lang="he-IL" b="1" dirty="0" err="1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פיבוט</a:t>
            </a:r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טובים למקומות צפופים.</a:t>
            </a:r>
            <a:endParaRPr lang="en-US" b="1" dirty="0">
              <a:solidFill>
                <a:srgbClr val="FF0000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>
              <a:buClr>
                <a:srgbClr val="FF0000"/>
              </a:buClr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מה זה </a:t>
            </a:r>
            <a:r>
              <a:rPr lang="he-IL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פסאודו</a:t>
            </a: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 קוד? למה אתם חושבים שמתכנתים רואים בו משהו מועיל? (</a:t>
            </a:r>
            <a:r>
              <a:rPr lang="he-IL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פסאודו</a:t>
            </a: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 קוד נמצא בדף העבודה)</a:t>
            </a:r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0" lvl="1" indent="0" algn="r" rtl="1">
              <a:spcAft>
                <a:spcPts val="6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he-IL" b="1" dirty="0" smtClean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	</a:t>
            </a:r>
            <a:r>
              <a:rPr lang="he-IL" b="1" dirty="0" err="1" smtClean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פסאודו</a:t>
            </a:r>
            <a:r>
              <a:rPr lang="he-IL" b="1" dirty="0" smtClean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קוד זאת דרך לרשימת הקוד בעברית ולא בשפת תכנות, </a:t>
            </a:r>
            <a:r>
              <a:rPr lang="he-IL" b="1" dirty="0" smtClean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	מאפשר </a:t>
            </a:r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לך לחשוב על הקוד שלך, לתכנן אותו, ולשתף עם אחרים</a:t>
            </a:r>
            <a:endParaRPr lang="en-US" b="1" dirty="0">
              <a:solidFill>
                <a:srgbClr val="FF0000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665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6326</TotalTime>
  <Words>604</Words>
  <Application>Microsoft Office PowerPoint</Application>
  <PresentationFormat>‫הצגה על המסך (4:3)</PresentationFormat>
  <Paragraphs>143</Paragraphs>
  <Slides>12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12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Comic Sans MS</vt:lpstr>
      <vt:lpstr>Corbel</vt:lpstr>
      <vt:lpstr>Gan CLM</vt:lpstr>
      <vt:lpstr>Guttman Kav</vt:lpstr>
      <vt:lpstr>Helvetica Neue</vt:lpstr>
      <vt:lpstr>Essential</vt:lpstr>
      <vt:lpstr>Custom Design</vt:lpstr>
      <vt:lpstr>נושא השיעור: סיבוב</vt:lpstr>
      <vt:lpstr>נושאי השיעור:</vt:lpstr>
      <vt:lpstr>סיבוב פיבוט נגד סיבוב רגיל</vt:lpstr>
      <vt:lpstr>איך לבצע סיבובים רגילים וסיבובי פיבוט?</vt:lpstr>
      <vt:lpstr>סיבוב פיבוט ל90 מעלות</vt:lpstr>
      <vt:lpstr>איך לגרום לרובוט להסתובב סיבוב של 90 מעלות</vt:lpstr>
      <vt:lpstr>הוראות למורה</vt:lpstr>
      <vt:lpstr>אתגרי הסיבוב</vt:lpstr>
      <vt:lpstr>מדריך לדיון בכיתה</vt:lpstr>
      <vt:lpstr>פתרון האתגרים</vt:lpstr>
      <vt:lpstr>סיבוב זרוע , לא רק את הגלגלים</vt:lpstr>
      <vt:lpstr>קרדיטים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Stav h</cp:lastModifiedBy>
  <cp:revision>8</cp:revision>
  <dcterms:created xsi:type="dcterms:W3CDTF">2014-08-07T02:19:13Z</dcterms:created>
  <dcterms:modified xsi:type="dcterms:W3CDTF">2015-07-14T20:12:01Z</dcterms:modified>
</cp:coreProperties>
</file>