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6" r:id="rId3"/>
    <p:sldId id="305" r:id="rId4"/>
    <p:sldId id="275" r:id="rId5"/>
    <p:sldId id="297" r:id="rId6"/>
    <p:sldId id="294" r:id="rId7"/>
    <p:sldId id="295" r:id="rId8"/>
    <p:sldId id="296" r:id="rId9"/>
    <p:sldId id="314" r:id="rId10"/>
    <p:sldId id="306" r:id="rId11"/>
    <p:sldId id="307" r:id="rId12"/>
    <p:sldId id="312" r:id="rId13"/>
    <p:sldId id="299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3234" autoAdjust="0"/>
  </p:normalViewPr>
  <p:slideViewPr>
    <p:cSldViewPr snapToGrid="0" snapToObjects="1">
      <p:cViewPr varScale="1">
        <p:scale>
          <a:sx n="74" d="100"/>
          <a:sy n="74" d="100"/>
        </p:scale>
        <p:origin x="9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A0A8-2FFD-754D-9352-EE992FBB2942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221C-4313-7141-AF75-47EF41327C46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AB0C-F312-F643-B130-87B62055D109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8FD-5EA4-9C4F-9DB7-B6D8EBBD57C7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89D9-5EF4-C741-9968-FA643669CBA9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D98-EC6D-7B43-806B-A98C1FD4F891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119A-5D1E-AB4C-9897-F95A82040425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725A-B50A-F041-AC9B-E0B780078167}" type="datetime1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3AB-CAA8-D141-A450-E4B927468956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71D-AEB3-064D-81A4-6DB7A005A7FB}" type="datetime1">
              <a:rPr lang="en-US" smtClean="0"/>
              <a:t>10/30/2015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D9E5-0276-4248-9F13-591AE022ADEE}" type="datetime1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6FFE-8476-9C49-A02A-F00AF5008E8D}" type="datetime1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67A-1DDF-6F49-A932-6E3C00B87278}" type="datetime1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3F3092-9268-7547-8C25-0171E7E04DA2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715907" cy="1088237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Registro</a:t>
            </a:r>
            <a:r>
              <a:rPr lang="en-US" sz="5400" dirty="0" smtClean="0">
                <a:solidFill>
                  <a:srgbClr val="FF0000"/>
                </a:solidFill>
              </a:rPr>
              <a:t> De Dados (Parte 1)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PROGRAMAÇÃO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AVANÇADA EV3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329321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91" y="4037982"/>
            <a:ext cx="2465378" cy="1312734"/>
          </a:xfrm>
          <a:prstGeom prst="rect">
            <a:avLst/>
          </a:prstGeom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329321" y="5800026"/>
            <a:ext cx="458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 lição foi traduzida para português pela Equipe TILT.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30" y="2031135"/>
            <a:ext cx="46482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3100915"/>
            <a:ext cx="258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6: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e execute o </a:t>
            </a:r>
            <a:r>
              <a:rPr lang="en-US" dirty="0" err="1" smtClean="0"/>
              <a:t>experimento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31" y="4175143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7: </a:t>
            </a:r>
            <a:r>
              <a:rPr lang="en-US" dirty="0" err="1" smtClean="0"/>
              <a:t>Coloque</a:t>
            </a:r>
            <a:r>
              <a:rPr lang="en-US" dirty="0" smtClean="0"/>
              <a:t> o sensor de temperature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quente</a:t>
            </a:r>
            <a:r>
              <a:rPr lang="en-US" dirty="0" smtClean="0"/>
              <a:t>/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407" y="1767754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1-4: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1-4 do </a:t>
            </a:r>
            <a:r>
              <a:rPr lang="en-US" dirty="0" err="1" smtClean="0">
                <a:solidFill>
                  <a:srgbClr val="000000"/>
                </a:solidFill>
              </a:rPr>
              <a:t>Registro</a:t>
            </a:r>
            <a:r>
              <a:rPr lang="en-US" dirty="0" smtClean="0">
                <a:solidFill>
                  <a:srgbClr val="000000"/>
                </a:solidFill>
              </a:rPr>
              <a:t> de Dados “</a:t>
            </a:r>
            <a:r>
              <a:rPr lang="en-US" dirty="0" err="1" smtClean="0">
                <a:solidFill>
                  <a:srgbClr val="000000"/>
                </a:solidFill>
              </a:rPr>
              <a:t>Ao</a:t>
            </a:r>
            <a:r>
              <a:rPr lang="en-US" dirty="0" smtClean="0">
                <a:solidFill>
                  <a:srgbClr val="000000"/>
                </a:solidFill>
              </a:rPr>
              <a:t> Vivo”.</a:t>
            </a: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7571994" y="3073583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571994" y="2361400"/>
            <a:ext cx="521136" cy="46983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957" y="4976969"/>
            <a:ext cx="2580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8: </a:t>
            </a:r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e clique no </a:t>
            </a:r>
            <a:r>
              <a:rPr lang="en-US" dirty="0" err="1" smtClean="0"/>
              <a:t>ícone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r>
              <a:rPr lang="en-US" dirty="0" smtClean="0"/>
              <a:t>. No </a:t>
            </a:r>
            <a:r>
              <a:rPr lang="en-US" dirty="0" err="1" smtClean="0"/>
              <a:t>gerenciador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log de dados, </a:t>
            </a:r>
            <a:r>
              <a:rPr lang="en-US" dirty="0" err="1" smtClean="0"/>
              <a:t>selecione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3343" y="3602583"/>
            <a:ext cx="15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Ícone</a:t>
            </a:r>
            <a:r>
              <a:rPr lang="en-US" dirty="0" smtClean="0"/>
              <a:t> de </a:t>
            </a:r>
            <a:r>
              <a:rPr lang="en-US" dirty="0" err="1" smtClean="0"/>
              <a:t>tranferência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01601" y="1897637"/>
            <a:ext cx="171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Ícone</a:t>
            </a:r>
            <a:r>
              <a:rPr lang="en-US" dirty="0" smtClean="0"/>
              <a:t> de download.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99698" y="6513040"/>
            <a:ext cx="6124902" cy="365125"/>
          </a:xfrm>
        </p:spPr>
        <p:txBody>
          <a:bodyPr/>
          <a:lstStyle/>
          <a:p>
            <a:r>
              <a:rPr lang="sk-SK" dirty="0" smtClean="0"/>
              <a:t>© 2015 EV3Lessons.com, Last edit 10/25/2015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5409" y="2570380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5: </a:t>
            </a:r>
            <a:r>
              <a:rPr lang="en-US" dirty="0" smtClean="0">
                <a:solidFill>
                  <a:srgbClr val="000000"/>
                </a:solidFill>
              </a:rPr>
              <a:t>Clique no </a:t>
            </a:r>
            <a:r>
              <a:rPr lang="en-US" dirty="0" err="1" smtClean="0">
                <a:solidFill>
                  <a:srgbClr val="000000"/>
                </a:solidFill>
              </a:rPr>
              <a:t>ícone</a:t>
            </a:r>
            <a:r>
              <a:rPr lang="en-US" dirty="0" smtClean="0">
                <a:solidFill>
                  <a:srgbClr val="000000"/>
                </a:solidFill>
              </a:rPr>
              <a:t> de download.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419" y="3602583"/>
            <a:ext cx="403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Estes </a:t>
            </a:r>
            <a:r>
              <a:rPr lang="en-US" i="1" dirty="0" err="1" smtClean="0">
                <a:solidFill>
                  <a:schemeClr val="accent2"/>
                </a:solidFill>
              </a:rPr>
              <a:t>ícones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só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aparecem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quando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você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está</a:t>
            </a:r>
            <a:r>
              <a:rPr lang="en-US" i="1" dirty="0" smtClean="0">
                <a:solidFill>
                  <a:schemeClr val="accent2"/>
                </a:solidFill>
              </a:rPr>
              <a:t> com um EXPERIMENTO </a:t>
            </a:r>
            <a:r>
              <a:rPr lang="en-US" i="1" dirty="0" err="1" smtClean="0">
                <a:solidFill>
                  <a:schemeClr val="accent2"/>
                </a:solidFill>
              </a:rPr>
              <a:t>aberto</a:t>
            </a:r>
            <a:r>
              <a:rPr lang="en-US" i="1" dirty="0" smtClean="0">
                <a:solidFill>
                  <a:schemeClr val="accent2"/>
                </a:solidFill>
              </a:rPr>
              <a:t> (</a:t>
            </a:r>
            <a:r>
              <a:rPr lang="en-US" i="1" dirty="0" err="1" smtClean="0">
                <a:solidFill>
                  <a:schemeClr val="accent2"/>
                </a:solidFill>
              </a:rPr>
              <a:t>não</a:t>
            </a:r>
            <a:r>
              <a:rPr lang="en-US" i="1" dirty="0" smtClean="0">
                <a:solidFill>
                  <a:schemeClr val="accent2"/>
                </a:solidFill>
              </a:rPr>
              <a:t> um PROJETO).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49" y="4514742"/>
            <a:ext cx="4452815" cy="19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0-25 at 7.15.0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0" y="4969057"/>
            <a:ext cx="1850657" cy="1496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/>
              <a:t>B</a:t>
            </a:r>
            <a:r>
              <a:rPr lang="en-US" dirty="0" err="1" smtClean="0"/>
              <a:t>loco</a:t>
            </a:r>
            <a:r>
              <a:rPr lang="en-US" dirty="0" smtClean="0"/>
              <a:t> (Part 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4190715"/>
            <a:ext cx="392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2: </a:t>
            </a:r>
            <a:r>
              <a:rPr lang="en-US" dirty="0" smtClean="0"/>
              <a:t>Clique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para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297" y="4195289"/>
            <a:ext cx="28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4: </a:t>
            </a:r>
            <a:r>
              <a:rPr lang="en-US" dirty="0" err="1" smtClean="0"/>
              <a:t>Coloque</a:t>
            </a:r>
            <a:r>
              <a:rPr lang="en-US" dirty="0" smtClean="0"/>
              <a:t> o sensor de temperature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quente</a:t>
            </a:r>
            <a:r>
              <a:rPr lang="en-US" dirty="0" smtClean="0"/>
              <a:t>/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1971456"/>
            <a:ext cx="392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1: </a:t>
            </a:r>
            <a:r>
              <a:rPr lang="en-US" dirty="0" err="1" smtClean="0"/>
              <a:t>Vá</a:t>
            </a:r>
            <a:r>
              <a:rPr lang="en-US" dirty="0" smtClean="0"/>
              <a:t> para a </a:t>
            </a:r>
            <a:r>
              <a:rPr lang="en-US" dirty="0" err="1" smtClean="0"/>
              <a:t>terceira</a:t>
            </a:r>
            <a:r>
              <a:rPr lang="en-US" dirty="0" smtClean="0"/>
              <a:t> aba no Menu do </a:t>
            </a:r>
            <a:r>
              <a:rPr lang="en-US" dirty="0" err="1" smtClean="0"/>
              <a:t>Bloco</a:t>
            </a:r>
            <a:r>
              <a:rPr lang="en-US" dirty="0" smtClean="0"/>
              <a:t> e clique </a:t>
            </a:r>
            <a:r>
              <a:rPr lang="en-US" dirty="0" err="1" smtClean="0"/>
              <a:t>em</a:t>
            </a:r>
            <a:r>
              <a:rPr lang="en-US" dirty="0" smtClean="0"/>
              <a:t> Brick </a:t>
            </a:r>
            <a:r>
              <a:rPr lang="en-US" dirty="0" err="1" smtClean="0"/>
              <a:t>Datalog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Frame 17"/>
          <p:cNvSpPr/>
          <p:nvPr/>
        </p:nvSpPr>
        <p:spPr>
          <a:xfrm>
            <a:off x="1535777" y="5794257"/>
            <a:ext cx="309985" cy="31353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0297" y="5158869"/>
            <a:ext cx="1939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5: </a:t>
            </a:r>
            <a:r>
              <a:rPr lang="en-US" dirty="0" smtClean="0">
                <a:solidFill>
                  <a:srgbClr val="000000"/>
                </a:solidFill>
              </a:rPr>
              <a:t>Clique no </a:t>
            </a:r>
            <a:r>
              <a:rPr lang="en-US" dirty="0" err="1" smtClean="0">
                <a:solidFill>
                  <a:srgbClr val="000000"/>
                </a:solidFill>
              </a:rPr>
              <a:t>ícone</a:t>
            </a:r>
            <a:r>
              <a:rPr lang="en-US" dirty="0" smtClean="0">
                <a:solidFill>
                  <a:srgbClr val="000000"/>
                </a:solidFill>
              </a:rPr>
              <a:t> da </a:t>
            </a:r>
            <a:r>
              <a:rPr lang="en-US" dirty="0" err="1" smtClean="0">
                <a:solidFill>
                  <a:srgbClr val="000000"/>
                </a:solidFill>
              </a:rPr>
              <a:t>esfera</a:t>
            </a:r>
            <a:r>
              <a:rPr lang="en-US" dirty="0" smtClean="0">
                <a:solidFill>
                  <a:srgbClr val="000000"/>
                </a:solidFill>
              </a:rPr>
              <a:t> para </a:t>
            </a:r>
            <a:r>
              <a:rPr lang="en-US" dirty="0" err="1" smtClean="0">
                <a:solidFill>
                  <a:srgbClr val="000000"/>
                </a:solidFill>
              </a:rPr>
              <a:t>começar</a:t>
            </a:r>
            <a:r>
              <a:rPr lang="en-US" dirty="0" smtClean="0">
                <a:solidFill>
                  <a:srgbClr val="000000"/>
                </a:solidFill>
              </a:rPr>
              <a:t> e </a:t>
            </a:r>
            <a:r>
              <a:rPr lang="en-US" dirty="0" err="1" smtClean="0">
                <a:solidFill>
                  <a:srgbClr val="000000"/>
                </a:solidFill>
              </a:rPr>
              <a:t>parar</a:t>
            </a:r>
            <a:r>
              <a:rPr lang="en-US" dirty="0" smtClean="0">
                <a:solidFill>
                  <a:srgbClr val="000000"/>
                </a:solidFill>
              </a:rPr>
              <a:t> a </a:t>
            </a:r>
            <a:r>
              <a:rPr lang="en-US" dirty="0" err="1" smtClean="0">
                <a:solidFill>
                  <a:srgbClr val="000000"/>
                </a:solidFill>
              </a:rPr>
              <a:t>coleta</a:t>
            </a:r>
            <a:r>
              <a:rPr lang="en-US" dirty="0" smtClean="0">
                <a:solidFill>
                  <a:srgbClr val="000000"/>
                </a:solidFill>
              </a:rPr>
              <a:t> de dados.</a:t>
            </a:r>
          </a:p>
        </p:txBody>
      </p:sp>
      <p:pic>
        <p:nvPicPr>
          <p:cNvPr id="3" name="Picture 2" descr="Screen Shot 2015-10-25 at 7.14.5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87" y="2617729"/>
            <a:ext cx="1712154" cy="1368085"/>
          </a:xfrm>
          <a:prstGeom prst="rect">
            <a:avLst/>
          </a:prstGeom>
        </p:spPr>
      </p:pic>
      <p:pic>
        <p:nvPicPr>
          <p:cNvPr id="9" name="Picture 8" descr="Screen Shot 2015-10-25 at 7.15.1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18" y="4969057"/>
            <a:ext cx="1832947" cy="14964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32883" y="1746998"/>
            <a:ext cx="365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3: </a:t>
            </a:r>
            <a:r>
              <a:rPr lang="en-US" dirty="0" smtClean="0"/>
              <a:t>Clique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ícones</a:t>
            </a:r>
            <a:r>
              <a:rPr lang="en-US" dirty="0" smtClean="0"/>
              <a:t> com </a:t>
            </a:r>
            <a:r>
              <a:rPr lang="en-US" dirty="0" err="1" smtClean="0"/>
              <a:t>números</a:t>
            </a:r>
            <a:r>
              <a:rPr lang="en-US" dirty="0" smtClean="0"/>
              <a:t> para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3" name="Picture 22" descr="Screen Shot 2015-10-25 at 7.15.01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5" y="2637347"/>
            <a:ext cx="1643313" cy="1328803"/>
          </a:xfrm>
          <a:prstGeom prst="rect">
            <a:avLst/>
          </a:prstGeom>
        </p:spPr>
      </p:pic>
      <p:sp>
        <p:nvSpPr>
          <p:cNvPr id="24" name="Frame 23"/>
          <p:cNvSpPr/>
          <p:nvPr/>
        </p:nvSpPr>
        <p:spPr>
          <a:xfrm>
            <a:off x="5987597" y="3329534"/>
            <a:ext cx="568119" cy="15676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Screen Shot 2015-10-25 at 7.15.01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23" y="5158869"/>
            <a:ext cx="1617648" cy="1308050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7988305" y="5909708"/>
            <a:ext cx="190908" cy="16551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721139" y="1978188"/>
            <a:ext cx="12829" cy="4641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9" name="Picture 18" descr="imgr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7" y="4329890"/>
            <a:ext cx="1133872" cy="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 (Parte 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creen Shot 2015-10-25 at 6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17" y="2614036"/>
            <a:ext cx="4648200" cy="16002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074391" y="3657086"/>
            <a:ext cx="521136" cy="557150"/>
          </a:xfrm>
          <a:prstGeom prst="frame">
            <a:avLst>
              <a:gd name="adj1" fmla="val 2280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527" y="3898837"/>
            <a:ext cx="157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Ícone</a:t>
            </a:r>
            <a:r>
              <a:rPr lang="en-US" dirty="0" smtClean="0"/>
              <a:t> para </a:t>
            </a:r>
            <a:r>
              <a:rPr lang="en-US" dirty="0" err="1" smtClean="0"/>
              <a:t>tranferência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67" y="4105151"/>
            <a:ext cx="258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7: </a:t>
            </a:r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e clique e 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Transferir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no </a:t>
            </a:r>
            <a:r>
              <a:rPr lang="en-US" dirty="0" err="1" smtClean="0"/>
              <a:t>Experimento</a:t>
            </a:r>
            <a:r>
              <a:rPr lang="en-US" dirty="0"/>
              <a:t>. No </a:t>
            </a:r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de log de dados, </a:t>
            </a:r>
            <a:r>
              <a:rPr lang="en-US" dirty="0" err="1"/>
              <a:t>selecione</a:t>
            </a:r>
            <a:r>
              <a:rPr lang="en-US" dirty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para </a:t>
            </a:r>
            <a:r>
              <a:rPr lang="en-US" dirty="0" err="1" smtClean="0"/>
              <a:t>tranferir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67" y="2150360"/>
            <a:ext cx="258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6: </a:t>
            </a:r>
            <a:r>
              <a:rPr lang="en-US" dirty="0" err="1" smtClean="0">
                <a:solidFill>
                  <a:srgbClr val="000000"/>
                </a:solidFill>
              </a:rPr>
              <a:t>Escolha</a:t>
            </a:r>
            <a:r>
              <a:rPr lang="en-US" dirty="0" smtClean="0">
                <a:solidFill>
                  <a:srgbClr val="000000"/>
                </a:solidFill>
              </a:rPr>
              <a:t> um </a:t>
            </a:r>
            <a:r>
              <a:rPr lang="en-US" dirty="0" err="1" smtClean="0">
                <a:solidFill>
                  <a:srgbClr val="000000"/>
                </a:solidFill>
              </a:rPr>
              <a:t>nome</a:t>
            </a:r>
            <a:r>
              <a:rPr lang="en-US" dirty="0" smtClean="0">
                <a:solidFill>
                  <a:srgbClr val="000000"/>
                </a:solidFill>
              </a:rPr>
              <a:t> para o </a:t>
            </a:r>
            <a:r>
              <a:rPr lang="en-US" dirty="0" err="1" smtClean="0">
                <a:solidFill>
                  <a:srgbClr val="000000"/>
                </a:solidFill>
              </a:rPr>
              <a:t>seu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bloco</a:t>
            </a:r>
            <a:r>
              <a:rPr lang="en-US" dirty="0" smtClean="0">
                <a:solidFill>
                  <a:srgbClr val="000000"/>
                </a:solidFill>
              </a:rPr>
              <a:t> LEGO.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2015 EV3Lessons.com, Last edit 10/25/2015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4717" y="4155197"/>
            <a:ext cx="403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Esses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ícones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aparecem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somente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quando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você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esta</a:t>
            </a:r>
            <a:r>
              <a:rPr lang="en-US" i="1" dirty="0" smtClean="0">
                <a:solidFill>
                  <a:schemeClr val="accent2"/>
                </a:solidFill>
              </a:rPr>
              <a:t> com um EXPERIMENTO </a:t>
            </a:r>
            <a:r>
              <a:rPr lang="en-US" i="1" dirty="0" err="1" smtClean="0">
                <a:solidFill>
                  <a:schemeClr val="accent2"/>
                </a:solidFill>
              </a:rPr>
              <a:t>aberto</a:t>
            </a:r>
            <a:r>
              <a:rPr lang="en-US" i="1" dirty="0" smtClean="0">
                <a:solidFill>
                  <a:schemeClr val="accent2"/>
                </a:solidFill>
              </a:rPr>
              <a:t> (</a:t>
            </a:r>
            <a:r>
              <a:rPr lang="en-US" i="1" dirty="0" err="1" smtClean="0">
                <a:solidFill>
                  <a:schemeClr val="accent2"/>
                </a:solidFill>
              </a:rPr>
              <a:t>não</a:t>
            </a:r>
            <a:r>
              <a:rPr lang="en-US" i="1" dirty="0" smtClean="0">
                <a:solidFill>
                  <a:schemeClr val="accent2"/>
                </a:solidFill>
              </a:rPr>
              <a:t> com um PROGRAMA).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30" y="5010046"/>
            <a:ext cx="3477620" cy="16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5719895" cy="4307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experiências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Tente</a:t>
            </a:r>
            <a:r>
              <a:rPr lang="en-US" dirty="0" smtClean="0"/>
              <a:t> registrar dados </a:t>
            </a:r>
            <a:r>
              <a:rPr lang="en-US" dirty="0" err="1" smtClean="0"/>
              <a:t>usando</a:t>
            </a:r>
            <a:r>
              <a:rPr lang="en-US" dirty="0" smtClean="0"/>
              <a:t> outros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exporar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pelo</a:t>
            </a:r>
            <a:r>
              <a:rPr lang="en-US" dirty="0" smtClean="0"/>
              <a:t> Excel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planilha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autonomicamente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parte das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egistro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78" y="1958935"/>
            <a:ext cx="2619741" cy="19134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79" y="4035193"/>
            <a:ext cx="2821902" cy="26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Creditos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lição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escrita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Sanjay e </a:t>
            </a:r>
            <a:r>
              <a:rPr lang="en-US" sz="2400" dirty="0" err="1" smtClean="0"/>
              <a:t>Arvind</a:t>
            </a:r>
            <a:r>
              <a:rPr lang="en-US" sz="2400" dirty="0" smtClean="0"/>
              <a:t> </a:t>
            </a:r>
            <a:r>
              <a:rPr lang="en-US" sz="2400" dirty="0" err="1" smtClean="0"/>
              <a:t>Seshan</a:t>
            </a:r>
            <a:r>
              <a:rPr lang="en-US" sz="2400" dirty="0" smtClean="0"/>
              <a:t> do Droids Robotics.</a:t>
            </a:r>
            <a:r>
              <a:rPr lang="en-US" dirty="0" smtClean="0"/>
              <a:t>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lição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traduzida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Luiz Gabriel Vieira Costa da </a:t>
            </a:r>
            <a:r>
              <a:rPr lang="en-US" sz="2400" dirty="0" err="1"/>
              <a:t>Equipe</a:t>
            </a:r>
            <a:r>
              <a:rPr lang="en-US" sz="2400" dirty="0"/>
              <a:t> TILT</a:t>
            </a:r>
            <a:r>
              <a:rPr lang="en-US" sz="2400" dirty="0" smtClean="0"/>
              <a:t>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lições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disponíveis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www.ev3lessons.com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0" y="441605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/>
              <a:t>L</a:t>
            </a:r>
            <a:r>
              <a:rPr lang="en-US" dirty="0" err="1" smtClean="0"/>
              <a:t>ição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registro</a:t>
            </a:r>
            <a:r>
              <a:rPr lang="en-US" dirty="0" smtClean="0"/>
              <a:t> de dados.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registrar dados no EV3.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Vivo”, </a:t>
            </a: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 e </a:t>
            </a: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sensor de </a:t>
            </a:r>
            <a:r>
              <a:rPr lang="en-US" dirty="0" err="1" smtClean="0"/>
              <a:t>temperatura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um Sensor de </a:t>
            </a:r>
            <a:r>
              <a:rPr lang="en-US" dirty="0" err="1" smtClean="0"/>
              <a:t>Temperatura</a:t>
            </a:r>
            <a:r>
              <a:rPr lang="en-US" dirty="0" smtClean="0"/>
              <a:t> do NXT,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versão</a:t>
            </a:r>
            <a:r>
              <a:rPr lang="en-US" dirty="0" smtClean="0"/>
              <a:t> Edu do software EV3 e a </a:t>
            </a:r>
            <a:r>
              <a:rPr lang="en-US" dirty="0" err="1" smtClean="0"/>
              <a:t>versão</a:t>
            </a:r>
            <a:r>
              <a:rPr lang="en-US" dirty="0" smtClean="0"/>
              <a:t> Edu do brick firmware.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/>
              <a:t>Q</a:t>
            </a:r>
            <a:r>
              <a:rPr lang="en-US" dirty="0" err="1" smtClean="0"/>
              <a:t>ue</a:t>
            </a:r>
            <a:r>
              <a:rPr lang="en-US" dirty="0" smtClean="0"/>
              <a:t> É </a:t>
            </a:r>
            <a:r>
              <a:rPr lang="en-US" dirty="0" err="1" smtClean="0"/>
              <a:t>Registro</a:t>
            </a:r>
            <a:r>
              <a:rPr lang="en-US" dirty="0" smtClean="0"/>
              <a:t> De Dados?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 software EV3 </a:t>
            </a:r>
            <a:r>
              <a:rPr lang="en-US" dirty="0" err="1" smtClean="0"/>
              <a:t>providencia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simples de </a:t>
            </a:r>
            <a:r>
              <a:rPr lang="en-US" dirty="0" err="1" smtClean="0"/>
              <a:t>gravr</a:t>
            </a:r>
            <a:r>
              <a:rPr lang="en-US" dirty="0" smtClean="0"/>
              <a:t> </a:t>
            </a:r>
            <a:r>
              <a:rPr lang="en-US" dirty="0" err="1" smtClean="0"/>
              <a:t>continuamente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e </a:t>
            </a:r>
            <a:r>
              <a:rPr lang="en-US" dirty="0" err="1" smtClean="0"/>
              <a:t>traçar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. </a:t>
            </a:r>
            <a:r>
              <a:rPr lang="en-US" dirty="0" err="1" smtClean="0"/>
              <a:t>Isto</a:t>
            </a:r>
            <a:r>
              <a:rPr lang="en-US" dirty="0" smtClean="0"/>
              <a:t> é </a:t>
            </a:r>
            <a:r>
              <a:rPr lang="en-US" dirty="0" err="1" smtClean="0"/>
              <a:t>chamado</a:t>
            </a:r>
            <a:r>
              <a:rPr lang="en-US" dirty="0"/>
              <a:t> </a:t>
            </a:r>
            <a:r>
              <a:rPr lang="en-US" i="1" dirty="0" err="1" smtClean="0"/>
              <a:t>Registro</a:t>
            </a:r>
            <a:r>
              <a:rPr lang="en-US" i="1" dirty="0" smtClean="0"/>
              <a:t> de Dados.</a:t>
            </a:r>
            <a:endParaRPr lang="en-US" dirty="0" smtClean="0"/>
          </a:p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r>
              <a:rPr lang="en-US" dirty="0" smtClean="0"/>
              <a:t> de Dados:</a:t>
            </a:r>
          </a:p>
          <a:p>
            <a:pPr lvl="1"/>
            <a:r>
              <a:rPr lang="en-US" dirty="0" err="1" smtClean="0"/>
              <a:t>Ótimo</a:t>
            </a:r>
            <a:r>
              <a:rPr lang="en-US" dirty="0" smtClean="0"/>
              <a:t> para </a:t>
            </a:r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científicos</a:t>
            </a:r>
            <a:r>
              <a:rPr lang="en-US" dirty="0" smtClean="0"/>
              <a:t>.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registrar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de </a:t>
            </a:r>
            <a:r>
              <a:rPr lang="en-US" dirty="0" err="1" smtClean="0"/>
              <a:t>temperatura</a:t>
            </a:r>
            <a:r>
              <a:rPr lang="en-US" dirty="0" smtClean="0"/>
              <a:t> para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Ótimo</a:t>
            </a:r>
            <a:r>
              <a:rPr lang="en-US" dirty="0" smtClean="0"/>
              <a:t> para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programáveis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. Na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para </a:t>
            </a:r>
            <a:r>
              <a:rPr lang="en-US" dirty="0" err="1" smtClean="0"/>
              <a:t>medir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entre as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Ótimo</a:t>
            </a:r>
            <a:r>
              <a:rPr lang="en-US" dirty="0" smtClean="0"/>
              <a:t> para </a:t>
            </a:r>
            <a:r>
              <a:rPr lang="en-US" dirty="0" err="1" smtClean="0"/>
              <a:t>entender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do sensor. Na Terceira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 dos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giroscópio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2015 EV3Lessons.com, Last edit 10/25/2015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Registra</a:t>
            </a:r>
            <a:r>
              <a:rPr lang="en-US" dirty="0" smtClean="0"/>
              <a:t> Dados No EV3?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 lnSpcReduction="10000"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Vivo”: É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coleta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 dados </a:t>
            </a:r>
            <a:r>
              <a:rPr lang="en-US" dirty="0" err="1" smtClean="0"/>
              <a:t>diretamente</a:t>
            </a:r>
            <a:r>
              <a:rPr lang="en-US" dirty="0" smtClean="0"/>
              <a:t> no software EV3.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: </a:t>
            </a:r>
            <a:r>
              <a:rPr lang="en-US" dirty="0" err="1" smtClean="0"/>
              <a:t>Usa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para </a:t>
            </a:r>
            <a:r>
              <a:rPr lang="en-US" dirty="0" err="1" smtClean="0"/>
              <a:t>coletar</a:t>
            </a:r>
            <a:r>
              <a:rPr lang="en-US" dirty="0" smtClean="0"/>
              <a:t> dados e </a:t>
            </a:r>
            <a:r>
              <a:rPr lang="en-US" dirty="0" err="1" smtClean="0"/>
              <a:t>transfere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para o </a:t>
            </a:r>
            <a:r>
              <a:rPr lang="en-US" dirty="0" err="1" smtClean="0"/>
              <a:t>computador</a:t>
            </a:r>
            <a:r>
              <a:rPr lang="en-US" dirty="0" smtClean="0"/>
              <a:t> 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.</a:t>
            </a:r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:  Execute o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 err="1" smtClean="0"/>
              <a:t>Autônomo</a:t>
            </a:r>
            <a:r>
              <a:rPr lang="en-US" dirty="0" smtClean="0"/>
              <a:t>. </a:t>
            </a:r>
            <a:r>
              <a:rPr lang="en-US" dirty="0" err="1" smtClean="0"/>
              <a:t>Colecte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 dados com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 de Dados.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guardados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1: </a:t>
            </a:r>
            <a:r>
              <a:rPr lang="en-US" dirty="0" err="1" smtClean="0"/>
              <a:t>Experimento</a:t>
            </a:r>
            <a:r>
              <a:rPr lang="en-US" dirty="0" smtClean="0"/>
              <a:t> com Sensor de </a:t>
            </a:r>
            <a:r>
              <a:rPr lang="en-US" dirty="0" err="1" smtClean="0"/>
              <a:t>Temperatura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82448"/>
            <a:ext cx="1590818" cy="11218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2: </a:t>
            </a:r>
            <a:r>
              <a:rPr lang="en-US" dirty="0" err="1" smtClean="0"/>
              <a:t>Diferenças</a:t>
            </a:r>
            <a:r>
              <a:rPr lang="en-US" dirty="0" smtClean="0"/>
              <a:t> entre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Há</a:t>
            </a:r>
            <a:r>
              <a:rPr lang="en-US" dirty="0" smtClean="0"/>
              <a:t> 4 </a:t>
            </a:r>
            <a:r>
              <a:rPr lang="en-US" dirty="0" err="1" smtClean="0"/>
              <a:t>maneiras</a:t>
            </a:r>
            <a:r>
              <a:rPr lang="en-US" dirty="0" smtClean="0"/>
              <a:t> para registrar dados </a:t>
            </a:r>
            <a:r>
              <a:rPr lang="en-US" dirty="0" err="1" smtClean="0"/>
              <a:t>usando</a:t>
            </a:r>
            <a:r>
              <a:rPr lang="en-US" dirty="0" smtClean="0"/>
              <a:t> o EV3 MINDSTORMS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usaremos</a:t>
            </a:r>
            <a:r>
              <a:rPr lang="en-US" dirty="0" smtClean="0"/>
              <a:t> um sensor de </a:t>
            </a:r>
            <a:r>
              <a:rPr lang="en-US" dirty="0" err="1" smtClean="0"/>
              <a:t>temperatura</a:t>
            </a:r>
            <a:r>
              <a:rPr lang="en-US" dirty="0" smtClean="0"/>
              <a:t> para </a:t>
            </a:r>
            <a:r>
              <a:rPr lang="en-US" dirty="0" err="1" smtClean="0"/>
              <a:t>captar</a:t>
            </a:r>
            <a:r>
              <a:rPr lang="en-US" dirty="0" smtClean="0"/>
              <a:t> a </a:t>
            </a:r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temperatura</a:t>
            </a:r>
            <a:r>
              <a:rPr lang="en-US" dirty="0" smtClean="0"/>
              <a:t> do tempo.</a:t>
            </a:r>
          </a:p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experimento</a:t>
            </a:r>
            <a:r>
              <a:rPr lang="en-US" dirty="0" smtClean="0"/>
              <a:t>. 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o sensor de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água</a:t>
            </a:r>
            <a:r>
              <a:rPr lang="en-US" dirty="0" smtClean="0"/>
              <a:t> </a:t>
            </a:r>
            <a:r>
              <a:rPr lang="en-US" dirty="0" err="1" smtClean="0"/>
              <a:t>fervente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5" y="5599767"/>
            <a:ext cx="1783932" cy="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 (Sensor De </a:t>
            </a:r>
            <a:r>
              <a:rPr lang="en-US" dirty="0" err="1" smtClean="0"/>
              <a:t>Temperatura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163" y="2086429"/>
            <a:ext cx="289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1:</a:t>
            </a:r>
          </a:p>
          <a:p>
            <a:r>
              <a:rPr lang="en-US" dirty="0" err="1" smtClean="0"/>
              <a:t>Inicie</a:t>
            </a:r>
            <a:r>
              <a:rPr lang="en-US" dirty="0" smtClean="0"/>
              <a:t> um novo </a:t>
            </a:r>
            <a:r>
              <a:rPr lang="en-US" dirty="0" err="1" smtClean="0"/>
              <a:t>experimento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957" y="3866978"/>
            <a:ext cx="289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2:</a:t>
            </a:r>
          </a:p>
          <a:p>
            <a:r>
              <a:rPr lang="en-US" dirty="0" err="1" smtClean="0"/>
              <a:t>Desligue</a:t>
            </a:r>
            <a:r>
              <a:rPr lang="en-US" dirty="0" smtClean="0"/>
              <a:t> 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osciloscópio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Picture 9" descr="Screen Shot 2015-10-25 at 4.5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48" y="4107543"/>
            <a:ext cx="5397500" cy="749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4164" y="5285826"/>
            <a:ext cx="2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3: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duração</a:t>
            </a:r>
            <a:r>
              <a:rPr lang="en-US" dirty="0" smtClean="0"/>
              <a:t>, taxa de </a:t>
            </a:r>
            <a:r>
              <a:rPr lang="en-US" dirty="0" err="1" smtClean="0"/>
              <a:t>amostragem</a:t>
            </a:r>
            <a:r>
              <a:rPr lang="en-US" dirty="0" smtClean="0"/>
              <a:t>, sensor e </a:t>
            </a:r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medida</a:t>
            </a:r>
            <a:r>
              <a:rPr lang="en-US" dirty="0" smtClean="0"/>
              <a:t>.</a:t>
            </a:r>
          </a:p>
        </p:txBody>
      </p:sp>
      <p:sp>
        <p:nvSpPr>
          <p:cNvPr id="21" name="Frame 20"/>
          <p:cNvSpPr/>
          <p:nvPr/>
        </p:nvSpPr>
        <p:spPr>
          <a:xfrm>
            <a:off x="3380406" y="4092637"/>
            <a:ext cx="521136" cy="5786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06" y="5381893"/>
            <a:ext cx="6198274" cy="10431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806121"/>
            <a:ext cx="2570101" cy="1122855"/>
          </a:xfrm>
          <a:prstGeom prst="rect">
            <a:avLst/>
          </a:prstGeom>
        </p:spPr>
      </p:pic>
      <p:sp>
        <p:nvSpPr>
          <p:cNvPr id="13" name="Quadro 12"/>
          <p:cNvSpPr/>
          <p:nvPr/>
        </p:nvSpPr>
        <p:spPr>
          <a:xfrm>
            <a:off x="4458555" y="2234270"/>
            <a:ext cx="1216458" cy="2437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72" y="1780617"/>
            <a:ext cx="2175987" cy="2086361"/>
          </a:xfrm>
          <a:prstGeom prst="rect">
            <a:avLst/>
          </a:prstGeom>
        </p:spPr>
      </p:pic>
      <p:sp>
        <p:nvSpPr>
          <p:cNvPr id="22" name="Quadro 21"/>
          <p:cNvSpPr/>
          <p:nvPr/>
        </p:nvSpPr>
        <p:spPr>
          <a:xfrm>
            <a:off x="6130471" y="2245685"/>
            <a:ext cx="2175987" cy="24372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/>
              <a:t>Registro</a:t>
            </a:r>
            <a:r>
              <a:rPr lang="en-US" sz="3800" dirty="0"/>
              <a:t> De Dados “</a:t>
            </a:r>
            <a:r>
              <a:rPr lang="en-US" sz="3800" dirty="0" err="1"/>
              <a:t>Ao</a:t>
            </a:r>
            <a:r>
              <a:rPr lang="en-US" sz="3800" dirty="0"/>
              <a:t> Vivo” (Sensor De </a:t>
            </a:r>
            <a:r>
              <a:rPr lang="en-US" sz="3800" dirty="0" err="1"/>
              <a:t>Temperatura</a:t>
            </a:r>
            <a:r>
              <a:rPr lang="en-US" sz="3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958" y="1897127"/>
            <a:ext cx="258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4: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conectados</a:t>
            </a:r>
            <a:r>
              <a:rPr lang="en-US" dirty="0" smtClean="0"/>
              <a:t> no EV3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adicionados</a:t>
            </a:r>
            <a:r>
              <a:rPr lang="en-US" dirty="0" smtClean="0"/>
              <a:t>.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quiser</a:t>
            </a:r>
            <a:r>
              <a:rPr lang="en-US" dirty="0" smtClean="0"/>
              <a:t> </a:t>
            </a:r>
            <a:r>
              <a:rPr lang="en-US" dirty="0" err="1" smtClean="0"/>
              <a:t>coletar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de um sensor </a:t>
            </a:r>
            <a:r>
              <a:rPr lang="en-US" dirty="0" err="1" smtClean="0"/>
              <a:t>em</a:t>
            </a:r>
            <a:r>
              <a:rPr lang="en-US" dirty="0" smtClean="0"/>
              <a:t> particular,  </a:t>
            </a:r>
            <a:r>
              <a:rPr lang="en-US" dirty="0" err="1" smtClean="0"/>
              <a:t>pressione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“X”.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957" y="4981809"/>
            <a:ext cx="2890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6: </a:t>
            </a:r>
            <a:r>
              <a:rPr lang="en-US" dirty="0" err="1" smtClean="0"/>
              <a:t>Coloque</a:t>
            </a:r>
            <a:r>
              <a:rPr lang="en-US" dirty="0" smtClean="0"/>
              <a:t> o sensor de temperature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quente</a:t>
            </a:r>
            <a:r>
              <a:rPr lang="en-US" dirty="0" smtClean="0"/>
              <a:t>/</a:t>
            </a:r>
            <a:r>
              <a:rPr lang="en-US" dirty="0" err="1" smtClean="0"/>
              <a:t>frio</a:t>
            </a:r>
            <a:r>
              <a:rPr lang="en-US" dirty="0" smtClean="0"/>
              <a:t> e </a:t>
            </a:r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gráfico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próximo</a:t>
            </a:r>
            <a:r>
              <a:rPr lang="en-US" dirty="0" smtClean="0"/>
              <a:t> slide).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957" y="4525951"/>
            <a:ext cx="289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PASSO 5: </a:t>
            </a:r>
            <a:r>
              <a:rPr lang="en-US" dirty="0" err="1" smtClean="0"/>
              <a:t>Baixe</a:t>
            </a:r>
            <a:r>
              <a:rPr lang="en-US" dirty="0" smtClean="0"/>
              <a:t> e execute!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86" y="5599767"/>
            <a:ext cx="1783932" cy="9498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06" y="2051059"/>
            <a:ext cx="6020544" cy="843476"/>
          </a:xfrm>
          <a:prstGeom prst="rect">
            <a:avLst/>
          </a:prstGeom>
        </p:spPr>
      </p:pic>
      <p:sp>
        <p:nvSpPr>
          <p:cNvPr id="7" name="Quadro 6"/>
          <p:cNvSpPr/>
          <p:nvPr/>
        </p:nvSpPr>
        <p:spPr>
          <a:xfrm rot="5400000">
            <a:off x="8460362" y="2246014"/>
            <a:ext cx="397888" cy="347729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26" y="3929949"/>
            <a:ext cx="4597400" cy="1394105"/>
          </a:xfrm>
          <a:prstGeom prst="rect">
            <a:avLst/>
          </a:prstGeom>
        </p:spPr>
      </p:pic>
      <p:sp>
        <p:nvSpPr>
          <p:cNvPr id="9" name="Quadro 8"/>
          <p:cNvSpPr/>
          <p:nvPr/>
        </p:nvSpPr>
        <p:spPr>
          <a:xfrm>
            <a:off x="8165206" y="4482450"/>
            <a:ext cx="453920" cy="45585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perimen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/>
          <a:stretch/>
        </p:blipFill>
        <p:spPr>
          <a:xfrm>
            <a:off x="423364" y="1806316"/>
            <a:ext cx="6645516" cy="4727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Resultados</a:t>
            </a:r>
            <a:r>
              <a:rPr lang="en-US" dirty="0" smtClean="0"/>
              <a:t>/</a:t>
            </a:r>
            <a:r>
              <a:rPr lang="en-US" dirty="0" err="1" smtClean="0"/>
              <a:t>Solução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89" y="4338771"/>
            <a:ext cx="208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colocado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gua</a:t>
            </a:r>
            <a:r>
              <a:rPr lang="en-US" dirty="0" smtClean="0"/>
              <a:t> </a:t>
            </a:r>
            <a:r>
              <a:rPr lang="en-US" dirty="0" err="1" smtClean="0"/>
              <a:t>fervente</a:t>
            </a:r>
            <a:r>
              <a:rPr lang="en-US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7954" y="2885023"/>
            <a:ext cx="18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Aumento</a:t>
            </a:r>
            <a:r>
              <a:rPr lang="en-US" dirty="0" smtClean="0"/>
              <a:t> da </a:t>
            </a:r>
            <a:r>
              <a:rPr lang="en-US" dirty="0" err="1" smtClean="0"/>
              <a:t>temperatura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57936" y="2432050"/>
            <a:ext cx="160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Removido</a:t>
            </a:r>
            <a:r>
              <a:rPr lang="en-US" dirty="0" smtClean="0"/>
              <a:t> da </a:t>
            </a:r>
            <a:r>
              <a:rPr lang="en-US" dirty="0" err="1" smtClean="0"/>
              <a:t>água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colocado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frio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3755" y="2155051"/>
            <a:ext cx="120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gráfico</a:t>
            </a:r>
            <a:r>
              <a:rPr lang="en-US" dirty="0" smtClean="0"/>
              <a:t> similar </a:t>
            </a:r>
            <a:r>
              <a:rPr lang="en-US" dirty="0" err="1" smtClean="0"/>
              <a:t>aparecerá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Coletar</a:t>
            </a:r>
            <a:r>
              <a:rPr lang="en-US" dirty="0" smtClean="0"/>
              <a:t> Dados.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Agora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tentamos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de Dados “</a:t>
            </a:r>
            <a:r>
              <a:rPr lang="en-US" dirty="0" err="1" smtClean="0"/>
              <a:t>Ao</a:t>
            </a:r>
            <a:r>
              <a:rPr lang="en-US" dirty="0" smtClean="0"/>
              <a:t> Vivo”,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se </a:t>
            </a:r>
            <a:r>
              <a:rPr lang="en-US" dirty="0" err="1" smtClean="0"/>
              <a:t>coletar</a:t>
            </a:r>
            <a:r>
              <a:rPr lang="en-US" dirty="0" smtClean="0"/>
              <a:t> dados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. 	</a:t>
            </a:r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de Dados </a:t>
            </a:r>
            <a:r>
              <a:rPr lang="en-US" dirty="0" err="1" smtClean="0"/>
              <a:t>Remoto</a:t>
            </a:r>
            <a:r>
              <a:rPr lang="en-US" dirty="0" smtClean="0"/>
              <a:t>: Use o </a:t>
            </a:r>
            <a:r>
              <a:rPr lang="en-US" dirty="0" err="1" smtClean="0"/>
              <a:t>bloco</a:t>
            </a:r>
            <a:r>
              <a:rPr lang="en-US" dirty="0" smtClean="0"/>
              <a:t> para </a:t>
            </a:r>
            <a:r>
              <a:rPr lang="en-US" dirty="0" err="1" smtClean="0"/>
              <a:t>coletar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dados,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transfira</a:t>
            </a:r>
            <a:r>
              <a:rPr lang="en-US" dirty="0" smtClean="0"/>
              <a:t> para o </a:t>
            </a:r>
            <a:r>
              <a:rPr lang="en-US" dirty="0" err="1" smtClean="0"/>
              <a:t>computador</a:t>
            </a:r>
            <a:r>
              <a:rPr lang="en-US" dirty="0" smtClean="0"/>
              <a:t> 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de Dados no </a:t>
            </a:r>
            <a:r>
              <a:rPr lang="en-US" dirty="0" err="1" smtClean="0"/>
              <a:t>Bloco</a:t>
            </a:r>
            <a:r>
              <a:rPr lang="en-US" dirty="0" smtClean="0"/>
              <a:t>: Execute o experiment </a:t>
            </a:r>
            <a:r>
              <a:rPr lang="en-US" dirty="0" err="1" smtClean="0"/>
              <a:t>diretamente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LEGO.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4917</TotalTime>
  <Words>1053</Words>
  <Application>Microsoft Office PowerPoint</Application>
  <PresentationFormat>Apresentação na tela (4:3)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Helvetica Neue</vt:lpstr>
      <vt:lpstr>Wingdings</vt:lpstr>
      <vt:lpstr>Spectrum</vt:lpstr>
      <vt:lpstr>Registro De Dados (Parte 1)</vt:lpstr>
      <vt:lpstr>Objetivos Da Lição.</vt:lpstr>
      <vt:lpstr>O Que É Registro De Dados?</vt:lpstr>
      <vt:lpstr>Como Você Registra Dados No EV3?</vt:lpstr>
      <vt:lpstr>Registro De Dados “Ao Vivo”.</vt:lpstr>
      <vt:lpstr>Registro De Dados “Ao Vivo” (Sensor De Temperatura).</vt:lpstr>
      <vt:lpstr>Registro De Dados “Ao Vivo” (Sensor De Temperatura).</vt:lpstr>
      <vt:lpstr>Resultados/Solução.</vt:lpstr>
      <vt:lpstr>Outras Maneiras De Coletar Dados.</vt:lpstr>
      <vt:lpstr>Registro De Dados Remoto.</vt:lpstr>
      <vt:lpstr>Usando o Registro de Dados no Bloco (Part 1).</vt:lpstr>
      <vt:lpstr>Registro de Dados no Bloco (Parte 2).</vt:lpstr>
      <vt:lpstr>Próximos Passos.</vt:lpstr>
      <vt:lpstr>Creditos.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Luiz Gabriel Vieira Costa</cp:lastModifiedBy>
  <cp:revision>124</cp:revision>
  <dcterms:created xsi:type="dcterms:W3CDTF">2014-10-28T21:59:38Z</dcterms:created>
  <dcterms:modified xsi:type="dcterms:W3CDTF">2015-10-31T03:18:09Z</dcterms:modified>
</cp:coreProperties>
</file>