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8" r:id="rId1"/>
  </p:sldMasterIdLst>
  <p:notesMasterIdLst>
    <p:notesMasterId r:id="rId12"/>
  </p:notesMasterIdLst>
  <p:handoutMasterIdLst>
    <p:handoutMasterId r:id="rId13"/>
  </p:handoutMasterIdLst>
  <p:sldIdLst>
    <p:sldId id="258" r:id="rId2"/>
    <p:sldId id="275" r:id="rId3"/>
    <p:sldId id="276" r:id="rId4"/>
    <p:sldId id="277" r:id="rId5"/>
    <p:sldId id="278" r:id="rId6"/>
    <p:sldId id="279" r:id="rId7"/>
    <p:sldId id="280" r:id="rId8"/>
    <p:sldId id="281" r:id="rId9"/>
    <p:sldId id="282" r:id="rId10"/>
    <p:sldId id="27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5" autoAdjust="0"/>
    <p:restoredTop sz="94660"/>
  </p:normalViewPr>
  <p:slideViewPr>
    <p:cSldViewPr snapToGrid="0" snapToObjects="1">
      <p:cViewPr>
        <p:scale>
          <a:sx n="80" d="100"/>
          <a:sy n="80" d="100"/>
        </p:scale>
        <p:origin x="-82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1/29/2015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‹nº›</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‹nº›</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10</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096F4F-F783-412F-8595-51F4B5E10707}" type="datetime1">
              <a:rPr lang="en-US" smtClean="0"/>
              <a:t>1/29/2015</a:t>
            </a:fld>
            <a:endParaRPr lang="en-US"/>
          </a:p>
        </p:txBody>
      </p:sp>
      <p:sp>
        <p:nvSpPr>
          <p:cNvPr id="5" name="Footer Placeholder 4"/>
          <p:cNvSpPr>
            <a:spLocks noGrp="1"/>
          </p:cNvSpPr>
          <p:nvPr>
            <p:ph type="ftr" sz="quarter" idx="11"/>
          </p:nvPr>
        </p:nvSpPr>
        <p:spPr/>
        <p:txBody>
          <a:bodyPr/>
          <a:lstStyle/>
          <a:p>
            <a:r>
              <a:rPr lang="en-US" smtClean="0"/>
              <a:t>© 2015 EV3Lessons.com, Last edit 1/29/2015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‹nº›</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hasCustomPrompt="1"/>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baseline="0">
                <a:solidFill>
                  <a:schemeClr val="bg1"/>
                </a:solidFill>
                <a:latin typeface="+mj-lt"/>
                <a:ea typeface="+mj-ea"/>
                <a:cs typeface="+mj-cs"/>
              </a:defRPr>
            </a:lvl1pPr>
          </a:lstStyle>
          <a:p>
            <a:r>
              <a:rPr lang="en-US" dirty="0" smtClean="0"/>
              <a:t>Advanced Programming Lesson</a:t>
            </a:r>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078562-6C2D-44CF-9055-69B866088E6F}" type="datetime1">
              <a:rPr lang="en-US" smtClean="0"/>
              <a:t>1/29/2015</a:t>
            </a:fld>
            <a:endParaRPr lang="en-US"/>
          </a:p>
        </p:txBody>
      </p:sp>
      <p:sp>
        <p:nvSpPr>
          <p:cNvPr id="6" name="Footer Placeholder 5"/>
          <p:cNvSpPr>
            <a:spLocks noGrp="1"/>
          </p:cNvSpPr>
          <p:nvPr>
            <p:ph type="ftr" sz="quarter" idx="11"/>
          </p:nvPr>
        </p:nvSpPr>
        <p:spPr/>
        <p:txBody>
          <a:bodyPr/>
          <a:lstStyle/>
          <a:p>
            <a:r>
              <a:rPr lang="en-US" smtClean="0"/>
              <a:t>© 2015 EV3Lessons.com, Last edit 1/29/2015</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‹nº›</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879AEB-15BA-4D4A-B6BE-0169D371ADDF}" type="datetime1">
              <a:rPr lang="en-US" smtClean="0"/>
              <a:t>1/29/2015</a:t>
            </a:fld>
            <a:endParaRPr lang="en-US"/>
          </a:p>
        </p:txBody>
      </p:sp>
      <p:sp>
        <p:nvSpPr>
          <p:cNvPr id="6" name="Footer Placeholder 5"/>
          <p:cNvSpPr>
            <a:spLocks noGrp="1"/>
          </p:cNvSpPr>
          <p:nvPr>
            <p:ph type="ftr" sz="quarter" idx="11"/>
          </p:nvPr>
        </p:nvSpPr>
        <p:spPr/>
        <p:txBody>
          <a:bodyPr/>
          <a:lstStyle/>
          <a:p>
            <a:r>
              <a:rPr lang="en-US" smtClean="0"/>
              <a:t>© 2015 EV3Lessons.com, Last edit 1/29/2015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‹nº›</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A497C5-6B06-401E-99BA-2F5695EA91E7}" type="datetime1">
              <a:rPr lang="en-US" smtClean="0"/>
              <a:t>1/29/2015</a:t>
            </a:fld>
            <a:endParaRPr lang="en-US" dirty="0"/>
          </a:p>
        </p:txBody>
      </p:sp>
      <p:sp>
        <p:nvSpPr>
          <p:cNvPr id="6" name="Footer Placeholder 5"/>
          <p:cNvSpPr>
            <a:spLocks noGrp="1"/>
          </p:cNvSpPr>
          <p:nvPr>
            <p:ph type="ftr" sz="quarter" idx="11"/>
          </p:nvPr>
        </p:nvSpPr>
        <p:spPr/>
        <p:txBody>
          <a:bodyPr/>
          <a:lstStyle/>
          <a:p>
            <a:r>
              <a:rPr lang="en-US" smtClean="0"/>
              <a:t>© 2015 EV3Lessons.com, Last edit 1/29/2015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‹nº›</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BCC3198-C657-4B53-B704-BCDE2D7E7386}" type="datetime1">
              <a:rPr lang="en-US" smtClean="0"/>
              <a:t>1/29/2015</a:t>
            </a:fld>
            <a:endParaRPr lang="en-US" dirty="0"/>
          </a:p>
        </p:txBody>
      </p:sp>
      <p:sp>
        <p:nvSpPr>
          <p:cNvPr id="6" name="Footer Placeholder 5"/>
          <p:cNvSpPr>
            <a:spLocks noGrp="1"/>
          </p:cNvSpPr>
          <p:nvPr>
            <p:ph type="ftr" sz="quarter" idx="11"/>
          </p:nvPr>
        </p:nvSpPr>
        <p:spPr/>
        <p:txBody>
          <a:bodyPr/>
          <a:lstStyle/>
          <a:p>
            <a:r>
              <a:rPr lang="en-US" smtClean="0"/>
              <a:t>© 2015 EV3Lessons.com, Last edit 1/29/2015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‹nº›</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7B6C40-38E7-4BE7-9318-C0F05AA0686E}" type="datetime1">
              <a:rPr lang="en-US" smtClean="0"/>
              <a:t>1/29/2015</a:t>
            </a:fld>
            <a:endParaRPr lang="en-US" dirty="0"/>
          </a:p>
        </p:txBody>
      </p:sp>
      <p:sp>
        <p:nvSpPr>
          <p:cNvPr id="6" name="Footer Placeholder 5"/>
          <p:cNvSpPr>
            <a:spLocks noGrp="1"/>
          </p:cNvSpPr>
          <p:nvPr>
            <p:ph type="ftr" sz="quarter" idx="11"/>
          </p:nvPr>
        </p:nvSpPr>
        <p:spPr/>
        <p:txBody>
          <a:bodyPr/>
          <a:lstStyle/>
          <a:p>
            <a:r>
              <a:rPr lang="en-US" smtClean="0"/>
              <a:t>© 2015 EV3Lessons.com, Last edit 1/29/2015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‹nº›</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1F1EBCD-90F8-47E1-9738-5894EC7C48EC}" type="datetime1">
              <a:rPr lang="en-US" smtClean="0"/>
              <a:t>1/29/2015</a:t>
            </a:fld>
            <a:endParaRPr lang="en-US"/>
          </a:p>
        </p:txBody>
      </p:sp>
      <p:sp>
        <p:nvSpPr>
          <p:cNvPr id="5" name="Footer Placeholder 4"/>
          <p:cNvSpPr>
            <a:spLocks noGrp="1"/>
          </p:cNvSpPr>
          <p:nvPr>
            <p:ph type="ftr" sz="quarter" idx="11"/>
          </p:nvPr>
        </p:nvSpPr>
        <p:spPr/>
        <p:txBody>
          <a:bodyPr/>
          <a:lstStyle/>
          <a:p>
            <a:r>
              <a:rPr lang="en-US" smtClean="0"/>
              <a:t>© 2015 EV3Lessons.com, Last edit 1/29/2015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‹nº›</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693F162-BC40-4A4C-B475-EFF0180F9075}" type="datetime1">
              <a:rPr lang="en-US" smtClean="0"/>
              <a:t>1/29/2015</a:t>
            </a:fld>
            <a:endParaRPr lang="en-US"/>
          </a:p>
        </p:txBody>
      </p:sp>
      <p:sp>
        <p:nvSpPr>
          <p:cNvPr id="5" name="Footer Placeholder 4"/>
          <p:cNvSpPr>
            <a:spLocks noGrp="1"/>
          </p:cNvSpPr>
          <p:nvPr>
            <p:ph type="ftr" sz="quarter" idx="11"/>
          </p:nvPr>
        </p:nvSpPr>
        <p:spPr/>
        <p:txBody>
          <a:bodyPr/>
          <a:lstStyle/>
          <a:p>
            <a:r>
              <a:rPr lang="en-US" smtClean="0"/>
              <a:t>© 2015 EV3Lessons.com, Last edit 1/29/2015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‹nº›</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076C9DC-C614-4CF4-8CE8-97F6E618031D}" type="datetime1">
              <a:rPr lang="en-US" smtClean="0"/>
              <a:t>1/29/2015</a:t>
            </a:fld>
            <a:endParaRPr lang="en-US"/>
          </a:p>
        </p:txBody>
      </p:sp>
      <p:sp>
        <p:nvSpPr>
          <p:cNvPr id="5" name="Footer Placeholder 4"/>
          <p:cNvSpPr>
            <a:spLocks noGrp="1"/>
          </p:cNvSpPr>
          <p:nvPr>
            <p:ph type="ftr" sz="quarter" idx="11"/>
          </p:nvPr>
        </p:nvSpPr>
        <p:spPr/>
        <p:txBody>
          <a:bodyPr/>
          <a:lstStyle/>
          <a:p>
            <a:r>
              <a:rPr lang="en-US" smtClean="0"/>
              <a:t>© 2015 EV3Lessons.com, Last edit 1/29/2015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‹nº›</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2735F85E-19CB-4245-818A-1A5E26D3E201}" type="datetime1">
              <a:rPr lang="en-US" smtClean="0"/>
              <a:t>1/29/2015</a:t>
            </a:fld>
            <a:endParaRPr lang="en-US"/>
          </a:p>
        </p:txBody>
      </p:sp>
      <p:sp>
        <p:nvSpPr>
          <p:cNvPr id="5" name="Footer Placeholder 4"/>
          <p:cNvSpPr>
            <a:spLocks noGrp="1"/>
          </p:cNvSpPr>
          <p:nvPr>
            <p:ph type="ftr" sz="quarter" idx="11"/>
          </p:nvPr>
        </p:nvSpPr>
        <p:spPr/>
        <p:txBody>
          <a:bodyPr/>
          <a:lstStyle/>
          <a:p>
            <a:r>
              <a:rPr lang="en-US" smtClean="0"/>
              <a:t>© 2015 EV3Lessons.com, Last edit 1/29/2015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‹nº›</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F60E93DC-D669-4175-B76E-3CC1295FDA9E}" type="datetime1">
              <a:rPr lang="en-US" smtClean="0"/>
              <a:t>1/29/2015</a:t>
            </a:fld>
            <a:endParaRPr lang="en-US"/>
          </a:p>
        </p:txBody>
      </p:sp>
      <p:sp>
        <p:nvSpPr>
          <p:cNvPr id="5" name="Footer Placeholder 4"/>
          <p:cNvSpPr>
            <a:spLocks noGrp="1"/>
          </p:cNvSpPr>
          <p:nvPr>
            <p:ph type="ftr" sz="quarter" idx="11"/>
          </p:nvPr>
        </p:nvSpPr>
        <p:spPr/>
        <p:txBody>
          <a:bodyPr/>
          <a:lstStyle/>
          <a:p>
            <a:r>
              <a:rPr lang="en-US" smtClean="0"/>
              <a:t>© 2015 EV3Lessons.com, Last edit 1/29/2015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‹nº›</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DB87B19A-DD72-4234-9F59-86F80CDF9102}" type="datetime1">
              <a:rPr lang="en-US" smtClean="0"/>
              <a:t>1/29/2015</a:t>
            </a:fld>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t>‹nº›</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500C84F-BF32-40A9-B7FB-626E89CB6CE4}" type="datetime1">
              <a:rPr lang="en-US" smtClean="0"/>
              <a:t>1/29/2015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‹nº›</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55F555A-A800-4216-AE56-CA4023B39333}" type="datetime1">
              <a:rPr lang="en-US" smtClean="0"/>
              <a:t>1/29/2015</a:t>
            </a:fld>
            <a:endParaRPr lang="en-US"/>
          </a:p>
        </p:txBody>
      </p:sp>
      <p:sp>
        <p:nvSpPr>
          <p:cNvPr id="8" name="Footer Placeholder 7"/>
          <p:cNvSpPr>
            <a:spLocks noGrp="1"/>
          </p:cNvSpPr>
          <p:nvPr>
            <p:ph type="ftr" sz="quarter" idx="11"/>
          </p:nvPr>
        </p:nvSpPr>
        <p:spPr/>
        <p:txBody>
          <a:bodyPr/>
          <a:lstStyle/>
          <a:p>
            <a:r>
              <a:rPr lang="en-US" smtClean="0"/>
              <a:t>© 2015 EV3Lessons.com, Last edit 1/29/2015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‹nº›</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A41FB14-5A1D-46CD-A4C2-4A6137892CCA}" type="datetime1">
              <a:rPr lang="en-US" smtClean="0"/>
              <a:t>1/29/2015</a:t>
            </a:fld>
            <a:endParaRPr lang="en-US"/>
          </a:p>
        </p:txBody>
      </p:sp>
      <p:sp>
        <p:nvSpPr>
          <p:cNvPr id="4" name="Footer Placeholder 3"/>
          <p:cNvSpPr>
            <a:spLocks noGrp="1"/>
          </p:cNvSpPr>
          <p:nvPr>
            <p:ph type="ftr" sz="quarter" idx="11"/>
          </p:nvPr>
        </p:nvSpPr>
        <p:spPr/>
        <p:txBody>
          <a:bodyPr/>
          <a:lstStyle/>
          <a:p>
            <a:r>
              <a:rPr lang="en-US" smtClean="0"/>
              <a:t>© 2015 EV3Lessons.com, Last edit 1/29/2015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‹nº›</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75B19-5A55-4AAA-9EF0-B45D6522585A}" type="datetime1">
              <a:rPr lang="en-US" smtClean="0"/>
              <a:t>1/29/2015</a:t>
            </a:fld>
            <a:endParaRPr lang="en-US"/>
          </a:p>
        </p:txBody>
      </p:sp>
      <p:sp>
        <p:nvSpPr>
          <p:cNvPr id="3" name="Footer Placeholder 2"/>
          <p:cNvSpPr>
            <a:spLocks noGrp="1"/>
          </p:cNvSpPr>
          <p:nvPr>
            <p:ph type="ftr" sz="quarter" idx="11"/>
          </p:nvPr>
        </p:nvSpPr>
        <p:spPr/>
        <p:txBody>
          <a:bodyPr/>
          <a:lstStyle/>
          <a:p>
            <a:r>
              <a:rPr lang="en-US" smtClean="0"/>
              <a:t>© 2015 EV3Lessons.com, Last edit 1/29/2015</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‹nº›</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6D84C9FD-E689-45F4-8177-352D855AD44E}" type="datetime1">
              <a:rPr lang="en-US" smtClean="0"/>
              <a:t>1/29/2015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smtClean="0"/>
              <a:t>© 2015 EV3Lessons.com, Last edit 1/29/2015</a:t>
            </a:r>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4382A7F7-08BF-4252-8141-63FB96055BBB}" type="slidenum">
              <a:rPr lang="en-US" smtClean="0"/>
              <a:t>‹nº›</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iming>
    <p:tnLst>
      <p:par>
        <p:cTn id="1" dur="indefinite" restart="never" nodeType="tmRoot"/>
      </p:par>
    </p:tnLst>
  </p:timing>
  <p:hf hd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creativecommons.org/licenses/by-nc-sa/4.0/" TargetMode="External"/><Relationship Id="rId5" Type="http://schemas.openxmlformats.org/officeDocument/2006/relationships/hyperlink" Target="http://www.ev3lessons.com/" TargetMode="External"/><Relationship Id="rId4" Type="http://schemas.openxmlformats.org/officeDocument/2006/relationships/hyperlink" Target="mailto:frank.levine@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roidslogo2.png"/>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2627" b="2627"/>
          <a:stretch>
            <a:fillRect/>
          </a:stretch>
        </p:blipFill>
        <p:spPr>
          <a:xfrm>
            <a:off x="247673" y="5252598"/>
            <a:ext cx="1209338" cy="1145791"/>
          </a:xfrm>
        </p:spPr>
      </p:pic>
      <p:sp>
        <p:nvSpPr>
          <p:cNvPr id="4" name="Subtitle 3"/>
          <p:cNvSpPr>
            <a:spLocks noGrp="1"/>
          </p:cNvSpPr>
          <p:nvPr>
            <p:ph type="subTitle" idx="1"/>
          </p:nvPr>
        </p:nvSpPr>
        <p:spPr>
          <a:xfrm>
            <a:off x="1576397" y="5252598"/>
            <a:ext cx="3749229" cy="484094"/>
          </a:xfrm>
        </p:spPr>
        <p:txBody>
          <a:bodyPr/>
          <a:lstStyle/>
          <a:p>
            <a:r>
              <a:rPr lang="en-US" dirty="0" err="1" smtClean="0">
                <a:solidFill>
                  <a:schemeClr val="tx1"/>
                </a:solidFill>
              </a:rPr>
              <a:t>Por</a:t>
            </a:r>
            <a:r>
              <a:rPr lang="en-US" dirty="0" smtClean="0">
                <a:solidFill>
                  <a:schemeClr val="tx1"/>
                </a:solidFill>
              </a:rPr>
              <a:t> Droids Robotics</a:t>
            </a:r>
            <a:endParaRPr lang="en-US" dirty="0">
              <a:solidFill>
                <a:schemeClr val="tx1"/>
              </a:solidFill>
            </a:endParaRPr>
          </a:p>
        </p:txBody>
      </p:sp>
      <p:sp>
        <p:nvSpPr>
          <p:cNvPr id="2" name="Title 1"/>
          <p:cNvSpPr>
            <a:spLocks noGrp="1"/>
          </p:cNvSpPr>
          <p:nvPr>
            <p:ph type="ctrTitle"/>
          </p:nvPr>
        </p:nvSpPr>
        <p:spPr>
          <a:xfrm>
            <a:off x="199698" y="2974369"/>
            <a:ext cx="7810967" cy="1088237"/>
          </a:xfrm>
        </p:spPr>
        <p:txBody>
          <a:bodyPr>
            <a:normAutofit/>
          </a:bodyPr>
          <a:lstStyle/>
          <a:p>
            <a:r>
              <a:rPr lang="en-US" sz="6600" dirty="0" err="1" smtClean="0">
                <a:solidFill>
                  <a:srgbClr val="FF0000"/>
                </a:solidFill>
              </a:rPr>
              <a:t>Controle</a:t>
            </a:r>
            <a:r>
              <a:rPr lang="en-US" sz="6600" dirty="0" smtClean="0">
                <a:solidFill>
                  <a:srgbClr val="FF0000"/>
                </a:solidFill>
              </a:rPr>
              <a:t> </a:t>
            </a:r>
            <a:r>
              <a:rPr lang="en-US" sz="6600" dirty="0" err="1" smtClean="0">
                <a:solidFill>
                  <a:srgbClr val="FF0000"/>
                </a:solidFill>
              </a:rPr>
              <a:t>Proporcional</a:t>
            </a:r>
            <a:endParaRPr lang="en-US" dirty="0">
              <a:solidFill>
                <a:srgbClr val="FF0000"/>
              </a:solidFill>
            </a:endParaRPr>
          </a:p>
        </p:txBody>
      </p:sp>
      <p:sp>
        <p:nvSpPr>
          <p:cNvPr id="3" name="TextBox 2"/>
          <p:cNvSpPr txBox="1"/>
          <p:nvPr/>
        </p:nvSpPr>
        <p:spPr>
          <a:xfrm>
            <a:off x="329321" y="353342"/>
            <a:ext cx="7754284" cy="1569660"/>
          </a:xfrm>
          <a:prstGeom prst="rect">
            <a:avLst/>
          </a:prstGeom>
          <a:noFill/>
        </p:spPr>
        <p:txBody>
          <a:bodyPr wrap="square" rtlCol="0">
            <a:spAutoFit/>
          </a:bodyPr>
          <a:lstStyle/>
          <a:p>
            <a:r>
              <a:rPr lang="en-US" sz="4800" dirty="0" smtClean="0">
                <a:solidFill>
                  <a:schemeClr val="bg1"/>
                </a:solidFill>
              </a:rPr>
              <a:t>LIÇÃO DE PROGRAMAÇÃO AVANÇADA EV3</a:t>
            </a:r>
            <a:endParaRPr lang="en-US" sz="4800" dirty="0">
              <a:solidFill>
                <a:schemeClr val="bg1"/>
              </a:solidFill>
            </a:endParaRPr>
          </a:p>
        </p:txBody>
      </p:sp>
      <p:sp>
        <p:nvSpPr>
          <p:cNvPr id="10" name="Footer Placeholder 9"/>
          <p:cNvSpPr>
            <a:spLocks noGrp="1"/>
          </p:cNvSpPr>
          <p:nvPr>
            <p:ph type="ftr" sz="quarter" idx="11"/>
          </p:nvPr>
        </p:nvSpPr>
        <p:spPr/>
        <p:txBody>
          <a:bodyPr/>
          <a:lstStyle/>
          <a:p>
            <a:r>
              <a:rPr lang="en-US" dirty="0" smtClean="0"/>
              <a:t>© 2015 EV3Lessons.com, Last edit 1/30/2015</a:t>
            </a:r>
            <a:endParaRPr lang="en-US" dirty="0"/>
          </a:p>
        </p:txBody>
      </p:sp>
      <p:sp>
        <p:nvSpPr>
          <p:cNvPr id="5" name="Slide Number Placeholder 4"/>
          <p:cNvSpPr>
            <a:spLocks noGrp="1"/>
          </p:cNvSpPr>
          <p:nvPr>
            <p:ph type="sldNum" sz="quarter" idx="12"/>
          </p:nvPr>
        </p:nvSpPr>
        <p:spPr/>
        <p:txBody>
          <a:bodyPr/>
          <a:lstStyle/>
          <a:p>
            <a:fld id="{7F5CE407-6216-4202-80E4-A30DC2F709B2}" type="slidenum">
              <a:rPr lang="en-US" smtClean="0"/>
              <a:t>1</a:t>
            </a:fld>
            <a:endParaRPr lang="en-US"/>
          </a:p>
        </p:txBody>
      </p:sp>
      <p:pic>
        <p:nvPicPr>
          <p:cNvPr id="8" name="Picture 7" descr="EV3Lessons.co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42159" y="5494645"/>
            <a:ext cx="2940317" cy="1092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smtClean="0">
                <a:latin typeface="+mn-lt"/>
              </a:rPr>
              <a:t>Créditos</a:t>
            </a:r>
            <a:endParaRPr lang="en-US" dirty="0">
              <a:latin typeface="+mn-lt"/>
            </a:endParaRPr>
          </a:p>
        </p:txBody>
      </p:sp>
      <p:sp>
        <p:nvSpPr>
          <p:cNvPr id="3" name="Content Placeholder 2"/>
          <p:cNvSpPr>
            <a:spLocks noGrp="1"/>
          </p:cNvSpPr>
          <p:nvPr>
            <p:ph idx="1"/>
          </p:nvPr>
        </p:nvSpPr>
        <p:spPr>
          <a:xfrm>
            <a:off x="284162" y="1915912"/>
            <a:ext cx="8574087" cy="3581400"/>
          </a:xfrm>
        </p:spPr>
        <p:txBody>
          <a:bodyPr>
            <a:normAutofit/>
          </a:bodyPr>
          <a:lstStyle/>
          <a:p>
            <a:pPr marL="454025" lvl="1" indent="-454025">
              <a:spcBef>
                <a:spcPts val="2000"/>
              </a:spcBef>
              <a:buClr>
                <a:schemeClr val="bg1">
                  <a:lumMod val="65000"/>
                </a:schemeClr>
              </a:buClr>
            </a:pPr>
            <a:r>
              <a:rPr lang="en-US" dirty="0" err="1" smtClean="0"/>
              <a:t>Esse</a:t>
            </a:r>
            <a:r>
              <a:rPr lang="en-US" dirty="0" smtClean="0"/>
              <a:t> tutorial </a:t>
            </a:r>
            <a:r>
              <a:rPr lang="en-US" dirty="0" err="1" smtClean="0"/>
              <a:t>foi</a:t>
            </a:r>
            <a:r>
              <a:rPr lang="en-US" dirty="0" smtClean="0"/>
              <a:t> </a:t>
            </a:r>
            <a:r>
              <a:rPr lang="en-US" dirty="0" err="1" smtClean="0"/>
              <a:t>criado</a:t>
            </a:r>
            <a:r>
              <a:rPr lang="en-US" dirty="0" smtClean="0"/>
              <a:t> </a:t>
            </a:r>
            <a:r>
              <a:rPr lang="en-US" dirty="0" err="1" smtClean="0"/>
              <a:t>por</a:t>
            </a:r>
            <a:r>
              <a:rPr lang="en-US" dirty="0" smtClean="0"/>
              <a:t> Sanjay </a:t>
            </a:r>
            <a:r>
              <a:rPr lang="en-US" dirty="0" err="1" smtClean="0"/>
              <a:t>Seshan</a:t>
            </a:r>
            <a:r>
              <a:rPr lang="en-US" dirty="0" smtClean="0"/>
              <a:t> e Arvind </a:t>
            </a:r>
            <a:r>
              <a:rPr lang="en-US" dirty="0" err="1" smtClean="0"/>
              <a:t>Seshan</a:t>
            </a:r>
            <a:r>
              <a:rPr lang="en-US" dirty="0" smtClean="0"/>
              <a:t> do Droids Robotics </a:t>
            </a:r>
            <a:r>
              <a:rPr lang="en-US" dirty="0"/>
              <a:t>(</a:t>
            </a:r>
            <a:r>
              <a:rPr lang="en-US" dirty="0" smtClean="0">
                <a:hlinkClick r:id="rId3"/>
              </a:rPr>
              <a:t>team@droidsrobotics.org</a:t>
            </a:r>
            <a:r>
              <a:rPr lang="en-US" dirty="0" smtClean="0"/>
              <a:t>).</a:t>
            </a:r>
          </a:p>
          <a:p>
            <a:pPr marL="454025" lvl="1" indent="-454025">
              <a:spcBef>
                <a:spcPts val="2000"/>
              </a:spcBef>
              <a:buClr>
                <a:schemeClr val="bg1">
                  <a:lumMod val="65000"/>
                </a:schemeClr>
              </a:buClr>
            </a:pPr>
            <a:r>
              <a:rPr lang="en-US" dirty="0" err="1" smtClean="0"/>
              <a:t>Código</a:t>
            </a:r>
            <a:r>
              <a:rPr lang="en-US" dirty="0" smtClean="0"/>
              <a:t> Gyro Turn original </a:t>
            </a:r>
            <a:r>
              <a:rPr lang="en-US" dirty="0" err="1" smtClean="0"/>
              <a:t>foi</a:t>
            </a:r>
            <a:r>
              <a:rPr lang="en-US" dirty="0" smtClean="0"/>
              <a:t> </a:t>
            </a:r>
            <a:r>
              <a:rPr lang="en-US" dirty="0" err="1" smtClean="0"/>
              <a:t>provido</a:t>
            </a:r>
            <a:r>
              <a:rPr lang="en-US" dirty="0" smtClean="0"/>
              <a:t> </a:t>
            </a:r>
            <a:r>
              <a:rPr lang="en-US" dirty="0" err="1" smtClean="0"/>
              <a:t>pelos</a:t>
            </a:r>
            <a:r>
              <a:rPr lang="en-US" dirty="0" smtClean="0"/>
              <a:t> “Construction Mavericks” (</a:t>
            </a:r>
            <a:r>
              <a:rPr lang="en-US" sz="2400" dirty="0" smtClean="0">
                <a:hlinkClick r:id="rId4"/>
              </a:rPr>
              <a:t>frank.levine@gmail.com</a:t>
            </a:r>
            <a:r>
              <a:rPr lang="en-US" sz="2400" dirty="0" smtClean="0"/>
              <a:t>)</a:t>
            </a:r>
            <a:endParaRPr lang="en-US" dirty="0"/>
          </a:p>
          <a:p>
            <a:pPr marL="454025" lvl="1" indent="-454025">
              <a:spcBef>
                <a:spcPts val="2000"/>
              </a:spcBef>
              <a:buClr>
                <a:schemeClr val="bg1">
                  <a:lumMod val="65000"/>
                </a:schemeClr>
              </a:buClr>
            </a:pPr>
            <a:r>
              <a:rPr lang="en-US" dirty="0" err="1" smtClean="0"/>
              <a:t>Mais</a:t>
            </a:r>
            <a:r>
              <a:rPr lang="en-US" dirty="0" smtClean="0"/>
              <a:t> </a:t>
            </a:r>
            <a:r>
              <a:rPr lang="en-US" dirty="0" err="1" smtClean="0"/>
              <a:t>lições</a:t>
            </a:r>
            <a:r>
              <a:rPr lang="en-US" dirty="0" smtClean="0"/>
              <a:t> </a:t>
            </a:r>
            <a:r>
              <a:rPr lang="en-US" dirty="0" err="1" smtClean="0"/>
              <a:t>em</a:t>
            </a:r>
            <a:r>
              <a:rPr lang="en-US" dirty="0" smtClean="0"/>
              <a:t> </a:t>
            </a:r>
            <a:r>
              <a:rPr lang="en-US" dirty="0" smtClean="0">
                <a:hlinkClick r:id="rId5"/>
              </a:rPr>
              <a:t>www.ev3lessons.com</a:t>
            </a:r>
            <a:endParaRPr lang="en-US" dirty="0" smtClean="0"/>
          </a:p>
          <a:p>
            <a:pPr marL="454025" lvl="1" indent="-454025">
              <a:spcBef>
                <a:spcPts val="2000"/>
              </a:spcBef>
              <a:buClr>
                <a:schemeClr val="bg1">
                  <a:lumMod val="65000"/>
                </a:schemeClr>
              </a:buClr>
            </a:pPr>
            <a:r>
              <a:rPr lang="en-US" dirty="0" err="1" smtClean="0"/>
              <a:t>Esse</a:t>
            </a:r>
            <a:r>
              <a:rPr lang="en-US" dirty="0" smtClean="0"/>
              <a:t> tutorial </a:t>
            </a:r>
            <a:r>
              <a:rPr lang="en-US" dirty="0" err="1" smtClean="0"/>
              <a:t>foi</a:t>
            </a:r>
            <a:r>
              <a:rPr lang="en-US" dirty="0" smtClean="0"/>
              <a:t> </a:t>
            </a:r>
            <a:r>
              <a:rPr lang="en-US" dirty="0" err="1" smtClean="0"/>
              <a:t>traduzido</a:t>
            </a:r>
            <a:r>
              <a:rPr lang="en-US" dirty="0" smtClean="0"/>
              <a:t> </a:t>
            </a:r>
            <a:r>
              <a:rPr lang="en-US" dirty="0" err="1" smtClean="0"/>
              <a:t>por</a:t>
            </a:r>
            <a:r>
              <a:rPr lang="en-US" dirty="0" smtClean="0"/>
              <a:t> </a:t>
            </a:r>
            <a:r>
              <a:rPr lang="en-US" dirty="0" err="1" smtClean="0"/>
              <a:t>João</a:t>
            </a:r>
            <a:r>
              <a:rPr lang="en-US" dirty="0" smtClean="0"/>
              <a:t> Victor </a:t>
            </a:r>
            <a:r>
              <a:rPr lang="en-US" dirty="0" err="1" smtClean="0"/>
              <a:t>Quintanilha</a:t>
            </a:r>
            <a:r>
              <a:rPr lang="en-US" dirty="0" smtClean="0"/>
              <a:t>, José </a:t>
            </a:r>
            <a:r>
              <a:rPr lang="en-US" dirty="0" err="1" smtClean="0"/>
              <a:t>Mateus</a:t>
            </a:r>
            <a:r>
              <a:rPr lang="en-US" dirty="0" smtClean="0"/>
              <a:t> e Bruno Leonardo.</a:t>
            </a:r>
            <a:endParaRPr lang="en-US" dirty="0"/>
          </a:p>
        </p:txBody>
      </p:sp>
      <p:sp>
        <p:nvSpPr>
          <p:cNvPr id="4" name="Footer Placeholder 3"/>
          <p:cNvSpPr>
            <a:spLocks noGrp="1"/>
          </p:cNvSpPr>
          <p:nvPr>
            <p:ph type="ftr" sz="quarter" idx="11"/>
          </p:nvPr>
        </p:nvSpPr>
        <p:spPr/>
        <p:txBody>
          <a:bodyPr/>
          <a:lstStyle/>
          <a:p>
            <a:r>
              <a:rPr lang="en-US" smtClean="0"/>
              <a:t>© 2015 EV3Lessons.com, Last edit 1/30/2015</a:t>
            </a:r>
            <a:endParaRPr lang="en-US"/>
          </a:p>
        </p:txBody>
      </p:sp>
      <p:sp>
        <p:nvSpPr>
          <p:cNvPr id="5" name="Rectangle 1"/>
          <p:cNvSpPr>
            <a:spLocks noChangeArrowheads="1"/>
          </p:cNvSpPr>
          <p:nvPr/>
        </p:nvSpPr>
        <p:spPr bwMode="auto">
          <a:xfrm>
            <a:off x="457199" y="5545845"/>
            <a:ext cx="7913347" cy="61555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Helvetica Neue"/>
              </a:rPr>
              <a:t>Esse</a:t>
            </a:r>
            <a:r>
              <a:rPr kumimoji="0" lang="en-US" altLang="en-US" sz="2000" b="0" i="0" u="none" strike="noStrike" cap="none" normalizeH="0" baseline="0" dirty="0" smtClean="0">
                <a:ln>
                  <a:noFill/>
                </a:ln>
                <a:solidFill>
                  <a:srgbClr val="000000"/>
                </a:solidFill>
                <a:effectLst/>
                <a:latin typeface="Helvetica Neue"/>
              </a:rPr>
              <a:t> </a:t>
            </a:r>
            <a:r>
              <a:rPr kumimoji="0" lang="en-US" altLang="en-US" sz="2000" b="0" i="0" u="none" strike="noStrike" cap="none" normalizeH="0" baseline="0" dirty="0" err="1" smtClean="0">
                <a:ln>
                  <a:noFill/>
                </a:ln>
                <a:solidFill>
                  <a:srgbClr val="000000"/>
                </a:solidFill>
                <a:effectLst/>
                <a:latin typeface="Helvetica Neue"/>
              </a:rPr>
              <a:t>trabalho</a:t>
            </a:r>
            <a:r>
              <a:rPr kumimoji="0" lang="en-US" altLang="en-US" sz="2000" b="0" i="0" u="none" strike="noStrike" cap="none" normalizeH="0" baseline="0" dirty="0" smtClean="0">
                <a:ln>
                  <a:noFill/>
                </a:ln>
                <a:solidFill>
                  <a:srgbClr val="000000"/>
                </a:solidFill>
                <a:effectLst/>
                <a:latin typeface="Helvetica Neue"/>
              </a:rPr>
              <a:t> é </a:t>
            </a:r>
            <a:r>
              <a:rPr kumimoji="0" lang="en-US" altLang="en-US" sz="2000" b="0" i="0" u="none" strike="noStrike" cap="none" normalizeH="0" baseline="0" dirty="0" err="1" smtClean="0">
                <a:ln>
                  <a:noFill/>
                </a:ln>
                <a:solidFill>
                  <a:srgbClr val="000000"/>
                </a:solidFill>
                <a:effectLst/>
                <a:latin typeface="Helvetica Neue"/>
              </a:rPr>
              <a:t>licenciado</a:t>
            </a:r>
            <a:r>
              <a:rPr kumimoji="0" lang="en-US" altLang="en-US" sz="2000" b="0" i="0" u="none" strike="noStrike" cap="none" normalizeH="0" baseline="0" dirty="0" smtClean="0">
                <a:ln>
                  <a:noFill/>
                </a:ln>
                <a:solidFill>
                  <a:srgbClr val="000000"/>
                </a:solidFill>
                <a:effectLst/>
                <a:latin typeface="Helvetica Neue"/>
              </a:rPr>
              <a:t> </a:t>
            </a:r>
            <a:r>
              <a:rPr kumimoji="0" lang="en-US" altLang="en-US" sz="2000" b="0" i="0" u="none" strike="noStrike" cap="none" normalizeH="0" baseline="0" dirty="0" err="1" smtClean="0">
                <a:ln>
                  <a:noFill/>
                </a:ln>
                <a:solidFill>
                  <a:srgbClr val="000000"/>
                </a:solidFill>
                <a:effectLst/>
                <a:latin typeface="Helvetica Neue"/>
              </a:rPr>
              <a:t>sobre</a:t>
            </a:r>
            <a:r>
              <a:rPr lang="en-US" altLang="en-US" sz="2000" dirty="0">
                <a:solidFill>
                  <a:srgbClr val="000000"/>
                </a:solidFill>
                <a:latin typeface="Helvetica Neue"/>
              </a:rPr>
              <a:t> </a:t>
            </a:r>
            <a:r>
              <a:rPr kumimoji="0" lang="en-US" altLang="en-US" sz="2000" b="0" i="0" u="none" strike="noStrike" cap="none" normalizeH="0" baseline="0" dirty="0" smtClean="0">
                <a:ln>
                  <a:noFill/>
                </a:ln>
                <a:solidFill>
                  <a:srgbClr val="4374B7"/>
                </a:solidFill>
                <a:effectLst/>
                <a:latin typeface="Helvetica Neue"/>
                <a:hlinkClick r:id="rId6"/>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6"/>
              </a:rPr>
              <a:t>NonCommercial</a:t>
            </a:r>
            <a:r>
              <a:rPr kumimoji="0" lang="en-US" altLang="en-US" sz="2000" b="0" i="0" u="none" strike="noStrike" cap="none" normalizeH="0" baseline="0" dirty="0" smtClean="0">
                <a:ln>
                  <a:noFill/>
                </a:ln>
                <a:solidFill>
                  <a:srgbClr val="4374B7"/>
                </a:solidFill>
                <a:effectLst/>
                <a:latin typeface="Helvetica Neue"/>
                <a:hlinkClick r:id="rId6"/>
              </a:rPr>
              <a:t>-</a:t>
            </a:r>
            <a:r>
              <a:rPr kumimoji="0" lang="en-US" altLang="en-US" sz="2000" b="0" i="0" u="none" strike="noStrike" cap="none" normalizeH="0" baseline="0" dirty="0" err="1" smtClean="0">
                <a:ln>
                  <a:noFill/>
                </a:ln>
                <a:solidFill>
                  <a:srgbClr val="4374B7"/>
                </a:solidFill>
                <a:effectLst/>
                <a:latin typeface="Helvetica Neue"/>
                <a:hlinkClick r:id="rId6"/>
              </a:rPr>
              <a:t>ShareAlike</a:t>
            </a:r>
            <a:r>
              <a:rPr kumimoji="0" lang="en-US" altLang="en-US" sz="2000" b="0" i="0" u="none" strike="noStrike" cap="none" normalizeH="0" baseline="0" dirty="0" smtClean="0">
                <a:ln>
                  <a:noFill/>
                </a:ln>
                <a:solidFill>
                  <a:srgbClr val="4374B7"/>
                </a:solidFill>
                <a:effectLst/>
                <a:latin typeface="Helvetica Neue"/>
                <a:hlinkClick r:id="rId6"/>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9359" y="4787226"/>
            <a:ext cx="2161449" cy="7614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4382A7F7-08BF-4252-8141-63FB96055BBB}" type="slidenum">
              <a:rPr lang="en-US" smtClean="0"/>
              <a:t>10</a:t>
            </a:fld>
            <a:endParaRPr lang="en-US"/>
          </a:p>
        </p:txBody>
      </p:sp>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smtClean="0"/>
              <a:t>Por</a:t>
            </a:r>
            <a:r>
              <a:rPr lang="en-US" dirty="0" smtClean="0"/>
              <a:t> </a:t>
            </a:r>
            <a:r>
              <a:rPr lang="en-US" dirty="0" err="1" smtClean="0"/>
              <a:t>quê</a:t>
            </a:r>
            <a:r>
              <a:rPr lang="en-US" dirty="0" smtClean="0"/>
              <a:t> </a:t>
            </a:r>
            <a:r>
              <a:rPr lang="en-US" dirty="0" err="1" smtClean="0"/>
              <a:t>Controle</a:t>
            </a:r>
            <a:r>
              <a:rPr lang="en-US" dirty="0" smtClean="0"/>
              <a:t> </a:t>
            </a:r>
            <a:r>
              <a:rPr lang="en-US" dirty="0" err="1" smtClean="0"/>
              <a:t>Proporcional</a:t>
            </a:r>
            <a:r>
              <a:rPr lang="en-US" dirty="0" smtClean="0"/>
              <a:t>?</a:t>
            </a:r>
            <a:endParaRPr lang="en-US" dirty="0"/>
          </a:p>
        </p:txBody>
      </p:sp>
      <p:sp>
        <p:nvSpPr>
          <p:cNvPr id="3" name="Content Placeholder 2"/>
          <p:cNvSpPr>
            <a:spLocks noGrp="1"/>
          </p:cNvSpPr>
          <p:nvPr>
            <p:ph idx="1"/>
          </p:nvPr>
        </p:nvSpPr>
        <p:spPr>
          <a:xfrm>
            <a:off x="284163" y="2133600"/>
            <a:ext cx="8574087" cy="3992563"/>
          </a:xfrm>
        </p:spPr>
        <p:txBody>
          <a:bodyPr>
            <a:normAutofit fontScale="85000" lnSpcReduction="20000"/>
          </a:bodyPr>
          <a:lstStyle/>
          <a:p>
            <a:pPr marL="342900" indent="-342900">
              <a:buFont typeface="Arial"/>
              <a:buChar char="•"/>
            </a:pPr>
            <a:r>
              <a:rPr lang="en-US" b="0" dirty="0" err="1" smtClean="0"/>
              <a:t>Controle</a:t>
            </a:r>
            <a:r>
              <a:rPr lang="en-US" b="0" dirty="0" smtClean="0"/>
              <a:t> </a:t>
            </a:r>
            <a:r>
              <a:rPr lang="en-US" b="0" dirty="0" err="1" smtClean="0"/>
              <a:t>Proporcional</a:t>
            </a:r>
            <a:r>
              <a:rPr lang="en-US" b="0" dirty="0" smtClean="0"/>
              <a:t> é </a:t>
            </a:r>
            <a:r>
              <a:rPr lang="en-US" b="0" dirty="0" err="1" smtClean="0"/>
              <a:t>muito</a:t>
            </a:r>
            <a:r>
              <a:rPr lang="en-US" b="0" dirty="0" smtClean="0"/>
              <a:t> </a:t>
            </a:r>
            <a:r>
              <a:rPr lang="en-US" b="0" dirty="0" err="1" smtClean="0"/>
              <a:t>útil</a:t>
            </a:r>
            <a:r>
              <a:rPr lang="en-US" b="0" dirty="0" smtClean="0"/>
              <a:t> </a:t>
            </a:r>
            <a:r>
              <a:rPr lang="en-US" b="0" dirty="0" err="1" smtClean="0"/>
              <a:t>para</a:t>
            </a:r>
            <a:r>
              <a:rPr lang="en-US" b="0" dirty="0" smtClean="0"/>
              <a:t> FLL</a:t>
            </a:r>
            <a:endParaRPr lang="en-US" b="0" dirty="0"/>
          </a:p>
          <a:p>
            <a:pPr marL="342900" indent="-342900">
              <a:buFont typeface="Arial"/>
              <a:buChar char="•"/>
            </a:pPr>
            <a:r>
              <a:rPr lang="en-US" b="0" dirty="0" smtClean="0"/>
              <a:t>O </a:t>
            </a:r>
            <a:r>
              <a:rPr lang="en-US" b="0" dirty="0" err="1" smtClean="0"/>
              <a:t>robô</a:t>
            </a:r>
            <a:r>
              <a:rPr lang="en-US" b="0" dirty="0" smtClean="0"/>
              <a:t> move </a:t>
            </a:r>
            <a:r>
              <a:rPr lang="en-US" b="0" dirty="0" err="1" smtClean="0"/>
              <a:t>proporcionalmente</a:t>
            </a:r>
            <a:r>
              <a:rPr lang="en-US" b="0" dirty="0" smtClean="0"/>
              <a:t> – </a:t>
            </a:r>
            <a:r>
              <a:rPr lang="en-US" b="0" dirty="0" err="1" smtClean="0"/>
              <a:t>movendo</a:t>
            </a:r>
            <a:r>
              <a:rPr lang="en-US" b="0" dirty="0" smtClean="0"/>
              <a:t> </a:t>
            </a:r>
            <a:r>
              <a:rPr lang="en-US" b="0" dirty="0" err="1" smtClean="0"/>
              <a:t>mais</a:t>
            </a:r>
            <a:r>
              <a:rPr lang="en-US" b="0" dirty="0" smtClean="0"/>
              <a:t> </a:t>
            </a:r>
            <a:r>
              <a:rPr lang="en-US" b="0" dirty="0" err="1" smtClean="0"/>
              <a:t>ou</a:t>
            </a:r>
            <a:r>
              <a:rPr lang="en-US" b="0" dirty="0" smtClean="0"/>
              <a:t> </a:t>
            </a:r>
            <a:r>
              <a:rPr lang="en-US" b="0" dirty="0" err="1" smtClean="0"/>
              <a:t>menos</a:t>
            </a:r>
            <a:r>
              <a:rPr lang="en-US" b="0" dirty="0" smtClean="0"/>
              <a:t> </a:t>
            </a:r>
            <a:r>
              <a:rPr lang="en-US" dirty="0" err="1" smtClean="0"/>
              <a:t>baseado</a:t>
            </a:r>
            <a:r>
              <a:rPr lang="en-US" dirty="0" smtClean="0"/>
              <a:t> </a:t>
            </a:r>
            <a:r>
              <a:rPr lang="en-US" dirty="0" err="1" smtClean="0"/>
              <a:t>em</a:t>
            </a:r>
            <a:r>
              <a:rPr lang="en-US" dirty="0" smtClean="0"/>
              <a:t> </a:t>
            </a:r>
            <a:r>
              <a:rPr lang="en-US" dirty="0" err="1" smtClean="0"/>
              <a:t>como</a:t>
            </a:r>
            <a:r>
              <a:rPr lang="en-US" dirty="0" smtClean="0"/>
              <a:t> </a:t>
            </a:r>
            <a:r>
              <a:rPr lang="en-US" dirty="0" err="1" smtClean="0"/>
              <a:t>longe</a:t>
            </a:r>
            <a:r>
              <a:rPr lang="en-US" dirty="0" smtClean="0"/>
              <a:t> o </a:t>
            </a:r>
            <a:r>
              <a:rPr lang="en-US" dirty="0" err="1" smtClean="0"/>
              <a:t>robô</a:t>
            </a:r>
            <a:r>
              <a:rPr lang="en-US" dirty="0" smtClean="0"/>
              <a:t> </a:t>
            </a:r>
            <a:r>
              <a:rPr lang="en-US" dirty="0" err="1" smtClean="0"/>
              <a:t>está</a:t>
            </a:r>
            <a:r>
              <a:rPr lang="en-US" dirty="0" smtClean="0"/>
              <a:t> da </a:t>
            </a:r>
            <a:r>
              <a:rPr lang="en-US" dirty="0" err="1" smtClean="0"/>
              <a:t>distância</a:t>
            </a:r>
            <a:r>
              <a:rPr lang="en-US" dirty="0" smtClean="0"/>
              <a:t> do </a:t>
            </a:r>
            <a:r>
              <a:rPr lang="en-US" dirty="0" err="1" smtClean="0"/>
              <a:t>alvo</a:t>
            </a:r>
            <a:endParaRPr lang="en-US" b="0" dirty="0" smtClean="0"/>
          </a:p>
          <a:p>
            <a:pPr marL="800100" lvl="1" indent="-342900">
              <a:buFont typeface="Arial"/>
              <a:buChar char="•"/>
            </a:pPr>
            <a:r>
              <a:rPr lang="en-US" dirty="0" err="1" smtClean="0"/>
              <a:t>Por</a:t>
            </a:r>
            <a:r>
              <a:rPr lang="en-US" dirty="0" smtClean="0"/>
              <a:t> um </a:t>
            </a:r>
            <a:r>
              <a:rPr lang="en-US" dirty="0" err="1" smtClean="0"/>
              <a:t>seguidor</a:t>
            </a:r>
            <a:r>
              <a:rPr lang="en-US" dirty="0" smtClean="0"/>
              <a:t> de </a:t>
            </a:r>
            <a:r>
              <a:rPr lang="en-US" dirty="0" err="1" smtClean="0"/>
              <a:t>linha</a:t>
            </a:r>
            <a:r>
              <a:rPr lang="en-US" dirty="0" smtClean="0"/>
              <a:t>, o </a:t>
            </a:r>
            <a:r>
              <a:rPr lang="en-US" dirty="0" err="1" smtClean="0"/>
              <a:t>robô</a:t>
            </a:r>
            <a:r>
              <a:rPr lang="en-US" dirty="0" smtClean="0"/>
              <a:t> </a:t>
            </a:r>
            <a:r>
              <a:rPr lang="en-US" dirty="0" err="1" smtClean="0"/>
              <a:t>pode</a:t>
            </a:r>
            <a:r>
              <a:rPr lang="en-US" dirty="0" smtClean="0"/>
              <a:t> </a:t>
            </a:r>
            <a:r>
              <a:rPr lang="en-US" dirty="0" err="1" smtClean="0"/>
              <a:t>fazer</a:t>
            </a:r>
            <a:r>
              <a:rPr lang="en-US" dirty="0" smtClean="0"/>
              <a:t> </a:t>
            </a:r>
            <a:r>
              <a:rPr lang="en-US" dirty="0" err="1" smtClean="0"/>
              <a:t>uma</a:t>
            </a:r>
            <a:r>
              <a:rPr lang="en-US" dirty="0" smtClean="0"/>
              <a:t> </a:t>
            </a:r>
            <a:r>
              <a:rPr lang="en-US" dirty="0" err="1" smtClean="0"/>
              <a:t>curva</a:t>
            </a:r>
            <a:r>
              <a:rPr lang="en-US" dirty="0" smtClean="0"/>
              <a:t> </a:t>
            </a:r>
            <a:r>
              <a:rPr lang="en-US" dirty="0" err="1" smtClean="0"/>
              <a:t>acentuada</a:t>
            </a:r>
            <a:r>
              <a:rPr lang="en-US" dirty="0" smtClean="0"/>
              <a:t> se é </a:t>
            </a:r>
            <a:r>
              <a:rPr lang="en-US" dirty="0" err="1" smtClean="0"/>
              <a:t>mais</a:t>
            </a:r>
            <a:r>
              <a:rPr lang="en-US" dirty="0" smtClean="0"/>
              <a:t> </a:t>
            </a:r>
            <a:r>
              <a:rPr lang="en-US" dirty="0" err="1" smtClean="0"/>
              <a:t>longe</a:t>
            </a:r>
            <a:r>
              <a:rPr lang="en-US" dirty="0" smtClean="0"/>
              <a:t> da </a:t>
            </a:r>
            <a:r>
              <a:rPr lang="en-US" dirty="0" err="1" smtClean="0"/>
              <a:t>linha</a:t>
            </a:r>
            <a:endParaRPr lang="en-US" dirty="0" smtClean="0"/>
          </a:p>
          <a:p>
            <a:pPr marL="342900" indent="-342900">
              <a:buFont typeface="Arial"/>
              <a:buChar char="•"/>
            </a:pPr>
            <a:r>
              <a:rPr lang="en-US" b="0" dirty="0" err="1" smtClean="0"/>
              <a:t>Controle</a:t>
            </a:r>
            <a:r>
              <a:rPr lang="en-US" b="0" dirty="0" smtClean="0"/>
              <a:t> </a:t>
            </a:r>
            <a:r>
              <a:rPr lang="en-US" b="0" dirty="0" err="1" smtClean="0"/>
              <a:t>Proporcional</a:t>
            </a:r>
            <a:r>
              <a:rPr lang="en-US" b="0" dirty="0" smtClean="0"/>
              <a:t> </a:t>
            </a:r>
            <a:r>
              <a:rPr lang="en-US" b="0" dirty="0" err="1" smtClean="0"/>
              <a:t>pode</a:t>
            </a:r>
            <a:r>
              <a:rPr lang="en-US" b="0" dirty="0" smtClean="0"/>
              <a:t> </a:t>
            </a:r>
            <a:r>
              <a:rPr lang="en-US" b="0" dirty="0" err="1" smtClean="0"/>
              <a:t>ser</a:t>
            </a:r>
            <a:r>
              <a:rPr lang="en-US" b="0" dirty="0" smtClean="0"/>
              <a:t> </a:t>
            </a:r>
            <a:r>
              <a:rPr lang="en-US" b="0" dirty="0" err="1" smtClean="0"/>
              <a:t>mais</a:t>
            </a:r>
            <a:r>
              <a:rPr lang="en-US" b="0" dirty="0" smtClean="0"/>
              <a:t> </a:t>
            </a:r>
            <a:r>
              <a:rPr lang="en-US" dirty="0" err="1" smtClean="0"/>
              <a:t>preciso</a:t>
            </a:r>
            <a:r>
              <a:rPr lang="en-US" dirty="0" smtClean="0"/>
              <a:t> e </a:t>
            </a:r>
            <a:r>
              <a:rPr lang="en-US" dirty="0" err="1" smtClean="0"/>
              <a:t>veloz</a:t>
            </a:r>
            <a:r>
              <a:rPr lang="en-US" dirty="0" smtClean="0"/>
              <a:t> </a:t>
            </a:r>
            <a:r>
              <a:rPr lang="en-US" dirty="0" err="1" smtClean="0"/>
              <a:t>para</a:t>
            </a:r>
            <a:r>
              <a:rPr lang="en-US" dirty="0" smtClean="0"/>
              <a:t> </a:t>
            </a:r>
            <a:r>
              <a:rPr lang="en-US" dirty="0" err="1" smtClean="0"/>
              <a:t>conseguir</a:t>
            </a:r>
            <a:r>
              <a:rPr lang="en-US" dirty="0" smtClean="0"/>
              <a:t> </a:t>
            </a:r>
            <a:r>
              <a:rPr lang="en-US" dirty="0" err="1" smtClean="0"/>
              <a:t>missões</a:t>
            </a:r>
            <a:r>
              <a:rPr lang="en-US" dirty="0" smtClean="0"/>
              <a:t> </a:t>
            </a:r>
            <a:r>
              <a:rPr lang="en-US" dirty="0" err="1" smtClean="0"/>
              <a:t>feitas</a:t>
            </a:r>
            <a:r>
              <a:rPr lang="en-US" dirty="0" smtClean="0"/>
              <a:t>!</a:t>
            </a:r>
            <a:endParaRPr lang="en-US" b="0" dirty="0" smtClean="0"/>
          </a:p>
          <a:p>
            <a:pPr marL="342900" indent="-342900">
              <a:buFont typeface="Arial"/>
              <a:buChar char="•"/>
            </a:pPr>
            <a:r>
              <a:rPr lang="en-US" b="0" dirty="0" err="1" smtClean="0"/>
              <a:t>Cada</a:t>
            </a:r>
            <a:r>
              <a:rPr lang="en-US" b="0" dirty="0" smtClean="0"/>
              <a:t> </a:t>
            </a:r>
            <a:r>
              <a:rPr lang="en-US" b="0" dirty="0" err="1" smtClean="0"/>
              <a:t>controle</a:t>
            </a:r>
            <a:r>
              <a:rPr lang="en-US" b="0" dirty="0" smtClean="0"/>
              <a:t> </a:t>
            </a:r>
            <a:r>
              <a:rPr lang="en-US" b="0" dirty="0" err="1" smtClean="0"/>
              <a:t>proporcional</a:t>
            </a:r>
            <a:r>
              <a:rPr lang="en-US" b="0" dirty="0" smtClean="0"/>
              <a:t> </a:t>
            </a:r>
            <a:r>
              <a:rPr lang="en-US" b="0" dirty="0" err="1" smtClean="0"/>
              <a:t>consiste</a:t>
            </a:r>
            <a:r>
              <a:rPr lang="en-US" b="0" dirty="0" smtClean="0"/>
              <a:t> </a:t>
            </a:r>
            <a:r>
              <a:rPr lang="en-US" b="0" dirty="0" err="1" smtClean="0"/>
              <a:t>em</a:t>
            </a:r>
            <a:r>
              <a:rPr lang="en-US" b="0" dirty="0" smtClean="0"/>
              <a:t> </a:t>
            </a:r>
            <a:r>
              <a:rPr lang="en-US" b="0" dirty="0" err="1" smtClean="0"/>
              <a:t>dois</a:t>
            </a:r>
            <a:r>
              <a:rPr lang="en-US" b="0" dirty="0" smtClean="0"/>
              <a:t> </a:t>
            </a:r>
            <a:r>
              <a:rPr lang="en-US" dirty="0" err="1" smtClean="0"/>
              <a:t>estágios</a:t>
            </a:r>
            <a:r>
              <a:rPr lang="en-US" dirty="0" smtClean="0"/>
              <a:t>:</a:t>
            </a:r>
            <a:endParaRPr lang="en-US" b="0" dirty="0" smtClean="0"/>
          </a:p>
          <a:p>
            <a:pPr marL="914400" lvl="1" indent="-457200">
              <a:buFont typeface="+mj-lt"/>
              <a:buAutoNum type="arabicPeriod"/>
            </a:pPr>
            <a:r>
              <a:rPr lang="en-US" b="1" dirty="0" err="1" smtClean="0"/>
              <a:t>Computando</a:t>
            </a:r>
            <a:r>
              <a:rPr lang="en-US" b="1" dirty="0" smtClean="0"/>
              <a:t> um </a:t>
            </a:r>
            <a:r>
              <a:rPr lang="en-US" b="1" dirty="0" err="1" smtClean="0"/>
              <a:t>erro</a:t>
            </a:r>
            <a:r>
              <a:rPr lang="en-US" b="1" dirty="0" smtClean="0"/>
              <a:t> </a:t>
            </a:r>
            <a:r>
              <a:rPr lang="en-US" dirty="0" smtClean="0">
                <a:sym typeface="Wingdings"/>
              </a:rPr>
              <a:t> a </a:t>
            </a:r>
            <a:r>
              <a:rPr lang="en-US" dirty="0" err="1" smtClean="0">
                <a:sym typeface="Wingdings"/>
              </a:rPr>
              <a:t>que</a:t>
            </a:r>
            <a:r>
              <a:rPr lang="en-US" dirty="0" smtClean="0">
                <a:sym typeface="Wingdings"/>
              </a:rPr>
              <a:t> </a:t>
            </a:r>
            <a:r>
              <a:rPr lang="en-US" dirty="0" err="1" smtClean="0">
                <a:sym typeface="Wingdings"/>
              </a:rPr>
              <a:t>distância</a:t>
            </a:r>
            <a:r>
              <a:rPr lang="en-US" dirty="0" smtClean="0">
                <a:sym typeface="Wingdings"/>
              </a:rPr>
              <a:t> o </a:t>
            </a:r>
            <a:r>
              <a:rPr lang="en-US" dirty="0" err="1" smtClean="0">
                <a:sym typeface="Wingdings"/>
              </a:rPr>
              <a:t>robô</a:t>
            </a:r>
            <a:r>
              <a:rPr lang="en-US" dirty="0" smtClean="0">
                <a:sym typeface="Wingdings"/>
              </a:rPr>
              <a:t> </a:t>
            </a:r>
            <a:r>
              <a:rPr lang="en-US" dirty="0" err="1" smtClean="0">
                <a:sym typeface="Wingdings"/>
              </a:rPr>
              <a:t>está</a:t>
            </a:r>
            <a:r>
              <a:rPr lang="en-US" dirty="0" smtClean="0">
                <a:sym typeface="Wingdings"/>
              </a:rPr>
              <a:t> do </a:t>
            </a:r>
            <a:r>
              <a:rPr lang="en-US" dirty="0" err="1" smtClean="0">
                <a:sym typeface="Wingdings"/>
              </a:rPr>
              <a:t>trajeto</a:t>
            </a:r>
            <a:endParaRPr lang="en-US" dirty="0" smtClean="0">
              <a:sym typeface="Wingdings"/>
            </a:endParaRPr>
          </a:p>
          <a:p>
            <a:pPr marL="914400" lvl="1" indent="-457200">
              <a:buFont typeface="+mj-lt"/>
              <a:buAutoNum type="arabicPeriod"/>
            </a:pPr>
            <a:r>
              <a:rPr lang="en-US" b="1" dirty="0" err="1" smtClean="0">
                <a:sym typeface="Wingdings"/>
              </a:rPr>
              <a:t>Marcando</a:t>
            </a:r>
            <a:r>
              <a:rPr lang="en-US" b="1" dirty="0" smtClean="0">
                <a:sym typeface="Wingdings"/>
              </a:rPr>
              <a:t> a </a:t>
            </a:r>
            <a:r>
              <a:rPr lang="en-US" b="1" dirty="0" err="1" smtClean="0">
                <a:sym typeface="Wingdings"/>
              </a:rPr>
              <a:t>correção</a:t>
            </a:r>
            <a:r>
              <a:rPr lang="en-US" b="1" dirty="0" smtClean="0">
                <a:sym typeface="Wingdings"/>
              </a:rPr>
              <a:t> </a:t>
            </a:r>
            <a:r>
              <a:rPr lang="en-US" dirty="0" smtClean="0">
                <a:sym typeface="Wingdings"/>
              </a:rPr>
              <a:t> </a:t>
            </a:r>
            <a:r>
              <a:rPr lang="en-US" dirty="0" err="1" smtClean="0">
                <a:sym typeface="Wingdings"/>
              </a:rPr>
              <a:t>faça</a:t>
            </a:r>
            <a:r>
              <a:rPr lang="en-US" dirty="0" smtClean="0">
                <a:sym typeface="Wingdings"/>
              </a:rPr>
              <a:t> o </a:t>
            </a:r>
            <a:r>
              <a:rPr lang="en-US" dirty="0" err="1" smtClean="0">
                <a:sym typeface="Wingdings"/>
              </a:rPr>
              <a:t>robô</a:t>
            </a:r>
            <a:r>
              <a:rPr lang="en-US" dirty="0" smtClean="0">
                <a:sym typeface="Wingdings"/>
              </a:rPr>
              <a:t> </a:t>
            </a:r>
            <a:r>
              <a:rPr lang="en-US" dirty="0" err="1" smtClean="0">
                <a:sym typeface="Wingdings"/>
              </a:rPr>
              <a:t>tomar</a:t>
            </a:r>
            <a:r>
              <a:rPr lang="en-US" dirty="0" smtClean="0">
                <a:sym typeface="Wingdings"/>
              </a:rPr>
              <a:t> </a:t>
            </a:r>
            <a:r>
              <a:rPr lang="en-US" dirty="0" err="1" smtClean="0">
                <a:sym typeface="Wingdings"/>
              </a:rPr>
              <a:t>uma</a:t>
            </a:r>
            <a:r>
              <a:rPr lang="en-US" dirty="0" smtClean="0">
                <a:sym typeface="Wingdings"/>
              </a:rPr>
              <a:t> </a:t>
            </a:r>
            <a:r>
              <a:rPr lang="en-US" dirty="0" err="1" smtClean="0">
                <a:sym typeface="Wingdings"/>
              </a:rPr>
              <a:t>ação</a:t>
            </a:r>
            <a:r>
              <a:rPr lang="en-US" dirty="0" smtClean="0">
                <a:sym typeface="Wingdings"/>
              </a:rPr>
              <a:t> </a:t>
            </a:r>
            <a:r>
              <a:rPr lang="en-US" dirty="0" err="1" smtClean="0">
                <a:sym typeface="Wingdings"/>
              </a:rPr>
              <a:t>que</a:t>
            </a:r>
            <a:r>
              <a:rPr lang="en-US" dirty="0" smtClean="0">
                <a:sym typeface="Wingdings"/>
              </a:rPr>
              <a:t> é </a:t>
            </a:r>
            <a:r>
              <a:rPr lang="en-US" dirty="0" err="1" smtClean="0">
                <a:sym typeface="Wingdings"/>
              </a:rPr>
              <a:t>proporcional</a:t>
            </a:r>
            <a:r>
              <a:rPr lang="en-US" dirty="0" smtClean="0">
                <a:sym typeface="Wingdings"/>
              </a:rPr>
              <a:t> </a:t>
            </a:r>
            <a:r>
              <a:rPr lang="en-US" dirty="0" err="1" smtClean="0">
                <a:sym typeface="Wingdings"/>
              </a:rPr>
              <a:t>ao</a:t>
            </a:r>
            <a:r>
              <a:rPr lang="en-US" dirty="0" smtClean="0">
                <a:sym typeface="Wingdings"/>
              </a:rPr>
              <a:t> </a:t>
            </a:r>
            <a:r>
              <a:rPr lang="en-US" dirty="0" err="1" smtClean="0">
                <a:sym typeface="Wingdings"/>
              </a:rPr>
              <a:t>erro</a:t>
            </a:r>
            <a:r>
              <a:rPr lang="en-US" dirty="0" smtClean="0">
                <a:sym typeface="Wingdings"/>
              </a:rPr>
              <a:t> (</a:t>
            </a:r>
            <a:r>
              <a:rPr lang="en-US" dirty="0" err="1" smtClean="0">
                <a:sym typeface="Wingdings"/>
              </a:rPr>
              <a:t>isso</a:t>
            </a:r>
            <a:r>
              <a:rPr lang="en-US" dirty="0" smtClean="0">
                <a:sym typeface="Wingdings"/>
              </a:rPr>
              <a:t> é </a:t>
            </a:r>
            <a:r>
              <a:rPr lang="en-US" dirty="0" err="1" smtClean="0">
                <a:sym typeface="Wingdings"/>
              </a:rPr>
              <a:t>por</a:t>
            </a:r>
            <a:r>
              <a:rPr lang="en-US" dirty="0" smtClean="0">
                <a:sym typeface="Wingdings"/>
              </a:rPr>
              <a:t> </a:t>
            </a:r>
            <a:r>
              <a:rPr lang="en-US" dirty="0" err="1" smtClean="0">
                <a:sym typeface="Wingdings"/>
              </a:rPr>
              <a:t>quê</a:t>
            </a:r>
            <a:r>
              <a:rPr lang="en-US" dirty="0" smtClean="0">
                <a:sym typeface="Wingdings"/>
              </a:rPr>
              <a:t> é </a:t>
            </a:r>
            <a:r>
              <a:rPr lang="en-US" dirty="0" err="1" smtClean="0">
                <a:sym typeface="Wingdings"/>
              </a:rPr>
              <a:t>chamado</a:t>
            </a:r>
            <a:r>
              <a:rPr lang="en-US" dirty="0" smtClean="0">
                <a:sym typeface="Wingdings"/>
              </a:rPr>
              <a:t> de </a:t>
            </a:r>
            <a:r>
              <a:rPr lang="en-US" dirty="0" err="1" smtClean="0">
                <a:sym typeface="Wingdings"/>
              </a:rPr>
              <a:t>controle</a:t>
            </a:r>
            <a:r>
              <a:rPr lang="en-US" dirty="0" smtClean="0">
                <a:sym typeface="Wingdings"/>
              </a:rPr>
              <a:t> </a:t>
            </a:r>
            <a:r>
              <a:rPr lang="en-US" dirty="0" err="1" smtClean="0">
                <a:sym typeface="Wingdings"/>
              </a:rPr>
              <a:t>proporcional</a:t>
            </a:r>
            <a:r>
              <a:rPr lang="en-US" dirty="0" smtClean="0">
                <a:sym typeface="Wingdings"/>
              </a:rPr>
              <a:t>)</a:t>
            </a:r>
            <a:endParaRPr lang="en-US" b="0" dirty="0"/>
          </a:p>
        </p:txBody>
      </p:sp>
      <p:sp>
        <p:nvSpPr>
          <p:cNvPr id="4" name="Footer Placeholder 3"/>
          <p:cNvSpPr>
            <a:spLocks noGrp="1"/>
          </p:cNvSpPr>
          <p:nvPr>
            <p:ph type="ftr" sz="quarter" idx="11"/>
          </p:nvPr>
        </p:nvSpPr>
        <p:spPr/>
        <p:txBody>
          <a:bodyPr/>
          <a:lstStyle/>
          <a:p>
            <a:r>
              <a:rPr lang="en-US" dirty="0" smtClean="0"/>
              <a:t>© 2015 EV3Lessons.com, Last edit 1/30/2015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192053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smtClean="0"/>
              <a:t>Aprendendo</a:t>
            </a:r>
            <a:r>
              <a:rPr lang="en-US" dirty="0" smtClean="0"/>
              <a:t> o </a:t>
            </a:r>
            <a:r>
              <a:rPr lang="en-US" dirty="0" err="1"/>
              <a:t>q</a:t>
            </a:r>
            <a:r>
              <a:rPr lang="en-US" dirty="0" err="1" smtClean="0"/>
              <a:t>uê</a:t>
            </a:r>
            <a:r>
              <a:rPr lang="en-US" dirty="0" smtClean="0"/>
              <a:t> é </a:t>
            </a:r>
            <a:r>
              <a:rPr lang="en-US" dirty="0" err="1" smtClean="0"/>
              <a:t>Proporcional</a:t>
            </a:r>
            <a:endParaRPr lang="en-US" dirty="0"/>
          </a:p>
        </p:txBody>
      </p:sp>
      <p:sp>
        <p:nvSpPr>
          <p:cNvPr id="3" name="Content Placeholder 2"/>
          <p:cNvSpPr>
            <a:spLocks noGrp="1"/>
          </p:cNvSpPr>
          <p:nvPr>
            <p:ph idx="1"/>
          </p:nvPr>
        </p:nvSpPr>
        <p:spPr>
          <a:xfrm>
            <a:off x="284163" y="1883136"/>
            <a:ext cx="8574087" cy="3837448"/>
          </a:xfrm>
        </p:spPr>
        <p:txBody>
          <a:bodyPr>
            <a:noAutofit/>
          </a:bodyPr>
          <a:lstStyle/>
          <a:p>
            <a:pPr marL="342900" indent="-342900">
              <a:buFont typeface="Arial"/>
              <a:buChar char="•"/>
            </a:pPr>
            <a:r>
              <a:rPr lang="en-US" sz="1600" b="0" dirty="0" err="1" smtClean="0"/>
              <a:t>Em</a:t>
            </a:r>
            <a:r>
              <a:rPr lang="en-US" sz="1600" b="0" dirty="0" smtClean="0"/>
              <a:t> </a:t>
            </a:r>
            <a:r>
              <a:rPr lang="en-US" sz="1600" b="0" dirty="0" err="1" smtClean="0"/>
              <a:t>nosso</a:t>
            </a:r>
            <a:r>
              <a:rPr lang="en-US" sz="1600" b="0" dirty="0" smtClean="0"/>
              <a:t> time, </a:t>
            </a:r>
            <a:r>
              <a:rPr lang="en-US" sz="1600" b="0" dirty="0" err="1" smtClean="0"/>
              <a:t>nós</a:t>
            </a:r>
            <a:r>
              <a:rPr lang="en-US" sz="1600" b="0" dirty="0" smtClean="0"/>
              <a:t> </a:t>
            </a:r>
            <a:r>
              <a:rPr lang="en-US" sz="1600" b="0" dirty="0" err="1" smtClean="0"/>
              <a:t>discutimos</a:t>
            </a:r>
            <a:r>
              <a:rPr lang="en-US" sz="1600" b="0" dirty="0" smtClean="0"/>
              <a:t> “</a:t>
            </a:r>
            <a:r>
              <a:rPr lang="en-US" sz="1600" b="0" dirty="0" err="1" smtClean="0"/>
              <a:t>proporcional</a:t>
            </a:r>
            <a:r>
              <a:rPr lang="en-US" sz="1600" b="0" dirty="0" smtClean="0"/>
              <a:t>” </a:t>
            </a:r>
            <a:r>
              <a:rPr lang="en-US" sz="1600" b="0" dirty="0" err="1" smtClean="0"/>
              <a:t>como</a:t>
            </a:r>
            <a:r>
              <a:rPr lang="en-US" sz="1600" b="0" dirty="0" smtClean="0"/>
              <a:t> um </a:t>
            </a:r>
            <a:r>
              <a:rPr lang="en-US" sz="1600" b="0" dirty="0" err="1" smtClean="0"/>
              <a:t>jogo</a:t>
            </a:r>
            <a:r>
              <a:rPr lang="en-US" sz="1600" b="0" dirty="0" smtClean="0"/>
              <a:t>.  </a:t>
            </a:r>
          </a:p>
          <a:p>
            <a:pPr marL="342900" indent="-342900">
              <a:buFont typeface="Arial"/>
              <a:buChar char="•"/>
            </a:pPr>
            <a:r>
              <a:rPr lang="en-US" sz="1600" b="0" dirty="0" smtClean="0"/>
              <a:t>De </a:t>
            </a:r>
            <a:r>
              <a:rPr lang="en-US" sz="1600" b="0" dirty="0" err="1" smtClean="0"/>
              <a:t>olhos</a:t>
            </a:r>
            <a:r>
              <a:rPr lang="en-US" sz="1600" b="0" dirty="0" smtClean="0"/>
              <a:t> </a:t>
            </a:r>
            <a:r>
              <a:rPr lang="en-US" sz="1600" b="0" dirty="0" err="1" smtClean="0"/>
              <a:t>vendados</a:t>
            </a:r>
            <a:r>
              <a:rPr lang="en-US" sz="1600" b="0" dirty="0" smtClean="0"/>
              <a:t>. </a:t>
            </a:r>
            <a:r>
              <a:rPr lang="en-US" sz="1600" b="0" dirty="0" err="1" smtClean="0"/>
              <a:t>Ele</a:t>
            </a:r>
            <a:r>
              <a:rPr lang="en-US" sz="1600" b="0" dirty="0" smtClean="0"/>
              <a:t> </a:t>
            </a:r>
            <a:r>
              <a:rPr lang="en-US" sz="1600" b="0" dirty="0" err="1" smtClean="0"/>
              <a:t>ou</a:t>
            </a:r>
            <a:r>
              <a:rPr lang="en-US" sz="1600" b="0" dirty="0" smtClean="0"/>
              <a:t> </a:t>
            </a:r>
            <a:r>
              <a:rPr lang="en-US" sz="1600" b="0" dirty="0" err="1" smtClean="0"/>
              <a:t>ela</a:t>
            </a:r>
            <a:r>
              <a:rPr lang="en-US" sz="1600" b="0" dirty="0" smtClean="0"/>
              <a:t> tem </a:t>
            </a:r>
            <a:r>
              <a:rPr lang="en-US" sz="1600" b="0" dirty="0" err="1" smtClean="0"/>
              <a:t>que</a:t>
            </a:r>
            <a:r>
              <a:rPr lang="en-US" sz="1600" b="0" dirty="0" smtClean="0"/>
              <a:t> </a:t>
            </a:r>
            <a:r>
              <a:rPr lang="en-US" sz="1600" b="0" dirty="0" err="1" smtClean="0"/>
              <a:t>subir</a:t>
            </a:r>
            <a:r>
              <a:rPr lang="en-US" sz="1600" b="0" dirty="0" smtClean="0"/>
              <a:t> </a:t>
            </a:r>
            <a:r>
              <a:rPr lang="en-US" sz="1600" b="0" dirty="0" err="1" smtClean="0"/>
              <a:t>sobre</a:t>
            </a:r>
            <a:r>
              <a:rPr lang="en-US" sz="1600" b="0" dirty="0" smtClean="0"/>
              <a:t> a </a:t>
            </a:r>
            <a:r>
              <a:rPr lang="en-US" sz="1600" b="0" dirty="0" err="1" smtClean="0"/>
              <a:t>sala</a:t>
            </a:r>
            <a:r>
              <a:rPr lang="en-US" sz="1600" b="0" dirty="0" smtClean="0"/>
              <a:t> </a:t>
            </a:r>
            <a:r>
              <a:rPr lang="en-US" sz="1600" b="0" dirty="0" err="1" smtClean="0"/>
              <a:t>tão</a:t>
            </a:r>
            <a:r>
              <a:rPr lang="en-US" sz="1600" b="0" dirty="0" smtClean="0"/>
              <a:t> </a:t>
            </a:r>
            <a:r>
              <a:rPr lang="en-US" sz="1600" b="0" dirty="0" err="1" smtClean="0"/>
              <a:t>rapido</a:t>
            </a:r>
            <a:r>
              <a:rPr lang="en-US" sz="1600" b="0" dirty="0" smtClean="0"/>
              <a:t> </a:t>
            </a:r>
            <a:r>
              <a:rPr lang="en-US" sz="1600" b="0" dirty="0" err="1" smtClean="0"/>
              <a:t>quanto</a:t>
            </a:r>
            <a:r>
              <a:rPr lang="en-US" sz="1600" b="0" dirty="0" smtClean="0"/>
              <a:t> </a:t>
            </a:r>
            <a:r>
              <a:rPr lang="en-US" sz="1600" b="0" dirty="0" err="1" smtClean="0"/>
              <a:t>eles</a:t>
            </a:r>
            <a:r>
              <a:rPr lang="en-US" sz="1600" b="0" dirty="0" smtClean="0"/>
              <a:t> </a:t>
            </a:r>
            <a:r>
              <a:rPr lang="en-US" sz="1600" b="0" dirty="0" err="1" smtClean="0"/>
              <a:t>pararam</a:t>
            </a:r>
            <a:r>
              <a:rPr lang="en-US" sz="1600" b="0" dirty="0" smtClean="0"/>
              <a:t> </a:t>
            </a:r>
            <a:r>
              <a:rPr lang="en-US" sz="1600" b="0" dirty="0" err="1" smtClean="0"/>
              <a:t>exatamente</a:t>
            </a:r>
            <a:r>
              <a:rPr lang="en-US" sz="1600" b="0" dirty="0" smtClean="0"/>
              <a:t> </a:t>
            </a:r>
            <a:r>
              <a:rPr lang="en-US" sz="1600" b="0" dirty="0" err="1" smtClean="0"/>
              <a:t>na</a:t>
            </a:r>
            <a:r>
              <a:rPr lang="en-US" sz="1600" b="0" dirty="0" smtClean="0"/>
              <a:t> </a:t>
            </a:r>
            <a:r>
              <a:rPr lang="en-US" sz="1600" b="0" dirty="0" err="1" smtClean="0"/>
              <a:t>linha</a:t>
            </a:r>
            <a:r>
              <a:rPr lang="en-US" sz="1600" b="0" dirty="0" smtClean="0"/>
              <a:t> </a:t>
            </a:r>
            <a:r>
              <a:rPr lang="en-US" sz="1600" b="0" dirty="0" err="1" smtClean="0"/>
              <a:t>desenhada</a:t>
            </a:r>
            <a:r>
              <a:rPr lang="en-US" sz="1600" b="0" dirty="0" smtClean="0"/>
              <a:t> no </a:t>
            </a:r>
            <a:r>
              <a:rPr lang="en-US" sz="1600" b="0" dirty="0" err="1" smtClean="0"/>
              <a:t>chão</a:t>
            </a:r>
            <a:r>
              <a:rPr lang="en-US" sz="1600" dirty="0"/>
              <a:t> </a:t>
            </a:r>
            <a:r>
              <a:rPr lang="en-US" sz="1600" dirty="0" smtClean="0"/>
              <a:t>(use </a:t>
            </a:r>
            <a:r>
              <a:rPr lang="en-US" sz="1600" dirty="0" err="1" smtClean="0"/>
              <a:t>fita</a:t>
            </a:r>
            <a:r>
              <a:rPr lang="en-US" sz="1600" dirty="0" smtClean="0"/>
              <a:t> </a:t>
            </a:r>
            <a:r>
              <a:rPr lang="en-US" sz="1600" dirty="0" err="1" smtClean="0"/>
              <a:t>adesiva</a:t>
            </a:r>
            <a:r>
              <a:rPr lang="en-US" sz="1600" dirty="0" smtClean="0"/>
              <a:t> </a:t>
            </a:r>
            <a:r>
              <a:rPr lang="en-US" sz="1600" dirty="0" err="1" smtClean="0"/>
              <a:t>para</a:t>
            </a:r>
            <a:r>
              <a:rPr lang="en-US" sz="1600" dirty="0" smtClean="0"/>
              <a:t> </a:t>
            </a:r>
            <a:r>
              <a:rPr lang="en-US" sz="1600" dirty="0" err="1" smtClean="0"/>
              <a:t>desenhar</a:t>
            </a:r>
            <a:r>
              <a:rPr lang="en-US" sz="1600" dirty="0" smtClean="0"/>
              <a:t> a </a:t>
            </a:r>
            <a:r>
              <a:rPr lang="en-US" sz="1600" dirty="0" err="1" smtClean="0"/>
              <a:t>linha</a:t>
            </a:r>
            <a:r>
              <a:rPr lang="en-US" sz="1600" dirty="0" smtClean="0"/>
              <a:t> no  </a:t>
            </a:r>
            <a:r>
              <a:rPr lang="en-US" sz="1600" dirty="0" err="1" smtClean="0"/>
              <a:t>chão</a:t>
            </a:r>
            <a:r>
              <a:rPr lang="en-US" sz="1600" dirty="0" smtClean="0"/>
              <a:t>).</a:t>
            </a:r>
            <a:endParaRPr lang="en-US" sz="1600" b="0" dirty="0" smtClean="0"/>
          </a:p>
          <a:p>
            <a:pPr marL="342900" indent="-342900">
              <a:buFont typeface="Arial"/>
              <a:buChar char="•"/>
            </a:pPr>
            <a:r>
              <a:rPr lang="en-US" sz="1600" b="0" dirty="0" smtClean="0"/>
              <a:t>O </a:t>
            </a:r>
            <a:r>
              <a:rPr lang="en-US" sz="1600" b="0" dirty="0" err="1" smtClean="0"/>
              <a:t>resto</a:t>
            </a:r>
            <a:r>
              <a:rPr lang="en-US" sz="1600" b="0" dirty="0" smtClean="0"/>
              <a:t> do time tem </a:t>
            </a:r>
            <a:r>
              <a:rPr lang="en-US" sz="1600" b="0" dirty="0" err="1" smtClean="0"/>
              <a:t>que</a:t>
            </a:r>
            <a:r>
              <a:rPr lang="en-US" sz="1600" b="0" dirty="0" smtClean="0"/>
              <a:t> </a:t>
            </a:r>
            <a:r>
              <a:rPr lang="en-US" sz="1600" b="0" dirty="0" err="1" smtClean="0"/>
              <a:t>dar</a:t>
            </a:r>
            <a:r>
              <a:rPr lang="en-US" sz="1600" b="0" dirty="0" smtClean="0"/>
              <a:t> </a:t>
            </a:r>
            <a:r>
              <a:rPr lang="en-US" sz="1600" b="0" dirty="0" err="1" smtClean="0"/>
              <a:t>os</a:t>
            </a:r>
            <a:r>
              <a:rPr lang="en-US" sz="1600" b="0" dirty="0" smtClean="0"/>
              <a:t> </a:t>
            </a:r>
            <a:r>
              <a:rPr lang="en-US" sz="1600" b="0" dirty="0" err="1" smtClean="0"/>
              <a:t>comandos</a:t>
            </a:r>
            <a:r>
              <a:rPr lang="en-US" sz="1600" b="0" dirty="0" smtClean="0"/>
              <a:t>.</a:t>
            </a:r>
          </a:p>
          <a:p>
            <a:pPr marL="342900" indent="-342900">
              <a:buFont typeface="Arial"/>
              <a:buChar char="•"/>
            </a:pPr>
            <a:r>
              <a:rPr lang="en-US" sz="1600" b="0" dirty="0" err="1" smtClean="0"/>
              <a:t>Quando</a:t>
            </a:r>
            <a:r>
              <a:rPr lang="en-US" sz="1600" b="0" dirty="0" smtClean="0"/>
              <a:t> </a:t>
            </a:r>
            <a:r>
              <a:rPr lang="en-US" sz="1600" b="0" dirty="0" err="1" smtClean="0"/>
              <a:t>seu</a:t>
            </a:r>
            <a:r>
              <a:rPr lang="en-US" sz="1600" b="0" dirty="0" smtClean="0"/>
              <a:t> </a:t>
            </a:r>
            <a:r>
              <a:rPr lang="en-US" sz="1600" b="0" dirty="0" err="1" smtClean="0"/>
              <a:t>companheiro</a:t>
            </a:r>
            <a:r>
              <a:rPr lang="en-US" sz="1600" b="0" dirty="0" smtClean="0"/>
              <a:t> </a:t>
            </a:r>
            <a:r>
              <a:rPr lang="en-US" sz="1600" b="0" dirty="0" err="1" smtClean="0"/>
              <a:t>está</a:t>
            </a:r>
            <a:r>
              <a:rPr lang="en-US" sz="1600" b="0" dirty="0" smtClean="0"/>
              <a:t> </a:t>
            </a:r>
            <a:r>
              <a:rPr lang="en-US" sz="1600" b="0" dirty="0" err="1" smtClean="0"/>
              <a:t>longe</a:t>
            </a:r>
            <a:r>
              <a:rPr lang="en-US" sz="1600" b="0" dirty="0" smtClean="0"/>
              <a:t>, a </a:t>
            </a:r>
            <a:r>
              <a:rPr lang="en-US" sz="1600" b="0" dirty="0" err="1" smtClean="0"/>
              <a:t>pessoa</a:t>
            </a:r>
            <a:r>
              <a:rPr lang="en-US" sz="1600" b="0" dirty="0" smtClean="0"/>
              <a:t> </a:t>
            </a:r>
            <a:r>
              <a:rPr lang="en-US" sz="1600" b="0" dirty="0" err="1" smtClean="0"/>
              <a:t>vendada</a:t>
            </a:r>
            <a:r>
              <a:rPr lang="en-US" sz="1600" b="0" dirty="0" smtClean="0"/>
              <a:t> </a:t>
            </a:r>
            <a:r>
              <a:rPr lang="en-US" sz="1600" b="0" dirty="0" err="1" smtClean="0"/>
              <a:t>deve</a:t>
            </a:r>
            <a:r>
              <a:rPr lang="en-US" sz="1600" b="0" dirty="0" smtClean="0"/>
              <a:t> mover </a:t>
            </a:r>
            <a:r>
              <a:rPr lang="en-US" sz="1600" b="0" dirty="0" err="1" smtClean="0"/>
              <a:t>rápido</a:t>
            </a:r>
            <a:r>
              <a:rPr lang="en-US" sz="1600" b="0" dirty="0" smtClean="0"/>
              <a:t> e </a:t>
            </a:r>
            <a:r>
              <a:rPr lang="en-US" sz="1600" b="0" dirty="0" err="1" smtClean="0"/>
              <a:t>dar</a:t>
            </a:r>
            <a:r>
              <a:rPr lang="en-US" sz="1600" b="0" dirty="0" smtClean="0"/>
              <a:t> </a:t>
            </a:r>
            <a:r>
              <a:rPr lang="en-US" sz="1600" b="0" dirty="0" err="1" smtClean="0"/>
              <a:t>grandes</a:t>
            </a:r>
            <a:r>
              <a:rPr lang="en-US" sz="1600" b="0" dirty="0" smtClean="0"/>
              <a:t> </a:t>
            </a:r>
            <a:r>
              <a:rPr lang="en-US" sz="1600" b="0" dirty="0" err="1" smtClean="0"/>
              <a:t>passos</a:t>
            </a:r>
            <a:r>
              <a:rPr lang="en-US" sz="1600" b="0" dirty="0" smtClean="0"/>
              <a:t>. Mas </a:t>
            </a:r>
            <a:r>
              <a:rPr lang="en-US" sz="1600" b="0" dirty="0" err="1" smtClean="0"/>
              <a:t>como</a:t>
            </a:r>
            <a:r>
              <a:rPr lang="en-US" sz="1600" b="0" dirty="0" smtClean="0"/>
              <a:t> </a:t>
            </a:r>
            <a:r>
              <a:rPr lang="en-US" sz="1600" b="0" dirty="0" err="1" smtClean="0"/>
              <a:t>ele</a:t>
            </a:r>
            <a:r>
              <a:rPr lang="en-US" sz="1600" b="0" dirty="0" smtClean="0"/>
              <a:t> se </a:t>
            </a:r>
            <a:r>
              <a:rPr lang="en-US" sz="1600" b="0" dirty="0" err="1" smtClean="0"/>
              <a:t>aproxima</a:t>
            </a:r>
            <a:r>
              <a:rPr lang="en-US" sz="1600" b="0" dirty="0" smtClean="0"/>
              <a:t> </a:t>
            </a:r>
            <a:r>
              <a:rPr lang="en-US" sz="1600" b="0" dirty="0" err="1" smtClean="0"/>
              <a:t>para</a:t>
            </a:r>
            <a:r>
              <a:rPr lang="en-US" sz="1600" b="0" dirty="0" smtClean="0"/>
              <a:t> a </a:t>
            </a:r>
            <a:r>
              <a:rPr lang="en-US" sz="1600" b="0" dirty="0" err="1" smtClean="0"/>
              <a:t>linha</a:t>
            </a:r>
            <a:r>
              <a:rPr lang="en-US" sz="1600" b="0" dirty="0" smtClean="0"/>
              <a:t>, se </a:t>
            </a:r>
            <a:r>
              <a:rPr lang="en-US" sz="1600" b="0" dirty="0" err="1" smtClean="0"/>
              <a:t>ele</a:t>
            </a:r>
            <a:r>
              <a:rPr lang="en-US" sz="1600" b="0" dirty="0" smtClean="0"/>
              <a:t> continua </a:t>
            </a:r>
            <a:r>
              <a:rPr lang="en-US" sz="1600" b="0" dirty="0" err="1" smtClean="0"/>
              <a:t>executando</a:t>
            </a:r>
            <a:r>
              <a:rPr lang="en-US" sz="1600" b="0" dirty="0" smtClean="0"/>
              <a:t>, </a:t>
            </a:r>
            <a:r>
              <a:rPr lang="en-US" sz="1600" b="0" dirty="0" err="1" smtClean="0"/>
              <a:t>ele</a:t>
            </a:r>
            <a:r>
              <a:rPr lang="en-US" sz="1600" b="0" dirty="0" smtClean="0"/>
              <a:t> </a:t>
            </a:r>
            <a:r>
              <a:rPr lang="en-US" sz="1600" b="0" dirty="0" err="1" smtClean="0"/>
              <a:t>ultrapassará</a:t>
            </a:r>
            <a:r>
              <a:rPr lang="en-US" sz="1600" b="0" dirty="0" smtClean="0"/>
              <a:t>. </a:t>
            </a:r>
            <a:r>
              <a:rPr lang="en-US" sz="1600" b="0" dirty="0" err="1" smtClean="0"/>
              <a:t>Então</a:t>
            </a:r>
            <a:r>
              <a:rPr lang="en-US" sz="1600" dirty="0" smtClean="0"/>
              <a:t>, </a:t>
            </a:r>
            <a:r>
              <a:rPr lang="en-US" sz="1600" dirty="0" err="1" smtClean="0"/>
              <a:t>você</a:t>
            </a:r>
            <a:r>
              <a:rPr lang="en-US" sz="1600" dirty="0" smtClean="0"/>
              <a:t> </a:t>
            </a:r>
            <a:r>
              <a:rPr lang="en-US" sz="1600" dirty="0" err="1" smtClean="0"/>
              <a:t>terá</a:t>
            </a:r>
            <a:r>
              <a:rPr lang="en-US" sz="1600" dirty="0" smtClean="0"/>
              <a:t> </a:t>
            </a:r>
            <a:r>
              <a:rPr lang="en-US" sz="1600" dirty="0" err="1" smtClean="0"/>
              <a:t>que</a:t>
            </a:r>
            <a:r>
              <a:rPr lang="en-US" sz="1600" dirty="0" smtClean="0"/>
              <a:t> </a:t>
            </a:r>
            <a:r>
              <a:rPr lang="en-US" sz="1600" dirty="0" err="1" smtClean="0"/>
              <a:t>chamar</a:t>
            </a:r>
            <a:r>
              <a:rPr lang="en-US" sz="1600" dirty="0" smtClean="0"/>
              <a:t> o </a:t>
            </a:r>
            <a:r>
              <a:rPr lang="en-US" sz="1600" dirty="0" err="1" smtClean="0"/>
              <a:t>seu</a:t>
            </a:r>
            <a:r>
              <a:rPr lang="en-US" sz="1600" dirty="0" smtClean="0"/>
              <a:t> amigo </a:t>
            </a:r>
            <a:r>
              <a:rPr lang="en-US" sz="1600" dirty="0" err="1" smtClean="0"/>
              <a:t>vendado</a:t>
            </a:r>
            <a:r>
              <a:rPr lang="en-US" sz="1600" dirty="0" smtClean="0"/>
              <a:t> </a:t>
            </a:r>
            <a:r>
              <a:rPr lang="en-US" sz="1600" dirty="0" err="1" smtClean="0"/>
              <a:t>para</a:t>
            </a:r>
            <a:r>
              <a:rPr lang="en-US" sz="1600" dirty="0" smtClean="0"/>
              <a:t> </a:t>
            </a:r>
            <a:r>
              <a:rPr lang="en-US" sz="1600" dirty="0" err="1" smtClean="0"/>
              <a:t>vir</a:t>
            </a:r>
            <a:r>
              <a:rPr lang="en-US" sz="1600" dirty="0" smtClean="0"/>
              <a:t> </a:t>
            </a:r>
            <a:r>
              <a:rPr lang="en-US" sz="1600" dirty="0" err="1" smtClean="0"/>
              <a:t>devagar</a:t>
            </a:r>
            <a:r>
              <a:rPr lang="en-US" sz="1600" dirty="0" smtClean="0"/>
              <a:t> e </a:t>
            </a:r>
            <a:r>
              <a:rPr lang="en-US" sz="1600" dirty="0" err="1" smtClean="0"/>
              <a:t>dar</a:t>
            </a:r>
            <a:r>
              <a:rPr lang="en-US" sz="1600" dirty="0" smtClean="0"/>
              <a:t> </a:t>
            </a:r>
            <a:r>
              <a:rPr lang="en-US" sz="1600" dirty="0" err="1" smtClean="0"/>
              <a:t>pequenos</a:t>
            </a:r>
            <a:r>
              <a:rPr lang="en-US" sz="1600" dirty="0" smtClean="0"/>
              <a:t> </a:t>
            </a:r>
            <a:r>
              <a:rPr lang="en-US" sz="1600" dirty="0" err="1" smtClean="0"/>
              <a:t>passos</a:t>
            </a:r>
            <a:r>
              <a:rPr lang="en-US" sz="1600" dirty="0" smtClean="0"/>
              <a:t>.</a:t>
            </a:r>
            <a:endParaRPr lang="en-US" sz="1600" b="0" dirty="0" smtClean="0"/>
          </a:p>
          <a:p>
            <a:pPr marL="342900" indent="-342900">
              <a:buFont typeface="Arial"/>
              <a:buChar char="•"/>
            </a:pPr>
            <a:r>
              <a:rPr lang="en-US" sz="1600" b="0" dirty="0" err="1" smtClean="0"/>
              <a:t>Você</a:t>
            </a:r>
            <a:r>
              <a:rPr lang="en-US" sz="1600" b="0" dirty="0" smtClean="0"/>
              <a:t> </a:t>
            </a:r>
            <a:r>
              <a:rPr lang="en-US" sz="1600" b="0" dirty="0" err="1" smtClean="0"/>
              <a:t>deve</a:t>
            </a:r>
            <a:r>
              <a:rPr lang="en-US" sz="1600" b="0" dirty="0" smtClean="0"/>
              <a:t> </a:t>
            </a:r>
            <a:r>
              <a:rPr lang="en-US" sz="1600" b="0" dirty="0" err="1" smtClean="0"/>
              <a:t>programar</a:t>
            </a:r>
            <a:r>
              <a:rPr lang="en-US" sz="1600" b="0" dirty="0" smtClean="0"/>
              <a:t> o </a:t>
            </a:r>
            <a:r>
              <a:rPr lang="en-US" sz="1600" b="0" dirty="0" err="1" smtClean="0"/>
              <a:t>robô</a:t>
            </a:r>
            <a:r>
              <a:rPr lang="en-US" sz="1600" b="0" dirty="0" smtClean="0"/>
              <a:t> </a:t>
            </a:r>
            <a:r>
              <a:rPr lang="en-US" sz="1600" dirty="0" smtClean="0"/>
              <a:t>da </a:t>
            </a:r>
            <a:r>
              <a:rPr lang="en-US" sz="1600" dirty="0" err="1" smtClean="0"/>
              <a:t>mesma</a:t>
            </a:r>
            <a:r>
              <a:rPr lang="en-US" sz="1600" dirty="0" smtClean="0"/>
              <a:t> </a:t>
            </a:r>
            <a:r>
              <a:rPr lang="en-US" sz="1600" dirty="0" err="1" smtClean="0"/>
              <a:t>maneira</a:t>
            </a:r>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dirty="0" smtClean="0"/>
              <a:t>© 2015 EV3Lessons.com, Last edit 1/30/2015</a:t>
            </a:r>
            <a:endParaRPr lang="en-US" dirty="0"/>
          </a:p>
        </p:txBody>
      </p:sp>
      <p:cxnSp>
        <p:nvCxnSpPr>
          <p:cNvPr id="6" name="Straight Connector 5"/>
          <p:cNvCxnSpPr/>
          <p:nvPr/>
        </p:nvCxnSpPr>
        <p:spPr>
          <a:xfrm flipV="1">
            <a:off x="4413833" y="5284005"/>
            <a:ext cx="0" cy="1350204"/>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pic>
        <p:nvPicPr>
          <p:cNvPr id="14" name="Picture 13" descr="animation-147431_640.png"/>
          <p:cNvPicPr>
            <a:picLocks noChangeAspect="1"/>
          </p:cNvPicPr>
          <p:nvPr/>
        </p:nvPicPr>
        <p:blipFill rotWithShape="1">
          <a:blip r:embed="rId2" cstate="email">
            <a:extLst>
              <a:ext uri="{28A0092B-C50C-407E-A947-70E740481C1C}">
                <a14:useLocalDpi xmlns:a14="http://schemas.microsoft.com/office/drawing/2010/main" val="0"/>
              </a:ext>
            </a:extLst>
          </a:blip>
          <a:srcRect l="21979" t="49424"/>
          <a:stretch/>
        </p:blipFill>
        <p:spPr>
          <a:xfrm>
            <a:off x="4309496" y="4999091"/>
            <a:ext cx="4363152" cy="1635118"/>
          </a:xfrm>
          <a:prstGeom prst="rect">
            <a:avLst/>
          </a:prstGeom>
        </p:spPr>
      </p:pic>
      <p:sp>
        <p:nvSpPr>
          <p:cNvPr id="5" name="Slide Number Placeholder 4"/>
          <p:cNvSpPr>
            <a:spLocks noGrp="1"/>
          </p:cNvSpPr>
          <p:nvPr>
            <p:ph type="sldNum" sz="quarter" idx="12"/>
          </p:nvPr>
        </p:nvSpPr>
        <p:spPr/>
        <p:txBody>
          <a:bodyPr/>
          <a:lstStyle/>
          <a:p>
            <a:fld id="{4382A7F7-08BF-4252-8141-63FB96055BBB}" type="slidenum">
              <a:rPr lang="en-US" smtClean="0"/>
              <a:t>3</a:t>
            </a:fld>
            <a:endParaRPr lang="en-US"/>
          </a:p>
        </p:txBody>
      </p:sp>
    </p:spTree>
    <p:extLst>
      <p:ext uri="{BB962C8B-B14F-4D97-AF65-F5344CB8AC3E}">
        <p14:creationId xmlns:p14="http://schemas.microsoft.com/office/powerpoint/2010/main" val="161537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fontScale="90000"/>
          </a:bodyPr>
          <a:lstStyle/>
          <a:p>
            <a:r>
              <a:rPr lang="en-US" dirty="0" err="1" smtClean="0"/>
              <a:t>Aprender</a:t>
            </a:r>
            <a:r>
              <a:rPr lang="en-US" dirty="0" smtClean="0"/>
              <a:t> Como </a:t>
            </a:r>
            <a:r>
              <a:rPr lang="en-US" dirty="0" err="1" smtClean="0"/>
              <a:t>Codificar</a:t>
            </a:r>
            <a:r>
              <a:rPr lang="en-US" dirty="0" smtClean="0"/>
              <a:t> </a:t>
            </a:r>
            <a:r>
              <a:rPr lang="en-US" dirty="0" err="1" smtClean="0"/>
              <a:t>Controle</a:t>
            </a:r>
            <a:r>
              <a:rPr lang="en-US" dirty="0" smtClean="0"/>
              <a:t> </a:t>
            </a:r>
            <a:r>
              <a:rPr lang="en-US" dirty="0" err="1" smtClean="0"/>
              <a:t>Proporcional</a:t>
            </a:r>
            <a:endParaRPr lang="en-US" dirty="0"/>
          </a:p>
        </p:txBody>
      </p:sp>
      <p:sp>
        <p:nvSpPr>
          <p:cNvPr id="3" name="Content Placeholder 2"/>
          <p:cNvSpPr>
            <a:spLocks noGrp="1"/>
          </p:cNvSpPr>
          <p:nvPr>
            <p:ph idx="1"/>
          </p:nvPr>
        </p:nvSpPr>
        <p:spPr>
          <a:xfrm>
            <a:off x="284163" y="1889051"/>
            <a:ext cx="8475478" cy="3992563"/>
          </a:xfrm>
        </p:spPr>
        <p:txBody>
          <a:bodyPr>
            <a:normAutofit fontScale="70000" lnSpcReduction="20000"/>
          </a:bodyPr>
          <a:lstStyle/>
          <a:p>
            <a:r>
              <a:rPr lang="en-US" b="0" dirty="0" err="1" smtClean="0"/>
              <a:t>Aprender</a:t>
            </a:r>
            <a:r>
              <a:rPr lang="en-US" b="0" dirty="0" smtClean="0"/>
              <a:t> </a:t>
            </a:r>
            <a:r>
              <a:rPr lang="en-US" b="0" dirty="0" err="1" smtClean="0"/>
              <a:t>como</a:t>
            </a:r>
            <a:r>
              <a:rPr lang="en-US" b="0" dirty="0" smtClean="0"/>
              <a:t> </a:t>
            </a:r>
            <a:r>
              <a:rPr lang="en-US" b="0" dirty="0" err="1" smtClean="0"/>
              <a:t>usar</a:t>
            </a:r>
            <a:r>
              <a:rPr lang="en-US" b="0" dirty="0" smtClean="0"/>
              <a:t> </a:t>
            </a:r>
            <a:r>
              <a:rPr lang="en-US" b="0" dirty="0" err="1" smtClean="0"/>
              <a:t>controle</a:t>
            </a:r>
            <a:r>
              <a:rPr lang="en-US" b="0" dirty="0" smtClean="0"/>
              <a:t> </a:t>
            </a:r>
            <a:r>
              <a:rPr lang="en-US" b="0" dirty="0" err="1" smtClean="0"/>
              <a:t>proporcional</a:t>
            </a:r>
            <a:r>
              <a:rPr lang="en-US" b="0" dirty="0" smtClean="0"/>
              <a:t>, </a:t>
            </a:r>
            <a:r>
              <a:rPr lang="en-US" b="0" dirty="0" err="1" smtClean="0"/>
              <a:t>nós</a:t>
            </a:r>
            <a:r>
              <a:rPr lang="en-US" b="0" dirty="0" smtClean="0"/>
              <a:t> </a:t>
            </a:r>
            <a:r>
              <a:rPr lang="en-US" b="0" dirty="0" err="1" smtClean="0"/>
              <a:t>damos</a:t>
            </a:r>
            <a:r>
              <a:rPr lang="en-US" b="0" dirty="0" smtClean="0"/>
              <a:t> a </a:t>
            </a:r>
            <a:r>
              <a:rPr lang="en-US" b="0" dirty="0" err="1" smtClean="0"/>
              <a:t>você</a:t>
            </a:r>
            <a:r>
              <a:rPr lang="en-US" b="0" dirty="0" smtClean="0"/>
              <a:t> </a:t>
            </a:r>
            <a:r>
              <a:rPr lang="en-US" b="0" dirty="0" err="1" smtClean="0"/>
              <a:t>três</a:t>
            </a:r>
            <a:r>
              <a:rPr lang="en-US" b="0" dirty="0" smtClean="0"/>
              <a:t> </a:t>
            </a:r>
            <a:r>
              <a:rPr lang="en-US" b="0" dirty="0" err="1" smtClean="0"/>
              <a:t>diferentes</a:t>
            </a:r>
            <a:r>
              <a:rPr lang="en-US" b="0" dirty="0" smtClean="0"/>
              <a:t> </a:t>
            </a:r>
            <a:r>
              <a:rPr lang="en-US" b="0" dirty="0" err="1" smtClean="0"/>
              <a:t>exemplos</a:t>
            </a:r>
            <a:r>
              <a:rPr lang="en-US" dirty="0" smtClean="0"/>
              <a:t>:</a:t>
            </a:r>
            <a:endParaRPr lang="en-US" b="0" dirty="0" smtClean="0"/>
          </a:p>
          <a:p>
            <a:r>
              <a:rPr lang="en-US" dirty="0" err="1" smtClean="0"/>
              <a:t>Seguidor</a:t>
            </a:r>
            <a:r>
              <a:rPr lang="en-US" dirty="0" smtClean="0"/>
              <a:t> </a:t>
            </a:r>
            <a:r>
              <a:rPr lang="en-US" dirty="0" err="1" smtClean="0"/>
              <a:t>Cachorro</a:t>
            </a:r>
            <a:r>
              <a:rPr lang="en-US" dirty="0" smtClean="0"/>
              <a:t>: use </a:t>
            </a:r>
            <a:r>
              <a:rPr lang="en-US" dirty="0" err="1" smtClean="0"/>
              <a:t>ultrassônico</a:t>
            </a:r>
            <a:endParaRPr lang="en-US" dirty="0" smtClean="0"/>
          </a:p>
          <a:p>
            <a:pPr marL="342900" indent="-342900">
              <a:buFont typeface="Arial"/>
              <a:buChar char="•"/>
            </a:pPr>
            <a:r>
              <a:rPr lang="en-US" b="0" dirty="0" err="1" smtClean="0"/>
              <a:t>Nós</a:t>
            </a:r>
            <a:r>
              <a:rPr lang="en-US" b="0" dirty="0" smtClean="0"/>
              <a:t> </a:t>
            </a:r>
            <a:r>
              <a:rPr lang="en-US" b="0" dirty="0" err="1" smtClean="0"/>
              <a:t>usamos</a:t>
            </a:r>
            <a:r>
              <a:rPr lang="en-US" b="0" dirty="0" smtClean="0"/>
              <a:t> </a:t>
            </a:r>
            <a:r>
              <a:rPr lang="en-US" dirty="0" err="1" smtClean="0"/>
              <a:t>movimentos</a:t>
            </a:r>
            <a:r>
              <a:rPr lang="en-US" dirty="0" smtClean="0"/>
              <a:t> </a:t>
            </a:r>
            <a:r>
              <a:rPr lang="en-US" dirty="0" err="1" smtClean="0"/>
              <a:t>ultrassônicos</a:t>
            </a:r>
            <a:r>
              <a:rPr lang="en-US" dirty="0" smtClean="0"/>
              <a:t> </a:t>
            </a:r>
            <a:r>
              <a:rPr lang="en-US" dirty="0" err="1" smtClean="0"/>
              <a:t>proporcionais</a:t>
            </a:r>
            <a:r>
              <a:rPr lang="en-US" dirty="0" smtClean="0"/>
              <a:t> </a:t>
            </a:r>
            <a:r>
              <a:rPr lang="en-US" dirty="0" err="1" smtClean="0"/>
              <a:t>na</a:t>
            </a:r>
            <a:r>
              <a:rPr lang="en-US" dirty="0"/>
              <a:t> </a:t>
            </a:r>
            <a:r>
              <a:rPr lang="en-US" dirty="0" err="1" smtClean="0"/>
              <a:t>temporada</a:t>
            </a:r>
            <a:r>
              <a:rPr lang="en-US" dirty="0" smtClean="0"/>
              <a:t> </a:t>
            </a:r>
            <a:r>
              <a:rPr lang="en-US" dirty="0" err="1" smtClean="0"/>
              <a:t>Fúria</a:t>
            </a:r>
            <a:r>
              <a:rPr lang="en-US" dirty="0" smtClean="0"/>
              <a:t> da </a:t>
            </a:r>
            <a:r>
              <a:rPr lang="en-US" dirty="0" err="1" smtClean="0"/>
              <a:t>Natureza</a:t>
            </a:r>
            <a:r>
              <a:rPr lang="en-US" dirty="0" smtClean="0"/>
              <a:t> </a:t>
            </a:r>
            <a:r>
              <a:rPr lang="en-US" dirty="0" err="1" smtClean="0"/>
              <a:t>para</a:t>
            </a:r>
            <a:r>
              <a:rPr lang="en-US" dirty="0" smtClean="0"/>
              <a:t> </a:t>
            </a:r>
            <a:r>
              <a:rPr lang="en-US" dirty="0" err="1" smtClean="0"/>
              <a:t>fazer</a:t>
            </a:r>
            <a:r>
              <a:rPr lang="en-US" dirty="0" smtClean="0"/>
              <a:t> </a:t>
            </a:r>
            <a:r>
              <a:rPr lang="en-US" dirty="0" err="1" smtClean="0"/>
              <a:t>seguramente</a:t>
            </a:r>
            <a:r>
              <a:rPr lang="en-US" dirty="0" smtClean="0"/>
              <a:t>, </a:t>
            </a:r>
            <a:r>
              <a:rPr lang="en-US" dirty="0" err="1" smtClean="0"/>
              <a:t>nós</a:t>
            </a:r>
            <a:r>
              <a:rPr lang="en-US" dirty="0" smtClean="0"/>
              <a:t> </a:t>
            </a:r>
            <a:r>
              <a:rPr lang="en-US" dirty="0" err="1" smtClean="0"/>
              <a:t>acertamos</a:t>
            </a:r>
            <a:r>
              <a:rPr lang="en-US" dirty="0" smtClean="0"/>
              <a:t> o </a:t>
            </a:r>
            <a:r>
              <a:rPr lang="en-US" dirty="0" err="1" smtClean="0"/>
              <a:t>modelo</a:t>
            </a:r>
            <a:r>
              <a:rPr lang="en-US" dirty="0" smtClean="0"/>
              <a:t> de Base </a:t>
            </a:r>
            <a:r>
              <a:rPr lang="en-US" dirty="0" err="1" smtClean="0"/>
              <a:t>Isolado</a:t>
            </a:r>
            <a:r>
              <a:rPr lang="en-US" dirty="0" smtClean="0"/>
              <a:t> e o </a:t>
            </a:r>
            <a:r>
              <a:rPr lang="en-US" dirty="0" err="1" smtClean="0"/>
              <a:t>Sinal</a:t>
            </a:r>
            <a:r>
              <a:rPr lang="en-US" dirty="0" smtClean="0"/>
              <a:t> de </a:t>
            </a:r>
            <a:r>
              <a:rPr lang="en-US" dirty="0" err="1" smtClean="0"/>
              <a:t>Evacuação</a:t>
            </a:r>
            <a:r>
              <a:rPr lang="en-US" dirty="0" smtClean="0"/>
              <a:t> com a </a:t>
            </a:r>
            <a:r>
              <a:rPr lang="en-US" dirty="0" err="1" smtClean="0"/>
              <a:t>quantidade</a:t>
            </a:r>
            <a:r>
              <a:rPr lang="en-US" dirty="0" smtClean="0"/>
              <a:t> </a:t>
            </a:r>
            <a:r>
              <a:rPr lang="en-US" dirty="0" err="1" smtClean="0"/>
              <a:t>certa</a:t>
            </a:r>
            <a:endParaRPr lang="en-US" b="0" dirty="0" smtClean="0"/>
          </a:p>
          <a:p>
            <a:r>
              <a:rPr lang="en-US" dirty="0" err="1" smtClean="0"/>
              <a:t>Seguidor</a:t>
            </a:r>
            <a:r>
              <a:rPr lang="en-US" dirty="0" smtClean="0"/>
              <a:t> de </a:t>
            </a:r>
            <a:r>
              <a:rPr lang="en-US" dirty="0" err="1" smtClean="0"/>
              <a:t>Linha</a:t>
            </a:r>
            <a:r>
              <a:rPr lang="en-US" dirty="0" smtClean="0"/>
              <a:t>: use sensor de </a:t>
            </a:r>
            <a:r>
              <a:rPr lang="en-US" dirty="0" err="1" smtClean="0"/>
              <a:t>cor</a:t>
            </a:r>
            <a:endParaRPr lang="en-US" dirty="0" smtClean="0"/>
          </a:p>
          <a:p>
            <a:pPr marL="342900" indent="-342900">
              <a:buFont typeface="Arial"/>
              <a:buChar char="•"/>
            </a:pPr>
            <a:r>
              <a:rPr lang="en-US" b="0" dirty="0" err="1" smtClean="0"/>
              <a:t>Nós</a:t>
            </a:r>
            <a:r>
              <a:rPr lang="en-US" b="0" dirty="0" smtClean="0"/>
              <a:t> </a:t>
            </a:r>
            <a:r>
              <a:rPr lang="en-US" b="0" dirty="0" err="1" smtClean="0"/>
              <a:t>usamos</a:t>
            </a:r>
            <a:r>
              <a:rPr lang="en-US" b="0" dirty="0" smtClean="0"/>
              <a:t> </a:t>
            </a:r>
            <a:r>
              <a:rPr lang="en-US" b="0" dirty="0" err="1" smtClean="0"/>
              <a:t>proporcional</a:t>
            </a:r>
            <a:r>
              <a:rPr lang="en-US" b="0" dirty="0" smtClean="0"/>
              <a:t> (</a:t>
            </a:r>
            <a:r>
              <a:rPr lang="en-US" b="0" dirty="0" err="1" smtClean="0"/>
              <a:t>ou</a:t>
            </a:r>
            <a:r>
              <a:rPr lang="en-US" b="0" dirty="0" smtClean="0"/>
              <a:t> </a:t>
            </a:r>
            <a:r>
              <a:rPr lang="en-US" b="0" dirty="0" err="1" smtClean="0"/>
              <a:t>inteiro</a:t>
            </a:r>
            <a:r>
              <a:rPr lang="en-US" b="0" dirty="0" smtClean="0"/>
              <a:t> PID) </a:t>
            </a:r>
            <a:r>
              <a:rPr lang="en-US" dirty="0" err="1" smtClean="0"/>
              <a:t>em</a:t>
            </a:r>
            <a:r>
              <a:rPr lang="en-US" dirty="0" smtClean="0"/>
              <a:t> </a:t>
            </a:r>
            <a:r>
              <a:rPr lang="en-US" dirty="0" err="1" smtClean="0"/>
              <a:t>todas</a:t>
            </a:r>
            <a:r>
              <a:rPr lang="en-US" dirty="0" smtClean="0"/>
              <a:t> </a:t>
            </a:r>
            <a:r>
              <a:rPr lang="en-US" dirty="0" err="1" smtClean="0"/>
              <a:t>linhas</a:t>
            </a:r>
            <a:r>
              <a:rPr lang="en-US" dirty="0" smtClean="0"/>
              <a:t> no </a:t>
            </a:r>
            <a:r>
              <a:rPr lang="en-US" dirty="0" err="1" smtClean="0"/>
              <a:t>tapete</a:t>
            </a:r>
            <a:r>
              <a:rPr lang="en-US" dirty="0" smtClean="0"/>
              <a:t> </a:t>
            </a:r>
            <a:r>
              <a:rPr lang="en-US" dirty="0" err="1" smtClean="0"/>
              <a:t>para</a:t>
            </a:r>
            <a:r>
              <a:rPr lang="en-US" dirty="0" smtClean="0"/>
              <a:t> </a:t>
            </a:r>
            <a:r>
              <a:rPr lang="en-US" dirty="0" err="1" smtClean="0"/>
              <a:t>fazer</a:t>
            </a:r>
            <a:r>
              <a:rPr lang="en-US" dirty="0" smtClean="0"/>
              <a:t> </a:t>
            </a:r>
            <a:r>
              <a:rPr lang="en-US" dirty="0" err="1" smtClean="0"/>
              <a:t>nossos</a:t>
            </a:r>
            <a:r>
              <a:rPr lang="en-US" dirty="0" smtClean="0"/>
              <a:t> </a:t>
            </a:r>
            <a:r>
              <a:rPr lang="en-US" dirty="0" err="1" smtClean="0"/>
              <a:t>movimentos</a:t>
            </a:r>
            <a:r>
              <a:rPr lang="en-US" dirty="0" smtClean="0"/>
              <a:t> </a:t>
            </a:r>
            <a:r>
              <a:rPr lang="en-US" dirty="0" err="1" smtClean="0"/>
              <a:t>mais</a:t>
            </a:r>
            <a:r>
              <a:rPr lang="en-US" dirty="0" smtClean="0"/>
              <a:t> </a:t>
            </a:r>
            <a:r>
              <a:rPr lang="en-US" dirty="0" err="1" smtClean="0"/>
              <a:t>eficientemente</a:t>
            </a:r>
            <a:endParaRPr lang="en-US" b="0" dirty="0" smtClean="0"/>
          </a:p>
          <a:p>
            <a:r>
              <a:rPr lang="en-US" dirty="0" smtClean="0"/>
              <a:t>Gyro Turn: use sensor de </a:t>
            </a:r>
            <a:r>
              <a:rPr lang="en-US" dirty="0" err="1" smtClean="0"/>
              <a:t>giro</a:t>
            </a:r>
            <a:endParaRPr lang="en-US" dirty="0" smtClean="0"/>
          </a:p>
          <a:p>
            <a:pPr marL="342900" indent="-342900">
              <a:buFont typeface="Arial"/>
              <a:buChar char="•"/>
            </a:pPr>
            <a:r>
              <a:rPr lang="en-US" b="0" dirty="0" err="1" smtClean="0"/>
              <a:t>Nós</a:t>
            </a:r>
            <a:r>
              <a:rPr lang="en-US" b="0" dirty="0" smtClean="0"/>
              <a:t> </a:t>
            </a:r>
            <a:r>
              <a:rPr lang="en-US" b="0" dirty="0" err="1" smtClean="0"/>
              <a:t>usamos</a:t>
            </a:r>
            <a:r>
              <a:rPr lang="en-US" b="0" dirty="0" smtClean="0"/>
              <a:t> </a:t>
            </a:r>
            <a:r>
              <a:rPr lang="en-US" dirty="0" err="1" smtClean="0"/>
              <a:t>controle</a:t>
            </a:r>
            <a:r>
              <a:rPr lang="en-US" dirty="0" smtClean="0"/>
              <a:t> </a:t>
            </a:r>
            <a:r>
              <a:rPr lang="en-US" dirty="0" err="1" smtClean="0"/>
              <a:t>proporcional</a:t>
            </a:r>
            <a:r>
              <a:rPr lang="en-US" dirty="0" smtClean="0"/>
              <a:t> </a:t>
            </a:r>
            <a:r>
              <a:rPr lang="en-US" dirty="0" err="1" smtClean="0"/>
              <a:t>para</a:t>
            </a:r>
            <a:r>
              <a:rPr lang="en-US" dirty="0" smtClean="0"/>
              <a:t> </a:t>
            </a:r>
            <a:r>
              <a:rPr lang="en-US" dirty="0" err="1" smtClean="0"/>
              <a:t>fazer</a:t>
            </a:r>
            <a:r>
              <a:rPr lang="en-US" dirty="0" smtClean="0"/>
              <a:t> </a:t>
            </a:r>
            <a:r>
              <a:rPr lang="en-US" dirty="0" err="1" smtClean="0"/>
              <a:t>corretamente</a:t>
            </a:r>
            <a:r>
              <a:rPr lang="en-US" dirty="0" smtClean="0"/>
              <a:t> </a:t>
            </a:r>
            <a:r>
              <a:rPr lang="en-US" dirty="0" err="1" smtClean="0"/>
              <a:t>para</a:t>
            </a:r>
            <a:r>
              <a:rPr lang="en-US" dirty="0" smtClean="0"/>
              <a:t> </a:t>
            </a:r>
            <a:r>
              <a:rPr lang="en-US" dirty="0" err="1" smtClean="0"/>
              <a:t>conseguirmos</a:t>
            </a:r>
            <a:r>
              <a:rPr lang="en-US" dirty="0" smtClean="0"/>
              <a:t> </a:t>
            </a:r>
            <a:r>
              <a:rPr lang="en-US" dirty="0" err="1" smtClean="0"/>
              <a:t>virar</a:t>
            </a:r>
            <a:r>
              <a:rPr lang="en-US" dirty="0" smtClean="0"/>
              <a:t> a </a:t>
            </a:r>
            <a:r>
              <a:rPr lang="en-US" dirty="0" err="1" smtClean="0"/>
              <a:t>quantidade</a:t>
            </a:r>
            <a:r>
              <a:rPr lang="en-US" dirty="0" smtClean="0"/>
              <a:t> </a:t>
            </a:r>
            <a:r>
              <a:rPr lang="en-US" dirty="0" err="1" smtClean="0"/>
              <a:t>que</a:t>
            </a:r>
            <a:r>
              <a:rPr lang="en-US" dirty="0" smtClean="0"/>
              <a:t> </a:t>
            </a:r>
            <a:r>
              <a:rPr lang="en-US" dirty="0" err="1" smtClean="0"/>
              <a:t>queremos</a:t>
            </a:r>
            <a:endParaRPr lang="en-US" b="0" dirty="0"/>
          </a:p>
        </p:txBody>
      </p:sp>
      <p:sp>
        <p:nvSpPr>
          <p:cNvPr id="4" name="Footer Placeholder 3"/>
          <p:cNvSpPr>
            <a:spLocks noGrp="1"/>
          </p:cNvSpPr>
          <p:nvPr>
            <p:ph type="ftr" sz="quarter" idx="11"/>
          </p:nvPr>
        </p:nvSpPr>
        <p:spPr/>
        <p:txBody>
          <a:bodyPr/>
          <a:lstStyle/>
          <a:p>
            <a:r>
              <a:rPr lang="en-US" dirty="0" smtClean="0"/>
              <a:t>© 2015 EV3Lessons.com, Last edit 1/30/2015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4</a:t>
            </a:fld>
            <a:endParaRPr lang="en-US"/>
          </a:p>
        </p:txBody>
      </p:sp>
    </p:spTree>
    <p:extLst>
      <p:ext uri="{BB962C8B-B14F-4D97-AF65-F5344CB8AC3E}">
        <p14:creationId xmlns:p14="http://schemas.microsoft.com/office/powerpoint/2010/main" val="380322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smtClean="0"/>
              <a:t>Aplicações</a:t>
            </a:r>
            <a:r>
              <a:rPr lang="en-US" dirty="0" smtClean="0"/>
              <a:t> </a:t>
            </a:r>
            <a:r>
              <a:rPr lang="en-US" dirty="0" err="1" smtClean="0"/>
              <a:t>para</a:t>
            </a:r>
            <a:r>
              <a:rPr lang="en-US" dirty="0" smtClean="0"/>
              <a:t> </a:t>
            </a:r>
            <a:r>
              <a:rPr lang="en-US" dirty="0" err="1" smtClean="0"/>
              <a:t>Controle</a:t>
            </a:r>
            <a:r>
              <a:rPr lang="en-US" dirty="0" smtClean="0"/>
              <a:t> </a:t>
            </a:r>
            <a:r>
              <a:rPr lang="en-US" dirty="0" err="1" smtClean="0"/>
              <a:t>Proporcional</a:t>
            </a:r>
            <a:r>
              <a:rPr lang="en-US" dirty="0" smtClean="0"/>
              <a:t> </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1/30/2015</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10750752"/>
              </p:ext>
            </p:extLst>
          </p:nvPr>
        </p:nvGraphicFramePr>
        <p:xfrm>
          <a:off x="602341" y="2087843"/>
          <a:ext cx="7870372" cy="3937000"/>
        </p:xfrm>
        <a:graphic>
          <a:graphicData uri="http://schemas.openxmlformats.org/drawingml/2006/table">
            <a:tbl>
              <a:tblPr firstRow="1" bandRow="1">
                <a:tableStyleId>{2D5ABB26-0587-4C30-8999-92F81FD0307C}</a:tableStyleId>
              </a:tblPr>
              <a:tblGrid>
                <a:gridCol w="1421575"/>
                <a:gridCol w="1838721"/>
                <a:gridCol w="2447219"/>
                <a:gridCol w="2162857"/>
              </a:tblGrid>
              <a:tr h="370840">
                <a:tc>
                  <a:txBody>
                    <a:bodyPr/>
                    <a:lstStyle/>
                    <a:p>
                      <a:r>
                        <a:rPr lang="en-US" b="1" dirty="0" err="1" smtClean="0"/>
                        <a:t>Aplicação</a:t>
                      </a:r>
                      <a:endParaRPr lang="en-US" b="1" dirty="0"/>
                    </a:p>
                  </a:txBody>
                  <a:tcPr>
                    <a:solidFill>
                      <a:srgbClr val="F5C201"/>
                    </a:solidFill>
                  </a:tcPr>
                </a:tc>
                <a:tc>
                  <a:txBody>
                    <a:bodyPr/>
                    <a:lstStyle/>
                    <a:p>
                      <a:r>
                        <a:rPr lang="en-US" b="1" dirty="0" err="1" smtClean="0"/>
                        <a:t>Objetivo</a:t>
                      </a:r>
                      <a:endParaRPr lang="en-US" b="1" dirty="0"/>
                    </a:p>
                  </a:txBody>
                  <a:tcPr>
                    <a:solidFill>
                      <a:srgbClr val="F5C201"/>
                    </a:solidFill>
                  </a:tcPr>
                </a:tc>
                <a:tc>
                  <a:txBody>
                    <a:bodyPr/>
                    <a:lstStyle/>
                    <a:p>
                      <a:r>
                        <a:rPr lang="en-US" b="1" dirty="0" err="1" smtClean="0"/>
                        <a:t>Erro</a:t>
                      </a:r>
                      <a:endParaRPr lang="en-US" b="1" dirty="0"/>
                    </a:p>
                  </a:txBody>
                  <a:tcPr>
                    <a:solidFill>
                      <a:srgbClr val="F5C201"/>
                    </a:solidFill>
                  </a:tcPr>
                </a:tc>
                <a:tc>
                  <a:txBody>
                    <a:bodyPr/>
                    <a:lstStyle/>
                    <a:p>
                      <a:r>
                        <a:rPr lang="en-US" b="1" dirty="0" err="1" smtClean="0"/>
                        <a:t>Correção</a:t>
                      </a:r>
                      <a:endParaRPr lang="en-US" b="1" dirty="0"/>
                    </a:p>
                  </a:txBody>
                  <a:tcPr>
                    <a:solidFill>
                      <a:srgbClr val="F5C201"/>
                    </a:solidFill>
                  </a:tcPr>
                </a:tc>
              </a:tr>
              <a:tr h="370840">
                <a:tc>
                  <a:txBody>
                    <a:bodyPr/>
                    <a:lstStyle/>
                    <a:p>
                      <a:r>
                        <a:rPr lang="en-US" b="1" dirty="0" err="1" smtClean="0"/>
                        <a:t>Seguidor</a:t>
                      </a:r>
                      <a:r>
                        <a:rPr lang="en-US" b="1" dirty="0" smtClean="0"/>
                        <a:t> </a:t>
                      </a:r>
                      <a:r>
                        <a:rPr lang="en-US" b="1" dirty="0" err="1" smtClean="0"/>
                        <a:t>Cachorro</a:t>
                      </a:r>
                      <a:endParaRPr lang="en-US" b="1" dirty="0"/>
                    </a:p>
                  </a:txBody>
                  <a:tcPr/>
                </a:tc>
                <a:tc>
                  <a:txBody>
                    <a:bodyPr/>
                    <a:lstStyle/>
                    <a:p>
                      <a:r>
                        <a:rPr lang="en-US" dirty="0" err="1" smtClean="0"/>
                        <a:t>Chegue</a:t>
                      </a:r>
                      <a:r>
                        <a:rPr lang="en-US" baseline="0" dirty="0" smtClean="0"/>
                        <a:t> </a:t>
                      </a:r>
                      <a:r>
                        <a:rPr lang="en-US" baseline="0" dirty="0" err="1" smtClean="0"/>
                        <a:t>ao</a:t>
                      </a:r>
                      <a:r>
                        <a:rPr lang="en-US" baseline="0" dirty="0" smtClean="0"/>
                        <a:t> </a:t>
                      </a:r>
                      <a:r>
                        <a:rPr lang="en-US" baseline="0" dirty="0" err="1" smtClean="0"/>
                        <a:t>alvo</a:t>
                      </a:r>
                      <a:r>
                        <a:rPr lang="en-US" baseline="0" dirty="0" smtClean="0"/>
                        <a:t> </a:t>
                      </a:r>
                      <a:r>
                        <a:rPr lang="en-US" baseline="0" dirty="0" err="1" smtClean="0"/>
                        <a:t>distante</a:t>
                      </a:r>
                      <a:r>
                        <a:rPr lang="en-US" baseline="0" dirty="0" smtClean="0"/>
                        <a:t> da </a:t>
                      </a:r>
                      <a:r>
                        <a:rPr lang="en-US" baseline="0" dirty="0" err="1" smtClean="0"/>
                        <a:t>parede</a:t>
                      </a:r>
                      <a:endParaRPr lang="en-US" dirty="0"/>
                    </a:p>
                  </a:txBody>
                  <a:tcPr/>
                </a:tc>
                <a:tc>
                  <a:txBody>
                    <a:bodyPr/>
                    <a:lstStyle/>
                    <a:p>
                      <a:r>
                        <a:rPr lang="en-US" dirty="0" smtClean="0"/>
                        <a:t>Como </a:t>
                      </a:r>
                      <a:r>
                        <a:rPr lang="en-US" dirty="0" err="1" smtClean="0"/>
                        <a:t>muitas</a:t>
                      </a:r>
                      <a:r>
                        <a:rPr lang="en-US" dirty="0" smtClean="0"/>
                        <a:t> </a:t>
                      </a:r>
                      <a:r>
                        <a:rPr lang="en-US" dirty="0" err="1" smtClean="0"/>
                        <a:t>medidas</a:t>
                      </a:r>
                      <a:r>
                        <a:rPr lang="en-US" baseline="0" dirty="0" smtClean="0"/>
                        <a:t> do da </a:t>
                      </a:r>
                      <a:r>
                        <a:rPr lang="en-US" baseline="0" dirty="0" err="1" smtClean="0"/>
                        <a:t>localização</a:t>
                      </a:r>
                      <a:r>
                        <a:rPr lang="en-US" baseline="0" dirty="0" smtClean="0"/>
                        <a:t> do </a:t>
                      </a:r>
                      <a:r>
                        <a:rPr lang="en-US" baseline="0" dirty="0" err="1" smtClean="0"/>
                        <a:t>alvo</a:t>
                      </a:r>
                      <a:r>
                        <a:rPr lang="en-US" baseline="0" dirty="0" smtClean="0"/>
                        <a:t> (</a:t>
                      </a:r>
                      <a:r>
                        <a:rPr lang="en-US" baseline="0" dirty="0" err="1" smtClean="0"/>
                        <a:t>curso_distância-alvo-distância</a:t>
                      </a:r>
                      <a:r>
                        <a:rPr lang="en-US" baseline="0" dirty="0" smtClean="0"/>
                        <a:t>)</a:t>
                      </a:r>
                      <a:endParaRPr lang="en-US" dirty="0"/>
                    </a:p>
                  </a:txBody>
                  <a:tcPr/>
                </a:tc>
                <a:tc>
                  <a:txBody>
                    <a:bodyPr/>
                    <a:lstStyle/>
                    <a:p>
                      <a:r>
                        <a:rPr lang="en-US" dirty="0" err="1" smtClean="0"/>
                        <a:t>Mova</a:t>
                      </a:r>
                      <a:r>
                        <a:rPr lang="en-US" dirty="0" smtClean="0"/>
                        <a:t> </a:t>
                      </a:r>
                      <a:r>
                        <a:rPr lang="en-US" dirty="0" err="1" smtClean="0"/>
                        <a:t>mais</a:t>
                      </a:r>
                      <a:r>
                        <a:rPr lang="en-US" dirty="0" smtClean="0"/>
                        <a:t> </a:t>
                      </a:r>
                      <a:r>
                        <a:rPr lang="en-US" dirty="0" err="1" smtClean="0"/>
                        <a:t>rápido</a:t>
                      </a:r>
                      <a:r>
                        <a:rPr lang="en-US" dirty="0" smtClean="0"/>
                        <a:t> </a:t>
                      </a:r>
                      <a:r>
                        <a:rPr lang="en-US" dirty="0" err="1" smtClean="0"/>
                        <a:t>baseado</a:t>
                      </a:r>
                      <a:r>
                        <a:rPr lang="en-US" dirty="0" smtClean="0"/>
                        <a:t> </a:t>
                      </a:r>
                      <a:r>
                        <a:rPr lang="en-US" dirty="0" err="1" smtClean="0"/>
                        <a:t>na</a:t>
                      </a:r>
                      <a:r>
                        <a:rPr lang="en-US" dirty="0" smtClean="0"/>
                        <a:t> </a:t>
                      </a:r>
                      <a:r>
                        <a:rPr lang="en-US" dirty="0" err="1" smtClean="0"/>
                        <a:t>distância</a:t>
                      </a:r>
                      <a:endParaRPr lang="en-US" dirty="0"/>
                    </a:p>
                  </a:txBody>
                  <a:tcPr/>
                </a:tc>
              </a:tr>
              <a:tr h="370840">
                <a:tc>
                  <a:txBody>
                    <a:bodyPr/>
                    <a:lstStyle/>
                    <a:p>
                      <a:r>
                        <a:rPr lang="en-US" b="1" dirty="0" err="1" smtClean="0"/>
                        <a:t>Seguidor</a:t>
                      </a:r>
                      <a:r>
                        <a:rPr lang="en-US" b="1" baseline="0" dirty="0" smtClean="0"/>
                        <a:t> de </a:t>
                      </a:r>
                      <a:r>
                        <a:rPr lang="en-US" b="1" baseline="0" dirty="0" err="1" smtClean="0"/>
                        <a:t>Linha</a:t>
                      </a:r>
                      <a:endParaRPr lang="en-US" b="1" dirty="0"/>
                    </a:p>
                  </a:txBody>
                  <a:tcPr/>
                </a:tc>
                <a:tc>
                  <a:txBody>
                    <a:bodyPr/>
                    <a:lstStyle/>
                    <a:p>
                      <a:r>
                        <a:rPr lang="en-US" dirty="0" err="1" smtClean="0"/>
                        <a:t>Fique</a:t>
                      </a:r>
                      <a:r>
                        <a:rPr lang="en-US" baseline="0" dirty="0" smtClean="0"/>
                        <a:t> </a:t>
                      </a:r>
                      <a:r>
                        <a:rPr lang="en-US" baseline="0" dirty="0" err="1" smtClean="0"/>
                        <a:t>na</a:t>
                      </a:r>
                      <a:r>
                        <a:rPr lang="en-US" baseline="0" dirty="0" smtClean="0"/>
                        <a:t> </a:t>
                      </a:r>
                      <a:r>
                        <a:rPr lang="en-US" baseline="0" dirty="0" err="1" smtClean="0"/>
                        <a:t>borda</a:t>
                      </a:r>
                      <a:r>
                        <a:rPr lang="en-US" baseline="0" dirty="0" smtClean="0"/>
                        <a:t> da </a:t>
                      </a:r>
                      <a:r>
                        <a:rPr lang="en-US" baseline="0" dirty="0" err="1" smtClean="0"/>
                        <a:t>linha</a:t>
                      </a:r>
                      <a:endParaRPr lang="en-US" dirty="0"/>
                    </a:p>
                  </a:txBody>
                  <a:tcPr/>
                </a:tc>
                <a:tc>
                  <a:txBody>
                    <a:bodyPr/>
                    <a:lstStyle/>
                    <a:p>
                      <a:r>
                        <a:rPr lang="en-US" dirty="0" smtClean="0"/>
                        <a:t>A</a:t>
                      </a:r>
                      <a:r>
                        <a:rPr lang="en-US" baseline="0" dirty="0" smtClean="0"/>
                        <a:t> </a:t>
                      </a:r>
                      <a:r>
                        <a:rPr lang="en-US" baseline="0" dirty="0" err="1" smtClean="0"/>
                        <a:t>que</a:t>
                      </a:r>
                      <a:r>
                        <a:rPr lang="en-US" baseline="0" dirty="0" smtClean="0"/>
                        <a:t> </a:t>
                      </a:r>
                      <a:r>
                        <a:rPr lang="en-US" baseline="0" dirty="0" err="1" smtClean="0"/>
                        <a:t>distância</a:t>
                      </a:r>
                      <a:r>
                        <a:rPr lang="en-US" baseline="0" dirty="0" smtClean="0"/>
                        <a:t> </a:t>
                      </a:r>
                      <a:r>
                        <a:rPr lang="en-US" baseline="0" dirty="0" err="1" smtClean="0"/>
                        <a:t>está</a:t>
                      </a:r>
                      <a:r>
                        <a:rPr lang="en-US" baseline="0" dirty="0" smtClean="0"/>
                        <a:t> </a:t>
                      </a:r>
                      <a:r>
                        <a:rPr lang="en-US" baseline="0" dirty="0" err="1" smtClean="0"/>
                        <a:t>nossas</a:t>
                      </a:r>
                      <a:r>
                        <a:rPr lang="en-US" baseline="0" dirty="0" smtClean="0"/>
                        <a:t> </a:t>
                      </a:r>
                      <a:r>
                        <a:rPr lang="en-US" baseline="0" dirty="0" err="1" smtClean="0"/>
                        <a:t>leituras</a:t>
                      </a:r>
                      <a:r>
                        <a:rPr lang="en-US" baseline="0" dirty="0" smtClean="0"/>
                        <a:t> de </a:t>
                      </a:r>
                      <a:r>
                        <a:rPr lang="en-US" baseline="0" dirty="0" err="1" smtClean="0"/>
                        <a:t>luz</a:t>
                      </a:r>
                      <a:r>
                        <a:rPr lang="en-US" baseline="0" dirty="0" smtClean="0"/>
                        <a:t> a </a:t>
                      </a:r>
                      <a:r>
                        <a:rPr lang="en-US" baseline="0" dirty="0" err="1" smtClean="0"/>
                        <a:t>partir</a:t>
                      </a:r>
                      <a:r>
                        <a:rPr lang="en-US" baseline="0" dirty="0" smtClean="0"/>
                        <a:t> </a:t>
                      </a:r>
                      <a:r>
                        <a:rPr lang="en-US" baseline="0" dirty="0" err="1" smtClean="0"/>
                        <a:t>daquela</a:t>
                      </a:r>
                      <a:r>
                        <a:rPr lang="en-US" baseline="0" dirty="0" smtClean="0"/>
                        <a:t> </a:t>
                      </a:r>
                      <a:r>
                        <a:rPr lang="en-US" baseline="0" dirty="0" err="1" smtClean="0"/>
                        <a:t>borda</a:t>
                      </a:r>
                      <a:r>
                        <a:rPr lang="en-US" baseline="0" dirty="0" smtClean="0"/>
                        <a:t> da </a:t>
                      </a:r>
                      <a:r>
                        <a:rPr lang="en-US" baseline="0" dirty="0" err="1" smtClean="0"/>
                        <a:t>linha</a:t>
                      </a:r>
                      <a:r>
                        <a:rPr lang="en-US" baseline="0" dirty="0" smtClean="0"/>
                        <a:t> (</a:t>
                      </a:r>
                      <a:r>
                        <a:rPr lang="en-US" baseline="0" dirty="0" err="1" smtClean="0"/>
                        <a:t>curso_luz-alvo_luz</a:t>
                      </a:r>
                      <a:r>
                        <a:rPr lang="en-US" baseline="0" dirty="0" smtClean="0"/>
                        <a:t>)</a:t>
                      </a:r>
                      <a:endParaRPr lang="en-US" dirty="0"/>
                    </a:p>
                  </a:txBody>
                  <a:tcPr/>
                </a:tc>
                <a:tc>
                  <a:txBody>
                    <a:bodyPr/>
                    <a:lstStyle/>
                    <a:p>
                      <a:r>
                        <a:rPr lang="en-US" dirty="0" err="1" smtClean="0"/>
                        <a:t>Curva</a:t>
                      </a:r>
                      <a:r>
                        <a:rPr lang="en-US" baseline="0" dirty="0" smtClean="0"/>
                        <a:t> </a:t>
                      </a:r>
                      <a:r>
                        <a:rPr lang="en-US" baseline="0" dirty="0" err="1" smtClean="0"/>
                        <a:t>mais</a:t>
                      </a:r>
                      <a:r>
                        <a:rPr lang="en-US" baseline="0" dirty="0" smtClean="0"/>
                        <a:t> </a:t>
                      </a:r>
                      <a:r>
                        <a:rPr lang="en-US" baseline="0" dirty="0" err="1" smtClean="0"/>
                        <a:t>acentuada</a:t>
                      </a:r>
                      <a:r>
                        <a:rPr lang="en-US" baseline="0" dirty="0" smtClean="0"/>
                        <a:t> </a:t>
                      </a:r>
                      <a:r>
                        <a:rPr lang="en-US" baseline="0" dirty="0" err="1" smtClean="0"/>
                        <a:t>baseada</a:t>
                      </a:r>
                      <a:r>
                        <a:rPr lang="en-US" baseline="0" dirty="0" smtClean="0"/>
                        <a:t> </a:t>
                      </a:r>
                      <a:r>
                        <a:rPr lang="en-US" baseline="0" dirty="0" err="1" smtClean="0"/>
                        <a:t>na</a:t>
                      </a:r>
                      <a:r>
                        <a:rPr lang="en-US" baseline="0" dirty="0" smtClean="0"/>
                        <a:t> </a:t>
                      </a:r>
                      <a:r>
                        <a:rPr lang="en-US" baseline="0" dirty="0" err="1" smtClean="0"/>
                        <a:t>distância</a:t>
                      </a:r>
                      <a:r>
                        <a:rPr lang="en-US" baseline="0" dirty="0" smtClean="0"/>
                        <a:t> da </a:t>
                      </a:r>
                      <a:r>
                        <a:rPr lang="en-US" baseline="0" dirty="0" err="1" smtClean="0"/>
                        <a:t>linha</a:t>
                      </a:r>
                      <a:endParaRPr lang="en-US" dirty="0"/>
                    </a:p>
                  </a:txBody>
                  <a:tcPr/>
                </a:tc>
              </a:tr>
              <a:tr h="370840">
                <a:tc>
                  <a:txBody>
                    <a:bodyPr/>
                    <a:lstStyle/>
                    <a:p>
                      <a:r>
                        <a:rPr lang="en-US" b="1" dirty="0" smtClean="0"/>
                        <a:t>Gyro</a:t>
                      </a:r>
                      <a:r>
                        <a:rPr lang="en-US" b="1" baseline="0" dirty="0" smtClean="0"/>
                        <a:t> Turn</a:t>
                      </a:r>
                      <a:endParaRPr lang="en-US" b="1" dirty="0"/>
                    </a:p>
                  </a:txBody>
                  <a:tcPr/>
                </a:tc>
                <a:tc>
                  <a:txBody>
                    <a:bodyPr/>
                    <a:lstStyle/>
                    <a:p>
                      <a:r>
                        <a:rPr lang="en-US" dirty="0" err="1" smtClean="0"/>
                        <a:t>Vire</a:t>
                      </a:r>
                      <a:r>
                        <a:rPr lang="en-US" dirty="0" smtClean="0"/>
                        <a:t> </a:t>
                      </a:r>
                      <a:r>
                        <a:rPr lang="en-US" dirty="0" err="1" smtClean="0"/>
                        <a:t>ao</a:t>
                      </a:r>
                      <a:r>
                        <a:rPr lang="en-US" dirty="0" smtClean="0"/>
                        <a:t> </a:t>
                      </a:r>
                      <a:r>
                        <a:rPr lang="en-US" dirty="0" err="1" smtClean="0"/>
                        <a:t>ângulo</a:t>
                      </a:r>
                      <a:r>
                        <a:rPr lang="en-US" dirty="0" smtClean="0"/>
                        <a:t> do </a:t>
                      </a:r>
                      <a:r>
                        <a:rPr lang="en-US" dirty="0" err="1" smtClean="0"/>
                        <a:t>alvo</a:t>
                      </a:r>
                      <a:endParaRPr lang="en-US" dirty="0"/>
                    </a:p>
                  </a:txBody>
                  <a:tcPr/>
                </a:tc>
                <a:tc>
                  <a:txBody>
                    <a:bodyPr/>
                    <a:lstStyle/>
                    <a:p>
                      <a:r>
                        <a:rPr lang="en-US" dirty="0" err="1" smtClean="0"/>
                        <a:t>Quantos</a:t>
                      </a:r>
                      <a:r>
                        <a:rPr lang="en-US" baseline="0" dirty="0" smtClean="0"/>
                        <a:t> </a:t>
                      </a:r>
                      <a:r>
                        <a:rPr lang="en-US" baseline="0" dirty="0" err="1" smtClean="0"/>
                        <a:t>graus</a:t>
                      </a:r>
                      <a:r>
                        <a:rPr lang="en-US" baseline="0" dirty="0" smtClean="0"/>
                        <a:t> </a:t>
                      </a:r>
                      <a:r>
                        <a:rPr lang="en-US" baseline="0" dirty="0" err="1" smtClean="0"/>
                        <a:t>nós</a:t>
                      </a:r>
                      <a:r>
                        <a:rPr lang="en-US" baseline="0" dirty="0" smtClean="0"/>
                        <a:t> </a:t>
                      </a:r>
                      <a:r>
                        <a:rPr lang="en-US" baseline="0" dirty="0" err="1" smtClean="0"/>
                        <a:t>estamos</a:t>
                      </a:r>
                      <a:r>
                        <a:rPr lang="en-US" baseline="0" dirty="0" smtClean="0"/>
                        <a:t> da </a:t>
                      </a:r>
                      <a:r>
                        <a:rPr lang="en-US" baseline="0" dirty="0" err="1" smtClean="0"/>
                        <a:t>volta</a:t>
                      </a:r>
                      <a:r>
                        <a:rPr lang="en-US" baseline="0" dirty="0" smtClean="0"/>
                        <a:t> </a:t>
                      </a:r>
                      <a:r>
                        <a:rPr lang="en-US" baseline="0" dirty="0" err="1" smtClean="0"/>
                        <a:t>alvo</a:t>
                      </a:r>
                      <a:endParaRPr lang="en-US" dirty="0"/>
                    </a:p>
                  </a:txBody>
                  <a:tcPr/>
                </a:tc>
                <a:tc>
                  <a:txBody>
                    <a:bodyPr/>
                    <a:lstStyle/>
                    <a:p>
                      <a:r>
                        <a:rPr lang="en-US" dirty="0" err="1" smtClean="0"/>
                        <a:t>Vire</a:t>
                      </a:r>
                      <a:r>
                        <a:rPr lang="en-US" dirty="0" smtClean="0"/>
                        <a:t> </a:t>
                      </a:r>
                      <a:r>
                        <a:rPr lang="en-US" dirty="0" err="1" smtClean="0"/>
                        <a:t>mais</a:t>
                      </a:r>
                      <a:r>
                        <a:rPr lang="en-US" dirty="0" smtClean="0"/>
                        <a:t> </a:t>
                      </a:r>
                      <a:r>
                        <a:rPr lang="en-US" dirty="0" err="1" smtClean="0"/>
                        <a:t>rápido</a:t>
                      </a:r>
                      <a:r>
                        <a:rPr lang="en-US" dirty="0" smtClean="0"/>
                        <a:t> </a:t>
                      </a:r>
                      <a:r>
                        <a:rPr lang="en-US" dirty="0" err="1" smtClean="0"/>
                        <a:t>baseado</a:t>
                      </a:r>
                      <a:r>
                        <a:rPr lang="en-US" dirty="0" smtClean="0"/>
                        <a:t> </a:t>
                      </a:r>
                      <a:r>
                        <a:rPr lang="en-US" dirty="0" err="1" smtClean="0"/>
                        <a:t>nos</a:t>
                      </a:r>
                      <a:r>
                        <a:rPr lang="en-US" baseline="0" dirty="0" smtClean="0"/>
                        <a:t> </a:t>
                      </a:r>
                      <a:r>
                        <a:rPr lang="en-US" baseline="0" dirty="0" err="1" smtClean="0"/>
                        <a:t>graus</a:t>
                      </a:r>
                      <a:r>
                        <a:rPr lang="en-US" baseline="0" dirty="0" smtClean="0"/>
                        <a:t> </a:t>
                      </a:r>
                      <a:r>
                        <a:rPr lang="en-US" baseline="0" dirty="0" err="1" smtClean="0"/>
                        <a:t>remanescentes</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4382A7F7-08BF-4252-8141-63FB96055BBB}" type="slidenum">
              <a:rPr lang="en-US" smtClean="0"/>
              <a:t>5</a:t>
            </a:fld>
            <a:endParaRPr lang="en-US"/>
          </a:p>
        </p:txBody>
      </p:sp>
    </p:spTree>
    <p:extLst>
      <p:ext uri="{BB962C8B-B14F-4D97-AF65-F5344CB8AC3E}">
        <p14:creationId xmlns:p14="http://schemas.microsoft.com/office/powerpoint/2010/main" val="2003391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smtClean="0"/>
              <a:t>Ultrassônico</a:t>
            </a:r>
            <a:r>
              <a:rPr lang="en-US" dirty="0" smtClean="0"/>
              <a:t>: </a:t>
            </a:r>
            <a:r>
              <a:rPr lang="en-US" dirty="0" err="1" smtClean="0"/>
              <a:t>Seguidor</a:t>
            </a:r>
            <a:r>
              <a:rPr lang="en-US" dirty="0" smtClean="0"/>
              <a:t> </a:t>
            </a:r>
            <a:r>
              <a:rPr lang="en-US" dirty="0" err="1" smtClean="0"/>
              <a:t>Cachorro</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1/30/2015</a:t>
            </a:r>
            <a:endParaRPr lang="en-US" dirty="0"/>
          </a:p>
        </p:txBody>
      </p:sp>
      <p:pic>
        <p:nvPicPr>
          <p:cNvPr id="7" name="Picture 6" descr="Screen Shot 2014-10-18 at 2.43.03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76638" y="1922818"/>
            <a:ext cx="6498403" cy="4515219"/>
          </a:xfrm>
          <a:prstGeom prst="rect">
            <a:avLst/>
          </a:prstGeom>
        </p:spPr>
      </p:pic>
      <p:sp>
        <p:nvSpPr>
          <p:cNvPr id="3" name="Slide Number Placeholder 2"/>
          <p:cNvSpPr>
            <a:spLocks noGrp="1"/>
          </p:cNvSpPr>
          <p:nvPr>
            <p:ph type="sldNum" sz="quarter" idx="12"/>
          </p:nvPr>
        </p:nvSpPr>
        <p:spPr/>
        <p:txBody>
          <a:bodyPr/>
          <a:lstStyle/>
          <a:p>
            <a:fld id="{4382A7F7-08BF-4252-8141-63FB96055BBB}" type="slidenum">
              <a:rPr lang="en-US" smtClean="0"/>
              <a:t>6</a:t>
            </a:fld>
            <a:endParaRPr lang="en-US"/>
          </a:p>
        </p:txBody>
      </p:sp>
      <p:sp>
        <p:nvSpPr>
          <p:cNvPr id="6" name="CaixaDeTexto 5"/>
          <p:cNvSpPr txBox="1"/>
          <p:nvPr/>
        </p:nvSpPr>
        <p:spPr>
          <a:xfrm>
            <a:off x="1828799" y="2108018"/>
            <a:ext cx="3576609"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1200" dirty="0" smtClean="0"/>
              <a:t>Nós estamos tentando fazer um programa que fica 7 cm de um objeto em movimento. Esse programa usa controle proporcional.</a:t>
            </a:r>
            <a:endParaRPr lang="pt-BR" sz="1200" dirty="0"/>
          </a:p>
        </p:txBody>
      </p:sp>
      <p:sp>
        <p:nvSpPr>
          <p:cNvPr id="9" name="CaixaDeTexto 8"/>
          <p:cNvSpPr txBox="1"/>
          <p:nvPr/>
        </p:nvSpPr>
        <p:spPr>
          <a:xfrm>
            <a:off x="5539449" y="2142642"/>
            <a:ext cx="1115994" cy="5770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1050" dirty="0" smtClean="0"/>
              <a:t>Esse código foi escrito pelos </a:t>
            </a:r>
            <a:r>
              <a:rPr lang="pt-BR" sz="1050" dirty="0" err="1" smtClean="0"/>
              <a:t>Droids</a:t>
            </a:r>
            <a:r>
              <a:rPr lang="pt-BR" sz="1050" dirty="0" smtClean="0"/>
              <a:t> </a:t>
            </a:r>
            <a:r>
              <a:rPr lang="pt-BR" sz="1050" dirty="0" err="1" smtClean="0"/>
              <a:t>Robotics</a:t>
            </a:r>
            <a:endParaRPr lang="pt-BR" sz="1050" dirty="0"/>
          </a:p>
        </p:txBody>
      </p:sp>
      <p:sp>
        <p:nvSpPr>
          <p:cNvPr id="10" name="CaixaDeTexto 9"/>
          <p:cNvSpPr txBox="1"/>
          <p:nvPr/>
        </p:nvSpPr>
        <p:spPr>
          <a:xfrm>
            <a:off x="1992773" y="4667952"/>
            <a:ext cx="1734273" cy="707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1000" dirty="0" smtClean="0"/>
              <a:t>Parte 1: Compute o erro.</a:t>
            </a:r>
          </a:p>
          <a:p>
            <a:r>
              <a:rPr lang="pt-BR" sz="1000" dirty="0" smtClean="0"/>
              <a:t>Erro é a Distância Atual – Alvo</a:t>
            </a:r>
          </a:p>
          <a:p>
            <a:r>
              <a:rPr lang="pt-BR" sz="1000" dirty="0" smtClean="0"/>
              <a:t>Nós optamos por 15 cm como um alvo</a:t>
            </a:r>
            <a:endParaRPr lang="pt-BR" sz="1000" dirty="0"/>
          </a:p>
        </p:txBody>
      </p:sp>
      <p:sp>
        <p:nvSpPr>
          <p:cNvPr id="5" name="CaixaDeTexto 4"/>
          <p:cNvSpPr txBox="1"/>
          <p:nvPr/>
        </p:nvSpPr>
        <p:spPr>
          <a:xfrm>
            <a:off x="1911749" y="3082025"/>
            <a:ext cx="579555" cy="707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1000" dirty="0" smtClean="0"/>
              <a:t>Leia o sensor ultrassónico </a:t>
            </a:r>
            <a:endParaRPr lang="pt-BR" sz="1000" dirty="0"/>
          </a:p>
        </p:txBody>
      </p:sp>
      <p:sp>
        <p:nvSpPr>
          <p:cNvPr id="11" name="CaixaDeTexto 10"/>
          <p:cNvSpPr txBox="1"/>
          <p:nvPr/>
        </p:nvSpPr>
        <p:spPr>
          <a:xfrm>
            <a:off x="2848335" y="3112802"/>
            <a:ext cx="768768" cy="707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1000" dirty="0" smtClean="0"/>
              <a:t>Subtraia  5 da distância atual</a:t>
            </a:r>
            <a:endParaRPr lang="pt-BR" sz="1000" dirty="0"/>
          </a:p>
        </p:txBody>
      </p:sp>
      <p:sp>
        <p:nvSpPr>
          <p:cNvPr id="12" name="CaixaDeTexto 11"/>
          <p:cNvSpPr txBox="1"/>
          <p:nvPr/>
        </p:nvSpPr>
        <p:spPr>
          <a:xfrm>
            <a:off x="4099652" y="3174358"/>
            <a:ext cx="1097381" cy="5386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1450" dirty="0" smtClean="0"/>
              <a:t>Multiplique o erro por 5</a:t>
            </a:r>
            <a:endParaRPr lang="pt-BR" sz="1450" dirty="0"/>
          </a:p>
        </p:txBody>
      </p:sp>
      <p:sp>
        <p:nvSpPr>
          <p:cNvPr id="13" name="CaixaDeTexto 12"/>
          <p:cNvSpPr txBox="1"/>
          <p:nvPr/>
        </p:nvSpPr>
        <p:spPr>
          <a:xfrm>
            <a:off x="5301205" y="3135951"/>
            <a:ext cx="879676" cy="5539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1000" dirty="0" smtClean="0"/>
              <a:t>Coloque a força calculada</a:t>
            </a:r>
            <a:endParaRPr lang="pt-BR" sz="1000" dirty="0"/>
          </a:p>
        </p:txBody>
      </p:sp>
      <p:sp>
        <p:nvSpPr>
          <p:cNvPr id="14" name="CaixaDeTexto 13"/>
          <p:cNvSpPr txBox="1"/>
          <p:nvPr/>
        </p:nvSpPr>
        <p:spPr>
          <a:xfrm>
            <a:off x="6451034" y="3112802"/>
            <a:ext cx="624049" cy="6309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700" dirty="0" smtClean="0"/>
              <a:t>Este tenta chegar ao objetivo por um minuto</a:t>
            </a:r>
            <a:endParaRPr lang="pt-BR" sz="700" dirty="0"/>
          </a:p>
        </p:txBody>
      </p:sp>
      <p:sp>
        <p:nvSpPr>
          <p:cNvPr id="16" name="CaixaDeTexto 15"/>
          <p:cNvSpPr txBox="1"/>
          <p:nvPr/>
        </p:nvSpPr>
        <p:spPr>
          <a:xfrm>
            <a:off x="4099652" y="4651928"/>
            <a:ext cx="2862564" cy="1785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1000" dirty="0" smtClean="0"/>
              <a:t>Parte 2: Compute e  aplique  a correção</a:t>
            </a:r>
          </a:p>
          <a:p>
            <a:pPr marL="171450" indent="-171450">
              <a:buFontTx/>
              <a:buChar char="-"/>
            </a:pPr>
            <a:r>
              <a:rPr lang="pt-BR" sz="1000" dirty="0" smtClean="0"/>
              <a:t>Nós multiplicamos o erro da Parte 1 por 10 para determinar a velocidade.</a:t>
            </a:r>
          </a:p>
          <a:p>
            <a:pPr marL="171450" indent="-171450">
              <a:buFontTx/>
              <a:buChar char="-"/>
            </a:pPr>
            <a:r>
              <a:rPr lang="pt-BR" sz="1000" dirty="0" smtClean="0"/>
              <a:t>Nós pegamos 5 para criar  um intervalo razoável para nosso robô</a:t>
            </a:r>
          </a:p>
          <a:p>
            <a:pPr marL="171450" indent="-171450">
              <a:buFontTx/>
              <a:buChar char="-"/>
            </a:pPr>
            <a:r>
              <a:rPr lang="pt-BR" sz="1000" dirty="0" smtClean="0"/>
              <a:t>Exemplo:</a:t>
            </a:r>
          </a:p>
          <a:p>
            <a:pPr marL="171450" indent="-171450">
              <a:buFontTx/>
              <a:buChar char="-"/>
            </a:pPr>
            <a:r>
              <a:rPr lang="pt-BR" sz="1000" dirty="0" smtClean="0"/>
              <a:t>Leitura do sensor = 10 cm </a:t>
            </a:r>
          </a:p>
          <a:p>
            <a:pPr marL="171450" indent="-171450">
              <a:buFontTx/>
              <a:buChar char="-"/>
            </a:pPr>
            <a:r>
              <a:rPr lang="pt-BR" sz="1000" dirty="0" smtClean="0"/>
              <a:t>Erro = 3 cm</a:t>
            </a:r>
          </a:p>
          <a:p>
            <a:pPr marL="171450" indent="-171450">
              <a:buFontTx/>
              <a:buChar char="-"/>
            </a:pPr>
            <a:r>
              <a:rPr lang="pt-BR" sz="1000" dirty="0" smtClean="0"/>
              <a:t>Erro*5 = (3*5) = 15 de força </a:t>
            </a:r>
          </a:p>
          <a:p>
            <a:pPr marL="171450" indent="-171450">
              <a:buFontTx/>
              <a:buChar char="-"/>
            </a:pPr>
            <a:r>
              <a:rPr lang="pt-BR" sz="1000" dirty="0" smtClean="0"/>
              <a:t>15 de força é uma boa velocidade para ser usado a 3 cm do alvo para nosso robô.</a:t>
            </a:r>
            <a:endParaRPr lang="pt-BR" sz="1000" dirty="0"/>
          </a:p>
        </p:txBody>
      </p:sp>
    </p:spTree>
    <p:extLst>
      <p:ext uri="{BB962C8B-B14F-4D97-AF65-F5344CB8AC3E}">
        <p14:creationId xmlns:p14="http://schemas.microsoft.com/office/powerpoint/2010/main" val="407979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smtClean="0"/>
              <a:t>Cor</a:t>
            </a:r>
            <a:r>
              <a:rPr lang="en-US" dirty="0" smtClean="0"/>
              <a:t>: </a:t>
            </a:r>
            <a:r>
              <a:rPr lang="en-US" dirty="0" err="1" smtClean="0"/>
              <a:t>seguidor</a:t>
            </a:r>
            <a:r>
              <a:rPr lang="en-US" dirty="0" smtClean="0"/>
              <a:t> de </a:t>
            </a:r>
            <a:r>
              <a:rPr lang="en-US" dirty="0" err="1" smtClean="0"/>
              <a:t>linha</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1/30/2015</a:t>
            </a:r>
            <a:endParaRPr lang="en-US" dirty="0"/>
          </a:p>
        </p:txBody>
      </p:sp>
      <p:pic>
        <p:nvPicPr>
          <p:cNvPr id="3" name="Picture 2" descr="Screen Shot 2014-10-18 at 1.09.13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79059" y="1847121"/>
            <a:ext cx="8579191" cy="4341012"/>
          </a:xfrm>
          <a:prstGeom prst="rect">
            <a:avLst/>
          </a:prstGeom>
        </p:spPr>
      </p:pic>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sp>
        <p:nvSpPr>
          <p:cNvPr id="6" name="CaixaDeTexto 5"/>
          <p:cNvSpPr txBox="1"/>
          <p:nvPr/>
        </p:nvSpPr>
        <p:spPr>
          <a:xfrm>
            <a:off x="1412111" y="1969100"/>
            <a:ext cx="5845215" cy="707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1000" dirty="0" smtClean="0"/>
              <a:t>Nós recomendamos que seu time use o seguidor de linha  proporcional .  Será  mais razoável  do  que  4 seguidores de linha  nesta lição.  Não há seguidor de linha melhor, mas um seguidor de linha que usa “p”  é um grande começo. </a:t>
            </a:r>
          </a:p>
          <a:p>
            <a:r>
              <a:rPr lang="pt-BR" sz="1000" dirty="0" smtClean="0"/>
              <a:t>Um seguidor de linha proporcional  muda o ângulo  da curva baseada em quão longe da linha o robô está.</a:t>
            </a:r>
            <a:endParaRPr lang="pt-BR" sz="1000" dirty="0"/>
          </a:p>
        </p:txBody>
      </p:sp>
      <p:sp>
        <p:nvSpPr>
          <p:cNvPr id="7" name="CaixaDeTexto 6"/>
          <p:cNvSpPr txBox="1"/>
          <p:nvPr/>
        </p:nvSpPr>
        <p:spPr>
          <a:xfrm>
            <a:off x="199697" y="1934375"/>
            <a:ext cx="1131391" cy="17004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Nota: Esse programa usa Sensores do Cor no Modo Luz. Isso significa que você terá que calibrar seus sensores. Por favor leia nossas lições de calibragem antes de continuar! :-)</a:t>
            </a:r>
            <a:endParaRPr lang="pt-BR" sz="950" dirty="0"/>
          </a:p>
        </p:txBody>
      </p:sp>
      <p:sp>
        <p:nvSpPr>
          <p:cNvPr id="8" name="CaixaDeTexto 7"/>
          <p:cNvSpPr txBox="1"/>
          <p:nvPr/>
        </p:nvSpPr>
        <p:spPr>
          <a:xfrm>
            <a:off x="188123" y="4460448"/>
            <a:ext cx="1212413" cy="17004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Nota: Você não precisa usar um Bloco  de Constante com um fio de dados. Nós só fizemos aquilo então poderia ser mais obvio do que multiplicar por uma constante de nossa escolha. </a:t>
            </a:r>
            <a:endParaRPr lang="pt-BR" sz="950" dirty="0"/>
          </a:p>
        </p:txBody>
      </p:sp>
      <p:sp>
        <p:nvSpPr>
          <p:cNvPr id="9" name="CaixaDeTexto 8"/>
          <p:cNvSpPr txBox="1"/>
          <p:nvPr/>
        </p:nvSpPr>
        <p:spPr>
          <a:xfrm>
            <a:off x="1851949" y="3059040"/>
            <a:ext cx="6342928" cy="5309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Cada programação proporcional deve ter 2 partes: Parte 1 computa o erro (no caso, o quão longe você está da linha) e Parte 2 computa uma correção que é proporcional ao erro (no caso o quanto vira). Você pode usar o controle proporcional com outros sensores tão bons quanto. Ele realmente trabalha bem!</a:t>
            </a:r>
            <a:endParaRPr lang="pt-BR" sz="950" dirty="0"/>
          </a:p>
        </p:txBody>
      </p:sp>
      <p:sp>
        <p:nvSpPr>
          <p:cNvPr id="10" name="CaixaDeTexto 9"/>
          <p:cNvSpPr txBox="1"/>
          <p:nvPr/>
        </p:nvSpPr>
        <p:spPr>
          <a:xfrm>
            <a:off x="1469986" y="4629792"/>
            <a:ext cx="3044142" cy="14080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Parte 1: Compute o Erro</a:t>
            </a:r>
          </a:p>
          <a:p>
            <a:pPr marL="171450" indent="-171450">
              <a:buFontTx/>
              <a:buChar char="-"/>
            </a:pPr>
            <a:r>
              <a:rPr lang="pt-BR" sz="950" dirty="0" smtClean="0"/>
              <a:t>Nosso objetivo é estar na borda da linha (sensor de luz = 50). O Bloco Matemático sobre computar o quão longe desligado do robô está de nosso trajeto de 50. </a:t>
            </a:r>
          </a:p>
          <a:p>
            <a:pPr marL="171450" indent="-171450">
              <a:buFontTx/>
              <a:buChar char="-"/>
            </a:pPr>
            <a:r>
              <a:rPr lang="pt-BR" sz="950" dirty="0" smtClean="0"/>
              <a:t>O Bloco de Constante é sobre nosso alvo. Você pode mudá-lo para diferentes tipos de linha.</a:t>
            </a:r>
          </a:p>
          <a:p>
            <a:pPr marL="171450" indent="-171450">
              <a:buFontTx/>
              <a:buChar char="-"/>
            </a:pPr>
            <a:r>
              <a:rPr lang="pt-BR" sz="950" dirty="0" smtClean="0"/>
              <a:t>Note que no pior caso, seu sensor de luz lerá 0 ou 100 (Caminho desligado da linha!). Isso dará um erro = 50 ou -50.</a:t>
            </a:r>
            <a:endParaRPr lang="pt-BR" sz="950" dirty="0"/>
          </a:p>
        </p:txBody>
      </p:sp>
      <p:sp>
        <p:nvSpPr>
          <p:cNvPr id="11" name="CaixaDeTexto 10"/>
          <p:cNvSpPr txBox="1"/>
          <p:nvPr/>
        </p:nvSpPr>
        <p:spPr>
          <a:xfrm>
            <a:off x="4626529" y="4629792"/>
            <a:ext cx="2819366" cy="14080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Parte 2: Compute e Aplique a Correção</a:t>
            </a:r>
          </a:p>
          <a:p>
            <a:pPr marL="171450" indent="-171450">
              <a:buFontTx/>
              <a:buChar char="-"/>
            </a:pPr>
            <a:r>
              <a:rPr lang="pt-BR" sz="950" dirty="0" smtClean="0"/>
              <a:t>Nós multiplicamos o Erro da Parte 1 por 0,7 para determinar o valor de virada. </a:t>
            </a:r>
          </a:p>
          <a:p>
            <a:pPr marL="171450" indent="-171450">
              <a:buFontTx/>
              <a:buChar char="-"/>
            </a:pPr>
            <a:r>
              <a:rPr lang="pt-BR" sz="950" dirty="0" smtClean="0"/>
              <a:t>- Nós pegamos 0,7 então aquilo quando nós temos o pior caso de erro de 50 ou -50, o Bloco de Mover em Linha Reta deve estar acima 35 ou -35 o qual é uma curva estreita. </a:t>
            </a:r>
          </a:p>
          <a:p>
            <a:pPr marL="171450" indent="-171450">
              <a:buFontTx/>
              <a:buChar char="-"/>
            </a:pPr>
            <a:r>
              <a:rPr lang="pt-BR" sz="950" dirty="0" smtClean="0"/>
              <a:t>Você pode ajustar esse valor para fazer seu seguidor de linha se adequar ao que você precisa.</a:t>
            </a:r>
            <a:endParaRPr lang="pt-BR" sz="950" dirty="0"/>
          </a:p>
        </p:txBody>
      </p:sp>
      <p:sp>
        <p:nvSpPr>
          <p:cNvPr id="13" name="CaixaDeTexto 12"/>
          <p:cNvSpPr txBox="1"/>
          <p:nvPr/>
        </p:nvSpPr>
        <p:spPr>
          <a:xfrm>
            <a:off x="7591577" y="4629792"/>
            <a:ext cx="950539" cy="11156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Esse seguidor de linha termina depois de 1000 degraus. Ajuste para sua necessidade.</a:t>
            </a:r>
            <a:endParaRPr lang="pt-BR" sz="950" dirty="0"/>
          </a:p>
        </p:txBody>
      </p:sp>
    </p:spTree>
    <p:extLst>
      <p:ext uri="{BB962C8B-B14F-4D97-AF65-F5344CB8AC3E}">
        <p14:creationId xmlns:p14="http://schemas.microsoft.com/office/powerpoint/2010/main" val="842480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Gir0: </a:t>
            </a:r>
            <a:r>
              <a:rPr lang="en-US" dirty="0" err="1" smtClean="0"/>
              <a:t>Curva</a:t>
            </a:r>
            <a:r>
              <a:rPr lang="en-US" dirty="0" smtClean="0"/>
              <a:t> </a:t>
            </a:r>
            <a:r>
              <a:rPr lang="en-US" dirty="0" err="1" smtClean="0"/>
              <a:t>na</a:t>
            </a:r>
            <a:r>
              <a:rPr lang="en-US" dirty="0" smtClean="0"/>
              <a:t> </a:t>
            </a:r>
            <a:r>
              <a:rPr lang="en-US" dirty="0" err="1" smtClean="0"/>
              <a:t>esquerda</a:t>
            </a:r>
            <a:r>
              <a:rPr lang="en-US" dirty="0" smtClean="0"/>
              <a:t> </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1/30/2015</a:t>
            </a:r>
            <a:endParaRPr lang="en-US" dirty="0"/>
          </a:p>
        </p:txBody>
      </p:sp>
      <p:pic>
        <p:nvPicPr>
          <p:cNvPr id="3" name="Picture 2" descr="Screen Shot 2014-10-18 at 3.58.32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03056" y="1901831"/>
            <a:ext cx="8134888" cy="4625163"/>
          </a:xfrm>
          <a:prstGeom prst="rect">
            <a:avLst/>
          </a:prstGeom>
        </p:spPr>
      </p:pic>
      <p:sp>
        <p:nvSpPr>
          <p:cNvPr id="5" name="Slide Number Placeholder 4"/>
          <p:cNvSpPr>
            <a:spLocks noGrp="1"/>
          </p:cNvSpPr>
          <p:nvPr>
            <p:ph type="sldNum" sz="quarter" idx="12"/>
          </p:nvPr>
        </p:nvSpPr>
        <p:spPr/>
        <p:txBody>
          <a:bodyPr/>
          <a:lstStyle/>
          <a:p>
            <a:fld id="{4382A7F7-08BF-4252-8141-63FB96055BBB}" type="slidenum">
              <a:rPr lang="en-US" smtClean="0"/>
              <a:t>8</a:t>
            </a:fld>
            <a:endParaRPr lang="en-US"/>
          </a:p>
        </p:txBody>
      </p:sp>
      <p:sp>
        <p:nvSpPr>
          <p:cNvPr id="7" name="CaixaDeTexto 6"/>
          <p:cNvSpPr txBox="1"/>
          <p:nvPr/>
        </p:nvSpPr>
        <p:spPr>
          <a:xfrm>
            <a:off x="2600958" y="1901831"/>
            <a:ext cx="3961887" cy="6771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O objetivo desta programação é criar uma curva esquerda articulada proporcional que termina depois da soma dos segundos. Obrigado “</a:t>
            </a:r>
            <a:r>
              <a:rPr lang="pt-BR" sz="950" dirty="0" err="1" smtClean="0"/>
              <a:t>Constructions</a:t>
            </a:r>
            <a:r>
              <a:rPr lang="pt-BR" sz="950" dirty="0"/>
              <a:t> </a:t>
            </a:r>
            <a:r>
              <a:rPr lang="pt-BR" sz="950" dirty="0" smtClean="0"/>
              <a:t>Mavericks” pelo código original que nós modificamos para essa lição! :-)</a:t>
            </a:r>
            <a:endParaRPr lang="pt-BR" sz="950" dirty="0"/>
          </a:p>
        </p:txBody>
      </p:sp>
      <p:sp>
        <p:nvSpPr>
          <p:cNvPr id="8" name="CaixaDeTexto 7"/>
          <p:cNvSpPr txBox="1"/>
          <p:nvPr/>
        </p:nvSpPr>
        <p:spPr>
          <a:xfrm>
            <a:off x="3028208" y="3114106"/>
            <a:ext cx="536796" cy="5078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00" dirty="0" smtClean="0"/>
              <a:t>Ler o Sensor </a:t>
            </a:r>
            <a:r>
              <a:rPr lang="pt-BR" sz="900" dirty="0" err="1" smtClean="0"/>
              <a:t>Gyro</a:t>
            </a:r>
            <a:endParaRPr lang="pt-BR" sz="900" dirty="0"/>
          </a:p>
        </p:txBody>
      </p:sp>
      <p:sp>
        <p:nvSpPr>
          <p:cNvPr id="9" name="CaixaDeTexto 8"/>
          <p:cNvSpPr txBox="1"/>
          <p:nvPr/>
        </p:nvSpPr>
        <p:spPr>
          <a:xfrm>
            <a:off x="3680622" y="3099979"/>
            <a:ext cx="1171438" cy="5309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Subtraia os graus desejados do ângulo corrente </a:t>
            </a:r>
            <a:endParaRPr lang="pt-BR" sz="950" dirty="0"/>
          </a:p>
        </p:txBody>
      </p:sp>
      <p:sp>
        <p:nvSpPr>
          <p:cNvPr id="10" name="CaixaDeTexto 9"/>
          <p:cNvSpPr txBox="1"/>
          <p:nvPr/>
        </p:nvSpPr>
        <p:spPr>
          <a:xfrm>
            <a:off x="5070764" y="3103744"/>
            <a:ext cx="1204360" cy="5309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Múltiplos erros se escalado é necessário</a:t>
            </a:r>
            <a:endParaRPr lang="pt-BR" sz="950" dirty="0"/>
          </a:p>
        </p:txBody>
      </p:sp>
      <p:sp>
        <p:nvSpPr>
          <p:cNvPr id="11" name="CaixaDeTexto 10"/>
          <p:cNvSpPr txBox="1"/>
          <p:nvPr/>
        </p:nvSpPr>
        <p:spPr>
          <a:xfrm>
            <a:off x="6336475" y="3091839"/>
            <a:ext cx="868868" cy="5309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Aplique a força computada</a:t>
            </a:r>
            <a:endParaRPr lang="pt-BR" sz="950" dirty="0"/>
          </a:p>
        </p:txBody>
      </p:sp>
      <p:sp>
        <p:nvSpPr>
          <p:cNvPr id="12" name="CaixaDeTexto 11"/>
          <p:cNvSpPr txBox="1"/>
          <p:nvPr/>
        </p:nvSpPr>
        <p:spPr>
          <a:xfrm>
            <a:off x="7374576" y="2805356"/>
            <a:ext cx="943758" cy="8233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Essas tentativas para alcançar o alvo nos segundos desejados</a:t>
            </a:r>
            <a:endParaRPr lang="pt-BR" sz="950" dirty="0"/>
          </a:p>
        </p:txBody>
      </p:sp>
      <p:sp>
        <p:nvSpPr>
          <p:cNvPr id="13" name="CaixaDeTexto 12"/>
          <p:cNvSpPr txBox="1"/>
          <p:nvPr/>
        </p:nvSpPr>
        <p:spPr>
          <a:xfrm>
            <a:off x="1816926" y="4431801"/>
            <a:ext cx="671452" cy="5309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err="1" smtClean="0"/>
              <a:t>Resete</a:t>
            </a:r>
            <a:r>
              <a:rPr lang="pt-BR" sz="950" dirty="0" smtClean="0"/>
              <a:t> o </a:t>
            </a:r>
            <a:r>
              <a:rPr lang="pt-BR" sz="950" dirty="0" err="1" smtClean="0"/>
              <a:t>Gyro</a:t>
            </a:r>
            <a:r>
              <a:rPr lang="pt-BR" sz="950" dirty="0" smtClean="0"/>
              <a:t> primeiro</a:t>
            </a:r>
            <a:endParaRPr lang="pt-BR" sz="950" dirty="0"/>
          </a:p>
        </p:txBody>
      </p:sp>
      <p:sp>
        <p:nvSpPr>
          <p:cNvPr id="14" name="CaixaDeTexto 13"/>
          <p:cNvSpPr txBox="1"/>
          <p:nvPr/>
        </p:nvSpPr>
        <p:spPr>
          <a:xfrm>
            <a:off x="3078442" y="4551065"/>
            <a:ext cx="1773618"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1200" dirty="0" smtClean="0"/>
              <a:t>Parte 1: Compute o Erro</a:t>
            </a:r>
          </a:p>
          <a:p>
            <a:r>
              <a:rPr lang="pt-BR" sz="1200" dirty="0" smtClean="0"/>
              <a:t>Erro é o Ângulo Corrente – Graus do Alvo</a:t>
            </a:r>
            <a:endParaRPr lang="pt-BR" sz="1200" dirty="0"/>
          </a:p>
        </p:txBody>
      </p:sp>
      <p:cxnSp>
        <p:nvCxnSpPr>
          <p:cNvPr id="15" name="Conector reto 14"/>
          <p:cNvCxnSpPr/>
          <p:nvPr/>
        </p:nvCxnSpPr>
        <p:spPr>
          <a:xfrm>
            <a:off x="4195091" y="4431801"/>
            <a:ext cx="0" cy="1078350"/>
          </a:xfrm>
          <a:prstGeom prst="line">
            <a:avLst/>
          </a:prstGeom>
          <a:ln>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6" name="CaixaDeTexto 15"/>
          <p:cNvSpPr txBox="1"/>
          <p:nvPr/>
        </p:nvSpPr>
        <p:spPr>
          <a:xfrm>
            <a:off x="5070763" y="4491690"/>
            <a:ext cx="2600697" cy="153118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850" dirty="0" smtClean="0"/>
              <a:t>Parte 2: Compute e Aplique a Correção</a:t>
            </a:r>
            <a:endParaRPr lang="pt-BR" sz="850" dirty="0"/>
          </a:p>
          <a:p>
            <a:r>
              <a:rPr lang="pt-BR" sz="850" dirty="0" smtClean="0"/>
              <a:t>Nós multiplicamos o Erro da Parte 1 por 1 porquê nós não precisamos escalar o poder, mas você poderia precisar.</a:t>
            </a:r>
            <a:endParaRPr lang="pt-BR" sz="850" dirty="0"/>
          </a:p>
          <a:p>
            <a:r>
              <a:rPr lang="pt-BR" sz="850" dirty="0" smtClean="0"/>
              <a:t>Exemplo:</a:t>
            </a:r>
          </a:p>
          <a:p>
            <a:r>
              <a:rPr lang="pt-BR" sz="850" dirty="0" smtClean="0"/>
              <a:t>Alvo = 90 graus</a:t>
            </a:r>
          </a:p>
          <a:p>
            <a:r>
              <a:rPr lang="pt-BR" sz="850" dirty="0" smtClean="0"/>
              <a:t>Sensor Lendo = 10 graus</a:t>
            </a:r>
          </a:p>
          <a:p>
            <a:r>
              <a:rPr lang="pt-BR" sz="850" dirty="0" smtClean="0"/>
              <a:t>Erro = 80 graus</a:t>
            </a:r>
          </a:p>
          <a:p>
            <a:r>
              <a:rPr lang="pt-BR" sz="850" dirty="0" smtClean="0"/>
              <a:t>Erro *1= (80*1) = força 80</a:t>
            </a:r>
          </a:p>
          <a:p>
            <a:r>
              <a:rPr lang="pt-BR" sz="850" dirty="0" smtClean="0"/>
              <a:t>Força 80 é uma boa velocidade para ser usada em 90 graus do alvo de nosso robô</a:t>
            </a:r>
            <a:endParaRPr lang="pt-BR" sz="850" dirty="0"/>
          </a:p>
        </p:txBody>
      </p:sp>
    </p:spTree>
    <p:extLst>
      <p:ext uri="{BB962C8B-B14F-4D97-AF65-F5344CB8AC3E}">
        <p14:creationId xmlns:p14="http://schemas.microsoft.com/office/powerpoint/2010/main" val="3838014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Gyro: </a:t>
            </a:r>
            <a:r>
              <a:rPr lang="en-US" dirty="0" err="1" smtClean="0"/>
              <a:t>Curva</a:t>
            </a:r>
            <a:r>
              <a:rPr lang="en-US" dirty="0" smtClean="0"/>
              <a:t> </a:t>
            </a:r>
            <a:r>
              <a:rPr lang="en-US" dirty="0" err="1" smtClean="0"/>
              <a:t>na</a:t>
            </a:r>
            <a:r>
              <a:rPr lang="en-US" dirty="0" smtClean="0"/>
              <a:t> </a:t>
            </a:r>
            <a:r>
              <a:rPr lang="en-US" dirty="0" err="1"/>
              <a:t>d</a:t>
            </a:r>
            <a:r>
              <a:rPr lang="en-US" dirty="0" err="1" smtClean="0"/>
              <a:t>ireita</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1/30/2015</a:t>
            </a:r>
            <a:endParaRPr lang="en-US" dirty="0"/>
          </a:p>
        </p:txBody>
      </p:sp>
      <p:pic>
        <p:nvPicPr>
          <p:cNvPr id="6" name="Picture 5" descr="Screen Shot 2014-10-18 at 3.58.11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84163" y="1676062"/>
            <a:ext cx="8484931" cy="4848532"/>
          </a:xfrm>
          <a:prstGeom prst="rect">
            <a:avLst/>
          </a:prstGeom>
        </p:spPr>
      </p:pic>
      <p:sp>
        <p:nvSpPr>
          <p:cNvPr id="3" name="Slide Number Placeholder 2"/>
          <p:cNvSpPr>
            <a:spLocks noGrp="1"/>
          </p:cNvSpPr>
          <p:nvPr>
            <p:ph type="sldNum" sz="quarter" idx="12"/>
          </p:nvPr>
        </p:nvSpPr>
        <p:spPr/>
        <p:txBody>
          <a:bodyPr/>
          <a:lstStyle/>
          <a:p>
            <a:fld id="{4382A7F7-08BF-4252-8141-63FB96055BBB}" type="slidenum">
              <a:rPr lang="en-US" smtClean="0"/>
              <a:t>9</a:t>
            </a:fld>
            <a:endParaRPr lang="en-US"/>
          </a:p>
        </p:txBody>
      </p:sp>
      <p:sp>
        <p:nvSpPr>
          <p:cNvPr id="9" name="CaixaDeTexto 8"/>
          <p:cNvSpPr txBox="1"/>
          <p:nvPr/>
        </p:nvSpPr>
        <p:spPr>
          <a:xfrm>
            <a:off x="2458193" y="1710298"/>
            <a:ext cx="4104652" cy="5309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O objetivo desta programação é criar uma curva direita articulada proporcional que termina depois da soma dos segundo. Obrigado “</a:t>
            </a:r>
            <a:r>
              <a:rPr lang="pt-BR" sz="950" dirty="0" err="1" smtClean="0"/>
              <a:t>Constructions</a:t>
            </a:r>
            <a:r>
              <a:rPr lang="pt-BR" sz="950" dirty="0"/>
              <a:t> </a:t>
            </a:r>
            <a:r>
              <a:rPr lang="pt-BR" sz="950" dirty="0" smtClean="0"/>
              <a:t>Mavericks” pelo código original que nós modificamos para essa lição! :-)</a:t>
            </a:r>
            <a:endParaRPr lang="pt-BR" sz="950" dirty="0"/>
          </a:p>
        </p:txBody>
      </p:sp>
      <p:sp>
        <p:nvSpPr>
          <p:cNvPr id="10" name="CaixaDeTexto 9"/>
          <p:cNvSpPr txBox="1"/>
          <p:nvPr/>
        </p:nvSpPr>
        <p:spPr>
          <a:xfrm>
            <a:off x="2873833" y="2947856"/>
            <a:ext cx="536796" cy="5078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00" dirty="0" smtClean="0"/>
              <a:t>Ler o Sensor </a:t>
            </a:r>
            <a:r>
              <a:rPr lang="pt-BR" sz="900" dirty="0" err="1" smtClean="0"/>
              <a:t>Gyro</a:t>
            </a:r>
            <a:endParaRPr lang="pt-BR" sz="900" dirty="0"/>
          </a:p>
        </p:txBody>
      </p:sp>
      <p:sp>
        <p:nvSpPr>
          <p:cNvPr id="11" name="CaixaDeTexto 10"/>
          <p:cNvSpPr txBox="1"/>
          <p:nvPr/>
        </p:nvSpPr>
        <p:spPr>
          <a:xfrm>
            <a:off x="3668747" y="2921854"/>
            <a:ext cx="1171438" cy="5309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Subtraia os graus desejados do ângulo corrente </a:t>
            </a:r>
            <a:endParaRPr lang="pt-BR" sz="950" dirty="0"/>
          </a:p>
        </p:txBody>
      </p:sp>
      <p:sp>
        <p:nvSpPr>
          <p:cNvPr id="12" name="CaixaDeTexto 11"/>
          <p:cNvSpPr txBox="1"/>
          <p:nvPr/>
        </p:nvSpPr>
        <p:spPr>
          <a:xfrm>
            <a:off x="5130139" y="2925619"/>
            <a:ext cx="1204360" cy="5309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Múltiplos erros se escalado é necessário</a:t>
            </a:r>
            <a:endParaRPr lang="pt-BR" sz="950" dirty="0"/>
          </a:p>
        </p:txBody>
      </p:sp>
      <p:sp>
        <p:nvSpPr>
          <p:cNvPr id="13" name="CaixaDeTexto 12"/>
          <p:cNvSpPr txBox="1"/>
          <p:nvPr/>
        </p:nvSpPr>
        <p:spPr>
          <a:xfrm>
            <a:off x="6419600" y="2925619"/>
            <a:ext cx="868868" cy="5309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Aplique a força computada</a:t>
            </a:r>
            <a:endParaRPr lang="pt-BR" sz="950" dirty="0"/>
          </a:p>
        </p:txBody>
      </p:sp>
      <p:sp>
        <p:nvSpPr>
          <p:cNvPr id="14" name="CaixaDeTexto 13"/>
          <p:cNvSpPr txBox="1"/>
          <p:nvPr/>
        </p:nvSpPr>
        <p:spPr>
          <a:xfrm>
            <a:off x="7540826" y="2627231"/>
            <a:ext cx="943758" cy="8233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smtClean="0"/>
              <a:t>Essas tentativas para alcançar o alvo nos segundos desejados</a:t>
            </a:r>
            <a:endParaRPr lang="pt-BR" sz="950" dirty="0"/>
          </a:p>
        </p:txBody>
      </p:sp>
      <p:sp>
        <p:nvSpPr>
          <p:cNvPr id="15" name="CaixaDeTexto 14"/>
          <p:cNvSpPr txBox="1"/>
          <p:nvPr/>
        </p:nvSpPr>
        <p:spPr>
          <a:xfrm>
            <a:off x="1686301" y="4301176"/>
            <a:ext cx="671452" cy="5309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950" dirty="0" err="1" smtClean="0"/>
              <a:t>Resete</a:t>
            </a:r>
            <a:r>
              <a:rPr lang="pt-BR" sz="950" dirty="0" smtClean="0"/>
              <a:t> o </a:t>
            </a:r>
            <a:r>
              <a:rPr lang="pt-BR" sz="950" dirty="0" err="1" smtClean="0"/>
              <a:t>Gyro</a:t>
            </a:r>
            <a:r>
              <a:rPr lang="pt-BR" sz="950" dirty="0" smtClean="0"/>
              <a:t> primeiro</a:t>
            </a:r>
            <a:endParaRPr lang="pt-BR" sz="950" dirty="0"/>
          </a:p>
        </p:txBody>
      </p:sp>
      <p:sp>
        <p:nvSpPr>
          <p:cNvPr id="16" name="CaixaDeTexto 15"/>
          <p:cNvSpPr txBox="1"/>
          <p:nvPr/>
        </p:nvSpPr>
        <p:spPr>
          <a:xfrm>
            <a:off x="2959687" y="4408561"/>
            <a:ext cx="1880498" cy="11695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1400" dirty="0" smtClean="0"/>
              <a:t>Parte 1: Compute o Erro</a:t>
            </a:r>
          </a:p>
          <a:p>
            <a:r>
              <a:rPr lang="pt-BR" sz="1400" dirty="0" smtClean="0"/>
              <a:t>Erro é o Ângulo Corrente – Graus do Alvo</a:t>
            </a:r>
            <a:endParaRPr lang="pt-BR" sz="1400" dirty="0"/>
          </a:p>
        </p:txBody>
      </p:sp>
      <p:sp>
        <p:nvSpPr>
          <p:cNvPr id="17" name="CaixaDeTexto 16"/>
          <p:cNvSpPr txBox="1"/>
          <p:nvPr/>
        </p:nvSpPr>
        <p:spPr>
          <a:xfrm>
            <a:off x="5119252" y="4301176"/>
            <a:ext cx="2540332" cy="17851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pt-BR" sz="1000" dirty="0" smtClean="0"/>
              <a:t>Parte 2: Compute e Aplique a Correção</a:t>
            </a:r>
            <a:endParaRPr lang="pt-BR" sz="1000" dirty="0"/>
          </a:p>
          <a:p>
            <a:r>
              <a:rPr lang="pt-BR" sz="1000" dirty="0" smtClean="0"/>
              <a:t>Nós multiplicamos o Erro da Parte 1 por 1 porquê nós não precisamos escalar o poder, mas você poderia precisar.</a:t>
            </a:r>
            <a:endParaRPr lang="pt-BR" sz="1000" dirty="0"/>
          </a:p>
          <a:p>
            <a:r>
              <a:rPr lang="pt-BR" sz="1000" dirty="0" smtClean="0"/>
              <a:t>Exemplo:</a:t>
            </a:r>
          </a:p>
          <a:p>
            <a:r>
              <a:rPr lang="pt-BR" sz="1000" dirty="0" smtClean="0"/>
              <a:t>Alvo = 90 graus</a:t>
            </a:r>
          </a:p>
          <a:p>
            <a:r>
              <a:rPr lang="pt-BR" sz="1000" dirty="0" smtClean="0"/>
              <a:t>Sensor Lendo = 10 graus</a:t>
            </a:r>
          </a:p>
          <a:p>
            <a:r>
              <a:rPr lang="pt-BR" sz="1000" dirty="0" smtClean="0"/>
              <a:t>Erro = 80 graus</a:t>
            </a:r>
          </a:p>
          <a:p>
            <a:r>
              <a:rPr lang="pt-BR" sz="1000" dirty="0" smtClean="0"/>
              <a:t>Erro *1= (80*1) = força 80</a:t>
            </a:r>
          </a:p>
          <a:p>
            <a:r>
              <a:rPr lang="pt-BR" sz="1000" dirty="0" smtClean="0"/>
              <a:t>Força 80 é uma boa velocidade para ser usada em 90 graus do alvo de nosso robô</a:t>
            </a:r>
            <a:endParaRPr lang="pt-BR" sz="1000" dirty="0"/>
          </a:p>
        </p:txBody>
      </p:sp>
    </p:spTree>
    <p:extLst>
      <p:ext uri="{BB962C8B-B14F-4D97-AF65-F5344CB8AC3E}">
        <p14:creationId xmlns:p14="http://schemas.microsoft.com/office/powerpoint/2010/main" val="3750282875"/>
      </p:ext>
    </p:extLst>
  </p:cSld>
  <p:clrMapOvr>
    <a:masterClrMapping/>
  </p:clrMapOvr>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3169</TotalTime>
  <Words>1439</Words>
  <Application>Microsoft Office PowerPoint</Application>
  <PresentationFormat>Apresentação na tela (4:3)</PresentationFormat>
  <Paragraphs>140</Paragraphs>
  <Slides>10</Slides>
  <Notes>2</Notes>
  <HiddenSlides>0</HiddenSlides>
  <MMClips>0</MMClip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Spectrum</vt:lpstr>
      <vt:lpstr>Controle Proporcional</vt:lpstr>
      <vt:lpstr>Por quê Controle Proporcional?</vt:lpstr>
      <vt:lpstr>Aprendendo o quê é Proporcional</vt:lpstr>
      <vt:lpstr>Aprender Como Codificar Controle Proporcional</vt:lpstr>
      <vt:lpstr>Aplicações para Controle Proporcional </vt:lpstr>
      <vt:lpstr>Ultrassônico: Seguidor Cachorro</vt:lpstr>
      <vt:lpstr>Cor: seguidor de linha</vt:lpstr>
      <vt:lpstr>Gir0: Curva na esquerda </vt:lpstr>
      <vt:lpstr>Gyro: Curva na direita</vt:lpstr>
      <vt:lpstr>Créditos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Aborting a Motor</dc:title>
  <dc:creator>Sanjay Seshan</dc:creator>
  <cp:lastModifiedBy>João Victor</cp:lastModifiedBy>
  <cp:revision>55</cp:revision>
  <dcterms:created xsi:type="dcterms:W3CDTF">2014-10-28T21:59:38Z</dcterms:created>
  <dcterms:modified xsi:type="dcterms:W3CDTF">2015-01-29T12:34:55Z</dcterms:modified>
</cp:coreProperties>
</file>