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5"/>
  </p:notesMasterIdLst>
  <p:handoutMasterIdLst>
    <p:handoutMasterId r:id="rId16"/>
  </p:handoutMasterIdLst>
  <p:sldIdLst>
    <p:sldId id="408" r:id="rId3"/>
    <p:sldId id="413" r:id="rId4"/>
    <p:sldId id="265" r:id="rId5"/>
    <p:sldId id="347" r:id="rId6"/>
    <p:sldId id="345" r:id="rId7"/>
    <p:sldId id="266" r:id="rId8"/>
    <p:sldId id="411" r:id="rId9"/>
    <p:sldId id="409" r:id="rId10"/>
    <p:sldId id="412" r:id="rId11"/>
    <p:sldId id="410" r:id="rId12"/>
    <p:sldId id="316" r:id="rId13"/>
    <p:sldId id="40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084" autoAdjust="0"/>
    <p:restoredTop sz="99563" autoAdjust="0"/>
  </p:normalViewPr>
  <p:slideViewPr>
    <p:cSldViewPr snapToGrid="0" snapToObjects="1">
      <p:cViewPr varScale="1">
        <p:scale>
          <a:sx n="93" d="100"/>
          <a:sy n="93" d="100"/>
        </p:scale>
        <p:origin x="-11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935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554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F280-CD04-4533-93A4-333109B3A685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FA0F-D1C0-485F-A66B-9F21BDDE6765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6598-889D-49AB-8E3E-33EABC9F63C8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D202-DB13-4FDF-8695-6B8D423A6FC5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C32-4923-4905-BF41-64ED0D33FDDA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D665-B67D-4860-9DD5-EDE1E8153BA2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CCC6-4B95-43F8-8D10-7B5E5A7FDFF8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336A-8919-4F00-82E5-233CF27994CF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F6E1-0F3A-4DE9-A2BC-CA100ED5E27A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BEED-F616-4DE9-BD0B-75EC3D304F75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DB7-2324-414A-AE93-68C1D017388E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51CC-B829-4D68-BB86-7BAFF128AB6A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DD8B-795B-4848-BAF9-D883C7D78323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5B33-0B30-4C1A-8732-A61BFBB479C1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F654-EF9F-42F3-8D1E-79862675F3F6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1F7B-3F95-4B9F-9F42-FFFAEB28B2A0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8061-3789-4D5E-855A-99AE0777E00E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35E4-7990-4447-86B7-0E20802242BF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B673-0B34-48B5-BB1D-129C07F11E8F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E9C3-806A-47FD-BBDF-613AD319EC42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39E2-778E-4A2D-9F1F-99379A4B2E00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BEAD-5113-42CC-B71F-AA3386CE066B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87056A3-A255-49CA-ABAF-5CE2AA9E0AAE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2014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26AB-5033-47B1-9E28-3EA012082E8E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err="1" smtClean="0"/>
              <a:t>Lição</a:t>
            </a:r>
            <a:r>
              <a:rPr lang="en-US" sz="3200" dirty="0" smtClean="0"/>
              <a:t> de </a:t>
            </a:r>
            <a:r>
              <a:rPr lang="en-US" sz="3200" dirty="0" err="1" smtClean="0"/>
              <a:t>programação</a:t>
            </a:r>
            <a:r>
              <a:rPr lang="en-US" sz="3200" dirty="0" smtClean="0"/>
              <a:t> ev3 </a:t>
            </a:r>
            <a:r>
              <a:rPr lang="en-US" sz="3200" dirty="0" err="1" smtClean="0"/>
              <a:t>iniciante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Tópicos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Abordados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err="1" smtClean="0">
                <a:solidFill>
                  <a:srgbClr val="FF0000"/>
                </a:solidFill>
              </a:rPr>
              <a:t>Virada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37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Soluções</a:t>
            </a:r>
            <a:r>
              <a:rPr lang="en-US" dirty="0" smtClean="0"/>
              <a:t> de </a:t>
            </a:r>
            <a:r>
              <a:rPr lang="en-US" dirty="0" err="1" smtClean="0"/>
              <a:t>desafios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algn="ctr"/>
            <a:r>
              <a:rPr lang="en-US" u="sng" dirty="0" err="1" smtClean="0">
                <a:solidFill>
                  <a:srgbClr val="00B050"/>
                </a:solidFill>
              </a:rPr>
              <a:t>Desafio</a:t>
            </a:r>
            <a:r>
              <a:rPr lang="en-US" u="sng" dirty="0" smtClean="0">
                <a:solidFill>
                  <a:srgbClr val="00B050"/>
                </a:solidFill>
              </a:rPr>
              <a:t> 2</a:t>
            </a:r>
            <a:endParaRPr lang="en-US" u="sng" dirty="0">
              <a:solidFill>
                <a:srgbClr val="00B050"/>
              </a:solidFill>
            </a:endParaRPr>
          </a:p>
          <a:p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provavelmente</a:t>
            </a:r>
            <a:r>
              <a:rPr lang="en-US" b="0" dirty="0" smtClean="0"/>
              <a:t> </a:t>
            </a:r>
            <a:r>
              <a:rPr lang="en-US" b="0" dirty="0" err="1" smtClean="0"/>
              <a:t>usou</a:t>
            </a:r>
            <a:r>
              <a:rPr lang="en-US" b="0" dirty="0" smtClean="0"/>
              <a:t> </a:t>
            </a:r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b="0" dirty="0" err="1" smtClean="0"/>
              <a:t>virada</a:t>
            </a:r>
            <a:r>
              <a:rPr lang="en-US" b="0" dirty="0" smtClean="0"/>
              <a:t> de </a:t>
            </a:r>
            <a:r>
              <a:rPr lang="en-US" b="0" dirty="0" err="1" smtClean="0"/>
              <a:t>rotação</a:t>
            </a:r>
            <a:r>
              <a:rPr lang="en-US" b="0" dirty="0" smtClean="0"/>
              <a:t> </a:t>
            </a:r>
            <a:r>
              <a:rPr lang="en-US" b="0" dirty="0" err="1" smtClean="0"/>
              <a:t>porque</a:t>
            </a:r>
            <a:r>
              <a:rPr lang="en-US" b="0" dirty="0" smtClean="0"/>
              <a:t> é </a:t>
            </a:r>
            <a:r>
              <a:rPr lang="en-US" b="0" dirty="0" err="1" smtClean="0"/>
              <a:t>melhor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</a:t>
            </a:r>
            <a:r>
              <a:rPr lang="en-US" b="0" dirty="0" err="1" smtClean="0"/>
              <a:t>curvas</a:t>
            </a:r>
            <a:r>
              <a:rPr lang="en-US" b="0" dirty="0" smtClean="0"/>
              <a:t> </a:t>
            </a:r>
            <a:r>
              <a:rPr lang="en-US" b="0" dirty="0" err="1" smtClean="0"/>
              <a:t>apertadas</a:t>
            </a:r>
            <a:r>
              <a:rPr lang="en-US" b="0" dirty="0" smtClean="0"/>
              <a:t> e </a:t>
            </a: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fica</a:t>
            </a:r>
            <a:r>
              <a:rPr lang="en-US" b="0" dirty="0" smtClean="0"/>
              <a:t> </a:t>
            </a:r>
            <a:r>
              <a:rPr lang="en-US" b="0" dirty="0" err="1" smtClean="0"/>
              <a:t>mais</a:t>
            </a:r>
            <a:r>
              <a:rPr lang="en-US" b="0" dirty="0" smtClean="0"/>
              <a:t> </a:t>
            </a:r>
            <a:r>
              <a:rPr lang="en-US" b="0" dirty="0" err="1" smtClean="0"/>
              <a:t>perto</a:t>
            </a:r>
            <a:r>
              <a:rPr lang="en-US" b="0" dirty="0" smtClean="0"/>
              <a:t> do </a:t>
            </a:r>
            <a:r>
              <a:rPr lang="en-US" b="0" dirty="0" err="1" smtClean="0"/>
              <a:t>ponto</a:t>
            </a:r>
            <a:r>
              <a:rPr lang="en-US" b="0" dirty="0" smtClean="0"/>
              <a:t> </a:t>
            </a:r>
            <a:r>
              <a:rPr lang="en-US" b="0" dirty="0" err="1" smtClean="0"/>
              <a:t>inicial</a:t>
            </a:r>
            <a:r>
              <a:rPr lang="en-US" b="0" dirty="0" smtClean="0"/>
              <a:t>!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4145229" cy="283845"/>
          </a:xfrm>
        </p:spPr>
        <p:txBody>
          <a:bodyPr/>
          <a:lstStyle/>
          <a:p>
            <a:r>
              <a:rPr lang="en-US" dirty="0" smtClean="0"/>
              <a:t>Copyright © EV3Lessons.com 2014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260699"/>
            <a:ext cx="392242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 err="1" smtClean="0">
                <a:solidFill>
                  <a:srgbClr val="00B050"/>
                </a:solidFill>
              </a:rPr>
              <a:t>Desafio</a:t>
            </a:r>
            <a:r>
              <a:rPr lang="en-US" u="sng" dirty="0" smtClean="0">
                <a:solidFill>
                  <a:srgbClr val="00B050"/>
                </a:solidFill>
              </a:rPr>
              <a:t> 1</a:t>
            </a:r>
            <a:endParaRPr lang="en-US" u="sng" dirty="0">
              <a:solidFill>
                <a:srgbClr val="00B050"/>
              </a:solidFill>
            </a:endParaRPr>
          </a:p>
          <a:p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provavelmente</a:t>
            </a:r>
            <a:r>
              <a:rPr lang="en-US" b="0" dirty="0" smtClean="0"/>
              <a:t> </a:t>
            </a:r>
            <a:r>
              <a:rPr lang="en-US" b="0" dirty="0" err="1" smtClean="0"/>
              <a:t>usou</a:t>
            </a:r>
            <a:r>
              <a:rPr lang="en-US" b="0" dirty="0" smtClean="0"/>
              <a:t> </a:t>
            </a:r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b="0" dirty="0" err="1" smtClean="0"/>
              <a:t>combinação</a:t>
            </a:r>
            <a:r>
              <a:rPr lang="en-US" b="0" dirty="0" smtClean="0"/>
              <a:t> de mover </a:t>
            </a:r>
            <a:r>
              <a:rPr lang="en-US" b="0" dirty="0" err="1" smtClean="0"/>
              <a:t>direção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</a:t>
            </a:r>
            <a:r>
              <a:rPr lang="en-US" b="0" dirty="0" err="1" smtClean="0"/>
              <a:t>ir</a:t>
            </a:r>
            <a:r>
              <a:rPr lang="en-US" b="0" dirty="0" smtClean="0"/>
              <a:t> </a:t>
            </a:r>
            <a:r>
              <a:rPr lang="en-US" b="0" dirty="0" err="1" smtClean="0"/>
              <a:t>em</a:t>
            </a:r>
            <a:r>
              <a:rPr lang="en-US" b="0" dirty="0" smtClean="0"/>
              <a:t> </a:t>
            </a:r>
            <a:r>
              <a:rPr lang="en-US" b="0" dirty="0" err="1" smtClean="0"/>
              <a:t>linha</a:t>
            </a:r>
            <a:r>
              <a:rPr lang="en-US" b="0" dirty="0" smtClean="0"/>
              <a:t> </a:t>
            </a:r>
            <a:r>
              <a:rPr lang="en-US" b="0" dirty="0" err="1" smtClean="0"/>
              <a:t>reta</a:t>
            </a:r>
            <a:r>
              <a:rPr lang="en-US" b="0" dirty="0" smtClean="0"/>
              <a:t> e </a:t>
            </a:r>
            <a:r>
              <a:rPr lang="en-US" b="0" dirty="0" err="1" smtClean="0"/>
              <a:t>fazer</a:t>
            </a:r>
            <a:r>
              <a:rPr lang="en-US" b="0" dirty="0" smtClean="0"/>
              <a:t> </a:t>
            </a:r>
            <a:r>
              <a:rPr lang="en-US" dirty="0" err="1" smtClean="0"/>
              <a:t>viradas</a:t>
            </a:r>
            <a:r>
              <a:rPr lang="en-US" dirty="0" smtClean="0"/>
              <a:t> de </a:t>
            </a:r>
            <a:r>
              <a:rPr lang="en-US" dirty="0" err="1" smtClean="0"/>
              <a:t>eixo</a:t>
            </a:r>
            <a:r>
              <a:rPr lang="en-US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</a:t>
            </a:r>
            <a:r>
              <a:rPr lang="en-US" b="0" dirty="0" err="1" smtClean="0"/>
              <a:t>ir</a:t>
            </a:r>
            <a:r>
              <a:rPr lang="en-US" b="0" dirty="0" smtClean="0"/>
              <a:t> </a:t>
            </a:r>
            <a:r>
              <a:rPr lang="en-US" b="0" dirty="0" err="1" smtClean="0"/>
              <a:t>ao</a:t>
            </a:r>
            <a:r>
              <a:rPr lang="en-US" b="0" dirty="0" smtClean="0"/>
              <a:t> </a:t>
            </a:r>
            <a:r>
              <a:rPr lang="en-US" b="0" dirty="0" err="1" smtClean="0"/>
              <a:t>arredor</a:t>
            </a:r>
            <a:r>
              <a:rPr lang="en-US" b="0" dirty="0" smtClean="0"/>
              <a:t> </a:t>
            </a:r>
            <a:r>
              <a:rPr lang="en-US" b="0" dirty="0" err="1" smtClean="0"/>
              <a:t>da</a:t>
            </a:r>
            <a:r>
              <a:rPr lang="en-US" b="0" dirty="0" smtClean="0"/>
              <a:t> </a:t>
            </a:r>
            <a:r>
              <a:rPr lang="en-US" b="0" dirty="0" err="1" smtClean="0"/>
              <a:t>caixa</a:t>
            </a:r>
            <a:r>
              <a:rPr lang="en-US" b="0" dirty="0" smtClean="0"/>
              <a:t>.</a:t>
            </a:r>
            <a:endParaRPr lang="en-US" b="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41879" y="3987992"/>
            <a:ext cx="1716544" cy="2159083"/>
            <a:chOff x="741879" y="3987992"/>
            <a:chExt cx="1716544" cy="2159083"/>
          </a:xfrm>
        </p:grpSpPr>
        <p:sp>
          <p:nvSpPr>
            <p:cNvPr id="37" name="Rectangle 36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 rot="18292411">
              <a:off x="1848335" y="5536987"/>
              <a:ext cx="572287" cy="647889"/>
              <a:chOff x="6517598" y="1384746"/>
              <a:chExt cx="1188616" cy="1371767"/>
            </a:xfrm>
          </p:grpSpPr>
          <p:grpSp>
            <p:nvGrpSpPr>
              <p:cNvPr id="45" name="Group 44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74" name="Oval 7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5584553" y="3823941"/>
            <a:ext cx="1740921" cy="2648734"/>
            <a:chOff x="5584553" y="3823941"/>
            <a:chExt cx="1740921" cy="2648734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584553" y="5734011"/>
              <a:ext cx="953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Posição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Inicial</a:t>
              </a:r>
              <a:r>
                <a:rPr lang="en-US" sz="1400" dirty="0" smtClean="0"/>
                <a:t> e final</a:t>
              </a:r>
              <a:endParaRPr lang="en-US" sz="1400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Snip Same Side Corner Rectangle 78"/>
            <p:cNvSpPr/>
            <p:nvPr/>
          </p:nvSpPr>
          <p:spPr>
            <a:xfrm>
              <a:off x="6512181" y="5776527"/>
              <a:ext cx="813293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Primeira</a:t>
              </a:r>
              <a:r>
                <a:rPr 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</a:rPr>
                <a:t>Base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 rot="16200000">
              <a:off x="6634074" y="5339709"/>
              <a:ext cx="367491" cy="560044"/>
              <a:chOff x="6517601" y="1130529"/>
              <a:chExt cx="1203194" cy="1625984"/>
            </a:xfrm>
          </p:grpSpPr>
          <p:grpSp>
            <p:nvGrpSpPr>
              <p:cNvPr id="82" name="Group 81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88" name="Oval 87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7255174" y="1130529"/>
                <a:ext cx="46562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sp>
          <p:nvSpPr>
            <p:cNvPr id="81" name="Snip Same Side Corner Rectangle 80"/>
            <p:cNvSpPr/>
            <p:nvPr/>
          </p:nvSpPr>
          <p:spPr>
            <a:xfrm>
              <a:off x="6512181" y="3823941"/>
              <a:ext cx="680959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</a:rPr>
                <a:t>SegudaBase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265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Virando</a:t>
            </a:r>
            <a:r>
              <a:rPr lang="en-US" dirty="0" smtClean="0"/>
              <a:t> um </a:t>
            </a:r>
            <a:r>
              <a:rPr lang="en-US" dirty="0" err="1" smtClean="0"/>
              <a:t>braço</a:t>
            </a:r>
            <a:r>
              <a:rPr lang="en-US" dirty="0" smtClean="0"/>
              <a:t> </a:t>
            </a:r>
            <a:r>
              <a:rPr lang="en-US" dirty="0" err="1" smtClean="0"/>
              <a:t>anexo</a:t>
            </a:r>
            <a:r>
              <a:rPr lang="en-US" dirty="0" smtClean="0"/>
              <a:t>,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rodas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830"/>
            <a:ext cx="4779098" cy="457424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Anexe</a:t>
            </a:r>
            <a:r>
              <a:rPr lang="en-US" dirty="0" smtClean="0"/>
              <a:t> um motor </a:t>
            </a:r>
            <a:r>
              <a:rPr lang="en-US" dirty="0" err="1" smtClean="0"/>
              <a:t>médio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Porta</a:t>
            </a:r>
            <a:r>
              <a:rPr lang="en-US" dirty="0" smtClean="0"/>
              <a:t> A </a:t>
            </a:r>
            <a:r>
              <a:rPr lang="en-US" dirty="0" err="1" smtClean="0"/>
              <a:t>ou</a:t>
            </a:r>
            <a:r>
              <a:rPr lang="en-US" dirty="0" smtClean="0"/>
              <a:t> um motor 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Porta</a:t>
            </a:r>
            <a:r>
              <a:rPr lang="en-US" dirty="0" smtClean="0"/>
              <a:t> D, </a:t>
            </a:r>
            <a:r>
              <a:rPr lang="en-US" dirty="0" err="1" smtClean="0"/>
              <a:t>como</a:t>
            </a:r>
            <a:r>
              <a:rPr lang="en-US" dirty="0" smtClean="0"/>
              <a:t> o </a:t>
            </a:r>
            <a:r>
              <a:rPr lang="en-US" dirty="0" err="1" smtClean="0"/>
              <a:t>necessitado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Mover </a:t>
            </a:r>
            <a:r>
              <a:rPr lang="en-US" dirty="0" err="1" smtClean="0"/>
              <a:t>Direção</a:t>
            </a:r>
            <a:r>
              <a:rPr lang="en-US" dirty="0" smtClean="0"/>
              <a:t> vs. </a:t>
            </a:r>
            <a:r>
              <a:rPr lang="en-US" dirty="0" err="1" smtClean="0"/>
              <a:t>Bloco</a:t>
            </a:r>
            <a:r>
              <a:rPr lang="en-US" dirty="0" smtClean="0"/>
              <a:t> Motor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Pra</a:t>
            </a:r>
            <a:r>
              <a:rPr lang="en-US" dirty="0" smtClean="0"/>
              <a:t> </a:t>
            </a:r>
            <a:r>
              <a:rPr lang="en-US" dirty="0" smtClean="0"/>
              <a:t>mover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rodas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derá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um </a:t>
            </a:r>
            <a:r>
              <a:rPr lang="en-US" dirty="0" err="1" smtClean="0"/>
              <a:t>Bloco</a:t>
            </a:r>
            <a:r>
              <a:rPr lang="en-US" dirty="0" smtClean="0"/>
              <a:t> de Mover </a:t>
            </a:r>
            <a:r>
              <a:rPr lang="en-US" dirty="0" err="1" smtClean="0"/>
              <a:t>Direção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sincronize</a:t>
            </a:r>
            <a:r>
              <a:rPr lang="en-US" dirty="0" smtClean="0"/>
              <a:t> ambos </a:t>
            </a:r>
            <a:r>
              <a:rPr lang="en-US" dirty="0" err="1" smtClean="0"/>
              <a:t>motores</a:t>
            </a:r>
            <a:r>
              <a:rPr lang="en-US" dirty="0" smtClean="0"/>
              <a:t> (</a:t>
            </a:r>
            <a:r>
              <a:rPr lang="en-US" dirty="0" err="1" smtClean="0"/>
              <a:t>veja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r>
              <a:rPr lang="en-US" dirty="0" smtClean="0"/>
              <a:t> </a:t>
            </a:r>
            <a:r>
              <a:rPr lang="en-US" dirty="0" err="1" smtClean="0"/>
              <a:t>intermediária</a:t>
            </a:r>
            <a:r>
              <a:rPr lang="en-US" dirty="0" smtClean="0"/>
              <a:t> </a:t>
            </a:r>
            <a:r>
              <a:rPr lang="en-US" dirty="0" err="1" smtClean="0"/>
              <a:t>chamada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de </a:t>
            </a:r>
            <a:r>
              <a:rPr lang="en-US" dirty="0" err="1" smtClean="0"/>
              <a:t>Movimento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sincronização</a:t>
            </a:r>
            <a:r>
              <a:rPr lang="en-US" dirty="0" smtClean="0"/>
              <a:t>)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Para mover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braço</a:t>
            </a:r>
            <a:r>
              <a:rPr lang="en-US" dirty="0" smtClean="0"/>
              <a:t> </a:t>
            </a:r>
            <a:r>
              <a:rPr lang="en-US" dirty="0" err="1" smtClean="0"/>
              <a:t>anexo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um </a:t>
            </a:r>
            <a:r>
              <a:rPr lang="en-US" dirty="0" err="1" smtClean="0"/>
              <a:t>Bloco</a:t>
            </a:r>
            <a:r>
              <a:rPr lang="en-US" dirty="0" smtClean="0"/>
              <a:t> de Motor </a:t>
            </a:r>
            <a:r>
              <a:rPr lang="en-US" dirty="0" err="1" smtClean="0"/>
              <a:t>Médio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um </a:t>
            </a:r>
            <a:r>
              <a:rPr lang="en-US" dirty="0" err="1" smtClean="0"/>
              <a:t>Bloco</a:t>
            </a:r>
            <a:r>
              <a:rPr lang="en-US" dirty="0" smtClean="0"/>
              <a:t> de Motor Grande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sincronizar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motores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Screen Shot 2014-08-07 at 1.45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438774" y="4725954"/>
            <a:ext cx="3263900" cy="1333500"/>
          </a:xfrm>
          <a:prstGeom prst="rect">
            <a:avLst/>
          </a:prstGeom>
        </p:spPr>
      </p:pic>
      <p:pic>
        <p:nvPicPr>
          <p:cNvPr id="5" name="Picture 4" descr="Screen Shot 2014-08-07 at 1.45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464174" y="2117724"/>
            <a:ext cx="3238500" cy="1422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7624" y="1779623"/>
            <a:ext cx="265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Bloco</a:t>
            </a:r>
            <a:r>
              <a:rPr lang="en-US" dirty="0" smtClean="0"/>
              <a:t> de Motor </a:t>
            </a:r>
            <a:r>
              <a:rPr lang="en-US" dirty="0" err="1" smtClean="0"/>
              <a:t>Médio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77624" y="4404322"/>
            <a:ext cx="265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Bloco</a:t>
            </a:r>
            <a:r>
              <a:rPr lang="en-US" dirty="0" smtClean="0"/>
              <a:t> de Motor Grande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5006974" cy="283845"/>
          </a:xfrm>
        </p:spPr>
        <p:txBody>
          <a:bodyPr/>
          <a:lstStyle/>
          <a:p>
            <a:r>
              <a:rPr lang="en-US" dirty="0" smtClean="0"/>
              <a:t>Copyright © EV3Lessons.com 2014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412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Esse</a:t>
            </a:r>
            <a:r>
              <a:rPr lang="en-US" sz="1800" dirty="0" smtClean="0"/>
              <a:t> tutorial </a:t>
            </a:r>
            <a:r>
              <a:rPr lang="en-US" sz="1800" dirty="0" err="1" smtClean="0"/>
              <a:t>foi</a:t>
            </a:r>
            <a:r>
              <a:rPr lang="en-US" sz="1800" dirty="0" smtClean="0"/>
              <a:t> </a:t>
            </a:r>
            <a:r>
              <a:rPr lang="en-US" sz="1800" dirty="0" err="1" smtClean="0"/>
              <a:t>criado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</a:t>
            </a:r>
            <a:r>
              <a:rPr lang="en-US" sz="1800" dirty="0" smtClean="0"/>
              <a:t>Sanjay </a:t>
            </a:r>
            <a:r>
              <a:rPr lang="en-US" sz="1800" dirty="0" smtClean="0"/>
              <a:t>Seshan and Arvind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</a:t>
            </a:r>
            <a:r>
              <a:rPr lang="en-US" sz="1800" dirty="0" smtClean="0"/>
              <a:t>do Droids </a:t>
            </a:r>
            <a:r>
              <a:rPr lang="en-US" sz="1800" dirty="0" smtClean="0"/>
              <a:t>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Mais</a:t>
            </a:r>
            <a:r>
              <a:rPr lang="en-US" sz="1800" dirty="0" smtClean="0"/>
              <a:t> </a:t>
            </a:r>
            <a:r>
              <a:rPr lang="en-US" sz="1800" dirty="0" err="1" smtClean="0"/>
              <a:t>lições</a:t>
            </a:r>
            <a:r>
              <a:rPr lang="en-US" sz="1800" dirty="0" smtClean="0"/>
              <a:t> </a:t>
            </a:r>
            <a:r>
              <a:rPr lang="en-US" sz="1800" dirty="0" err="1" smtClean="0"/>
              <a:t>estão</a:t>
            </a:r>
            <a:r>
              <a:rPr lang="en-US" sz="1800" dirty="0" smtClean="0"/>
              <a:t> </a:t>
            </a:r>
            <a:r>
              <a:rPr lang="en-US" sz="1800" dirty="0" err="1" smtClean="0"/>
              <a:t>disponiveis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</a:t>
            </a:r>
            <a:r>
              <a:rPr lang="en-US" sz="1800" dirty="0" smtClean="0"/>
              <a:t>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Email do </a:t>
            </a:r>
            <a:r>
              <a:rPr lang="en-US" sz="1800" dirty="0" err="1" smtClean="0"/>
              <a:t>autor</a:t>
            </a:r>
            <a:r>
              <a:rPr lang="en-US" sz="1800" dirty="0" smtClean="0"/>
              <a:t>: </a:t>
            </a:r>
            <a:r>
              <a:rPr lang="en-US" sz="1800" dirty="0" smtClean="0">
                <a:hlinkClick r:id="rId3"/>
              </a:rPr>
              <a:t>team@droidsrobotics.org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Traduzido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</a:t>
            </a:r>
            <a:r>
              <a:rPr lang="en-US" sz="1800" i="1" dirty="0" smtClean="0">
                <a:solidFill>
                  <a:srgbClr val="0070C0"/>
                </a:solidFill>
              </a:rPr>
              <a:t>GAMETECH CANAÃ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7145676" cy="283845"/>
          </a:xfrm>
        </p:spPr>
        <p:txBody>
          <a:bodyPr/>
          <a:lstStyle/>
          <a:p>
            <a:r>
              <a:rPr lang="en-US" dirty="0" smtClean="0"/>
              <a:t>Copyright © EV3Lessons.com 2014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smtClean="0"/>
              <a:t>: 23/06/2015)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a </a:t>
            </a:r>
            <a:r>
              <a:rPr lang="en-US" dirty="0" err="1" smtClean="0"/>
              <a:t>virar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com um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graus</a:t>
            </a:r>
            <a:r>
              <a:rPr lang="en-US" dirty="0" smtClean="0"/>
              <a:t> </a:t>
            </a:r>
            <a:r>
              <a:rPr lang="en-US" dirty="0" err="1" smtClean="0"/>
              <a:t>desejado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as </a:t>
            </a:r>
            <a:r>
              <a:rPr lang="en-US" dirty="0" err="1" smtClean="0"/>
              <a:t>diferenças</a:t>
            </a:r>
            <a:r>
              <a:rPr lang="en-US" dirty="0" smtClean="0"/>
              <a:t> entre </a:t>
            </a:r>
            <a:r>
              <a:rPr lang="en-US" dirty="0" err="1" smtClean="0"/>
              <a:t>Giro</a:t>
            </a:r>
            <a:r>
              <a:rPr lang="en-US" dirty="0" smtClean="0"/>
              <a:t> e </a:t>
            </a:r>
            <a:r>
              <a:rPr lang="en-US" dirty="0" err="1" smtClean="0"/>
              <a:t>Rotações</a:t>
            </a:r>
            <a:r>
              <a:rPr lang="en-US" dirty="0" smtClean="0"/>
              <a:t> de </a:t>
            </a:r>
            <a:r>
              <a:rPr lang="en-US" dirty="0" err="1" smtClean="0"/>
              <a:t>Eixo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a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programar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volta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a </a:t>
            </a:r>
            <a:r>
              <a:rPr lang="en-US" dirty="0" err="1" smtClean="0"/>
              <a:t>escrever</a:t>
            </a:r>
            <a:r>
              <a:rPr lang="en-US" dirty="0" smtClean="0"/>
              <a:t> um </a:t>
            </a:r>
            <a:r>
              <a:rPr lang="en-US" dirty="0" err="1" smtClean="0"/>
              <a:t>pseudoc</a:t>
            </a:r>
            <a:r>
              <a:rPr lang="en-US" dirty="0" err="1" smtClean="0"/>
              <a:t>ódigo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12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/>
          <p:cNvCxnSpPr/>
          <p:nvPr/>
        </p:nvCxnSpPr>
        <p:spPr>
          <a:xfrm>
            <a:off x="3584593" y="5364706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9153" y="5350552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6087" y="2251740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EIXo</a:t>
            </a:r>
            <a:r>
              <a:rPr lang="en-US" dirty="0" smtClean="0"/>
              <a:t> VS. </a:t>
            </a:r>
            <a:r>
              <a:rPr lang="en-US" dirty="0" err="1" smtClean="0"/>
              <a:t>viradas</a:t>
            </a:r>
            <a:r>
              <a:rPr lang="en-US" dirty="0" smtClean="0"/>
              <a:t> de </a:t>
            </a:r>
            <a:r>
              <a:rPr lang="en-US" dirty="0" err="1" smtClean="0"/>
              <a:t>rotação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6087" y="977739"/>
            <a:ext cx="549786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180 </a:t>
            </a:r>
            <a:r>
              <a:rPr lang="en-US" b="1" dirty="0" err="1" smtClean="0">
                <a:solidFill>
                  <a:schemeClr val="tx1"/>
                </a:solidFill>
              </a:rPr>
              <a:t>Graus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Virada</a:t>
            </a:r>
            <a:r>
              <a:rPr lang="en-US" b="1" dirty="0" smtClean="0">
                <a:solidFill>
                  <a:schemeClr val="tx1"/>
                </a:solidFill>
              </a:rPr>
              <a:t> de </a:t>
            </a:r>
            <a:r>
              <a:rPr lang="en-US" b="1" dirty="0" err="1" smtClean="0">
                <a:solidFill>
                  <a:schemeClr val="tx1"/>
                </a:solidFill>
              </a:rPr>
              <a:t>Eixo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087" y="3868344"/>
            <a:ext cx="549786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180 </a:t>
            </a:r>
            <a:r>
              <a:rPr lang="en-US" b="1" dirty="0" err="1" smtClean="0">
                <a:solidFill>
                  <a:schemeClr val="tx1"/>
                </a:solidFill>
              </a:rPr>
              <a:t>Graus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Virada</a:t>
            </a:r>
            <a:r>
              <a:rPr lang="en-US" b="1" dirty="0" smtClean="0">
                <a:solidFill>
                  <a:schemeClr val="tx1"/>
                </a:solidFill>
              </a:rPr>
              <a:t> de </a:t>
            </a:r>
            <a:r>
              <a:rPr lang="en-US" b="1" dirty="0" err="1" smtClean="0">
                <a:solidFill>
                  <a:schemeClr val="tx1"/>
                </a:solidFill>
              </a:rPr>
              <a:t>Rotação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189" y="770562"/>
            <a:ext cx="28050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 </a:t>
            </a:r>
            <a:r>
              <a:rPr lang="en-US" dirty="0" err="1" smtClean="0"/>
              <a:t>onde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termina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ambas</a:t>
            </a:r>
            <a:r>
              <a:rPr lang="en-US" dirty="0" smtClean="0"/>
              <a:t> as </a:t>
            </a:r>
            <a:r>
              <a:rPr lang="en-US" dirty="0" err="1" smtClean="0"/>
              <a:t>fotos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r>
              <a:rPr lang="en-US" dirty="0" smtClean="0"/>
              <a:t> de um </a:t>
            </a:r>
            <a:r>
              <a:rPr lang="en-US" dirty="0" err="1" smtClean="0"/>
              <a:t>giro</a:t>
            </a:r>
            <a:r>
              <a:rPr lang="en-US" dirty="0" smtClean="0"/>
              <a:t> de 180°.</a:t>
            </a:r>
          </a:p>
          <a:p>
            <a:endParaRPr lang="en-US" dirty="0"/>
          </a:p>
          <a:p>
            <a:r>
              <a:rPr lang="en-US" dirty="0" smtClean="0"/>
              <a:t>Na </a:t>
            </a:r>
            <a:r>
              <a:rPr lang="en-US" dirty="0" err="1" smtClean="0"/>
              <a:t>Virada</a:t>
            </a:r>
            <a:r>
              <a:rPr lang="en-US" dirty="0" smtClean="0"/>
              <a:t> de </a:t>
            </a:r>
            <a:r>
              <a:rPr lang="en-US" dirty="0" err="1" smtClean="0"/>
              <a:t>Rotação</a:t>
            </a:r>
            <a:r>
              <a:rPr lang="en-US" dirty="0" smtClean="0"/>
              <a:t>, o </a:t>
            </a:r>
            <a:r>
              <a:rPr lang="en-US" dirty="0" err="1" smtClean="0"/>
              <a:t>robô</a:t>
            </a:r>
            <a:r>
              <a:rPr lang="en-US" dirty="0" smtClean="0"/>
              <a:t> se move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e </a:t>
            </a:r>
            <a:r>
              <a:rPr lang="en-US" dirty="0" err="1" smtClean="0"/>
              <a:t>aquilo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</a:t>
            </a:r>
            <a:r>
              <a:rPr lang="en-US" dirty="0" err="1" smtClean="0"/>
              <a:t>Viradas</a:t>
            </a:r>
            <a:r>
              <a:rPr lang="en-US" dirty="0" smtClean="0"/>
              <a:t> de </a:t>
            </a:r>
            <a:r>
              <a:rPr lang="en-US" dirty="0" err="1" smtClean="0"/>
              <a:t>Rotação</a:t>
            </a:r>
            <a:r>
              <a:rPr lang="en-US" dirty="0" smtClean="0"/>
              <a:t>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posições</a:t>
            </a:r>
            <a:r>
              <a:rPr lang="en-US" dirty="0" smtClean="0"/>
              <a:t> </a:t>
            </a:r>
            <a:r>
              <a:rPr lang="en-US" dirty="0" err="1" smtClean="0"/>
              <a:t>apertadas</a:t>
            </a:r>
            <a:r>
              <a:rPr lang="en-US" dirty="0" smtClean="0"/>
              <a:t>. </a:t>
            </a:r>
            <a:r>
              <a:rPr lang="en-US" dirty="0" err="1" smtClean="0"/>
              <a:t>Viradas</a:t>
            </a:r>
            <a:r>
              <a:rPr lang="en-US" dirty="0" smtClean="0"/>
              <a:t> de </a:t>
            </a:r>
            <a:r>
              <a:rPr lang="en-US" dirty="0" err="1" smtClean="0"/>
              <a:t>Rotação</a:t>
            </a:r>
            <a:r>
              <a:rPr lang="en-US" dirty="0" smtClean="0"/>
              <a:t> </a:t>
            </a:r>
            <a:r>
              <a:rPr lang="en-US" dirty="0" err="1" smtClean="0"/>
              <a:t>tendem</a:t>
            </a:r>
            <a:r>
              <a:rPr lang="en-US" dirty="0" smtClean="0"/>
              <a:t> a ser um </a:t>
            </a:r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rápidas</a:t>
            </a:r>
            <a:r>
              <a:rPr lang="en-US" dirty="0" smtClean="0"/>
              <a:t>,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um </a:t>
            </a:r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precisas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curvas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poderá</a:t>
            </a:r>
            <a:r>
              <a:rPr lang="en-US" dirty="0" smtClean="0"/>
              <a:t> </a:t>
            </a:r>
            <a:r>
              <a:rPr lang="en-US" dirty="0" err="1" smtClean="0"/>
              <a:t>decidir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curva</a:t>
            </a:r>
            <a:r>
              <a:rPr lang="en-US" dirty="0" smtClean="0"/>
              <a:t> é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!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841292" cy="283845"/>
          </a:xfrm>
        </p:spPr>
        <p:txBody>
          <a:bodyPr/>
          <a:lstStyle/>
          <a:p>
            <a:r>
              <a:rPr lang="en-US" dirty="0" smtClean="0"/>
              <a:t>Copyright © EV3Lessons.com 2014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133980" y="4741368"/>
            <a:ext cx="1164830" cy="1126313"/>
            <a:chOff x="6507215" y="1439970"/>
            <a:chExt cx="1164830" cy="1407778"/>
          </a:xfrm>
        </p:grpSpPr>
        <p:grpSp>
          <p:nvGrpSpPr>
            <p:cNvPr id="11" name="Group 10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7102544" y="2478417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7200" y="43735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Posição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94082" y="437584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Posição</a:t>
            </a:r>
            <a:r>
              <a:rPr lang="en-US" dirty="0" smtClean="0"/>
              <a:t> Final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82172" y="5404910"/>
            <a:ext cx="1339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Motores</a:t>
            </a:r>
            <a:r>
              <a:rPr lang="en-US" dirty="0" smtClean="0"/>
              <a:t> B e C </a:t>
            </a:r>
            <a:r>
              <a:rPr lang="en-US" dirty="0" err="1" smtClean="0"/>
              <a:t>movem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 rot="10800000">
            <a:off x="4051860" y="2570197"/>
            <a:ext cx="1164830" cy="1120703"/>
            <a:chOff x="6507215" y="1439970"/>
            <a:chExt cx="1164830" cy="1428169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7102544" y="249880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42777" y="2331936"/>
            <a:ext cx="133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Motor </a:t>
            </a:r>
            <a:r>
              <a:rPr lang="en-US" dirty="0" smtClean="0"/>
              <a:t>B move</a:t>
            </a:r>
            <a:endParaRPr lang="en-US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457200" y="2918543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Posição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4858" y="17253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Posição</a:t>
            </a:r>
            <a:r>
              <a:rPr lang="en-US" dirty="0" smtClean="0"/>
              <a:t> Final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892871" y="1619169"/>
            <a:ext cx="1386064" cy="1149437"/>
            <a:chOff x="892871" y="1599143"/>
            <a:chExt cx="1386064" cy="1464787"/>
          </a:xfrm>
        </p:grpSpPr>
        <p:grpSp>
          <p:nvGrpSpPr>
            <p:cNvPr id="30" name="Group 29"/>
            <p:cNvGrpSpPr/>
            <p:nvPr/>
          </p:nvGrpSpPr>
          <p:grpSpPr>
            <a:xfrm>
              <a:off x="892871" y="1599143"/>
              <a:ext cx="1199001" cy="1464787"/>
              <a:chOff x="6507213" y="1291726"/>
              <a:chExt cx="1199001" cy="1464787"/>
            </a:xfrm>
          </p:grpSpPr>
          <p:grpSp>
            <p:nvGrpSpPr>
              <p:cNvPr id="31" name="Group 3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7216809" y="1291726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53" name="Curved Connector 52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48829" y="4706212"/>
            <a:ext cx="1485589" cy="1155897"/>
            <a:chOff x="648829" y="4735413"/>
            <a:chExt cx="1485589" cy="1444755"/>
          </a:xfrm>
        </p:grpSpPr>
        <p:grpSp>
          <p:nvGrpSpPr>
            <p:cNvPr id="18" name="Group 17"/>
            <p:cNvGrpSpPr/>
            <p:nvPr/>
          </p:nvGrpSpPr>
          <p:grpSpPr>
            <a:xfrm>
              <a:off x="809518" y="4735413"/>
              <a:ext cx="1199001" cy="1444755"/>
              <a:chOff x="6507213" y="1311758"/>
              <a:chExt cx="1199001" cy="1444755"/>
            </a:xfrm>
          </p:grpSpPr>
          <p:grpSp>
            <p:nvGrpSpPr>
              <p:cNvPr id="19" name="Group 1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6809" y="1311758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58" name="Curved Connector 57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3393155" y="2219824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56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virada</a:t>
            </a:r>
            <a:r>
              <a:rPr lang="en-US" dirty="0" smtClean="0"/>
              <a:t> de </a:t>
            </a:r>
            <a:r>
              <a:rPr lang="en-US" dirty="0" err="1" smtClean="0"/>
              <a:t>eixo</a:t>
            </a:r>
            <a:r>
              <a:rPr lang="en-US" dirty="0" smtClean="0"/>
              <a:t> e </a:t>
            </a:r>
            <a:r>
              <a:rPr lang="en-US" dirty="0" err="1" smtClean="0"/>
              <a:t>virada</a:t>
            </a:r>
            <a:r>
              <a:rPr lang="en-US" dirty="0" smtClean="0"/>
              <a:t> de </a:t>
            </a:r>
            <a:r>
              <a:rPr lang="en-US" dirty="0" err="1" smtClean="0"/>
              <a:t>rotação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71743390"/>
              </p:ext>
            </p:extLst>
          </p:nvPr>
        </p:nvGraphicFramePr>
        <p:xfrm>
          <a:off x="729916" y="1535189"/>
          <a:ext cx="7693293" cy="271319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28821"/>
                <a:gridCol w="1996362"/>
                <a:gridCol w="1770334"/>
                <a:gridCol w="1897776"/>
              </a:tblGrid>
              <a:tr h="503423">
                <a:tc gridSpan="4">
                  <a:txBody>
                    <a:bodyPr/>
                    <a:lstStyle/>
                    <a:p>
                      <a:pPr lvl="1" algn="ctr"/>
                      <a:r>
                        <a:rPr lang="en-US" dirty="0" smtClean="0"/>
                        <a:t>Valor </a:t>
                      </a:r>
                      <a:r>
                        <a:rPr lang="en-US" dirty="0" err="1" smtClean="0"/>
                        <a:t>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Direção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</a:tr>
              <a:tr h="41459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-100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</a:tr>
              <a:tr h="1042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</a:tr>
              <a:tr h="7525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Virada</a:t>
                      </a:r>
                      <a:r>
                        <a:rPr lang="en-US" sz="1600" baseline="0" dirty="0" smtClean="0"/>
                        <a:t> de </a:t>
                      </a:r>
                      <a:r>
                        <a:rPr lang="en-US" sz="1600" baseline="0" dirty="0" err="1" smtClean="0"/>
                        <a:t>Eixo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Direita</a:t>
                      </a:r>
                      <a:endParaRPr lang="en-US" sz="1600" dirty="0" smtClean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Virada</a:t>
                      </a:r>
                      <a:r>
                        <a:rPr lang="en-US" sz="1600" baseline="0" dirty="0" smtClean="0"/>
                        <a:t> de </a:t>
                      </a:r>
                      <a:r>
                        <a:rPr lang="en-US" sz="1600" baseline="0" dirty="0" err="1" smtClean="0"/>
                        <a:t>Eixo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Esquerda</a:t>
                      </a:r>
                      <a:endParaRPr lang="en-US" sz="1600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Virada</a:t>
                      </a:r>
                      <a:r>
                        <a:rPr lang="en-US" sz="1600" dirty="0" smtClean="0"/>
                        <a:t> de </a:t>
                      </a:r>
                      <a:r>
                        <a:rPr lang="en-US" sz="1600" dirty="0" err="1" smtClean="0"/>
                        <a:t>Rotação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Direita</a:t>
                      </a:r>
                      <a:endParaRPr lang="en-US" sz="1600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Virada</a:t>
                      </a:r>
                      <a:r>
                        <a:rPr lang="en-US" sz="1600" dirty="0" smtClean="0"/>
                        <a:t> de </a:t>
                      </a:r>
                      <a:r>
                        <a:rPr lang="en-US" sz="1600" dirty="0" err="1" smtClean="0"/>
                        <a:t>Rotação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Esquerda</a:t>
                      </a:r>
                      <a:endParaRPr lang="en-US" sz="1600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</a:tr>
            </a:tbl>
          </a:graphicData>
        </a:graphic>
      </p:graphicFrame>
      <p:pic>
        <p:nvPicPr>
          <p:cNvPr id="13" name="Picture 12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053315" y="4478540"/>
            <a:ext cx="2846057" cy="1572108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 flipV="1">
            <a:off x="3856092" y="4876150"/>
            <a:ext cx="376001" cy="1007350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79020" y="6050648"/>
            <a:ext cx="316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Mudar</a:t>
            </a:r>
            <a:r>
              <a:rPr lang="en-US" dirty="0" smtClean="0"/>
              <a:t> valor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Direção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4037399" cy="283845"/>
          </a:xfrm>
        </p:spPr>
        <p:txBody>
          <a:bodyPr/>
          <a:lstStyle/>
          <a:p>
            <a:r>
              <a:rPr lang="en-US" dirty="0" smtClean="0"/>
              <a:t>Copyright © EV3Lessons.com 2014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91186" y="2383237"/>
            <a:ext cx="1144819" cy="1069096"/>
            <a:chOff x="892871" y="1572048"/>
            <a:chExt cx="1386064" cy="1452220"/>
          </a:xfrm>
        </p:grpSpPr>
        <p:grpSp>
          <p:nvGrpSpPr>
            <p:cNvPr id="11" name="Group 10"/>
            <p:cNvGrpSpPr/>
            <p:nvPr/>
          </p:nvGrpSpPr>
          <p:grpSpPr>
            <a:xfrm>
              <a:off x="892871" y="1572048"/>
              <a:ext cx="1199001" cy="1452220"/>
              <a:chOff x="6507213" y="1264631"/>
              <a:chExt cx="1199001" cy="1452220"/>
            </a:xfrm>
          </p:grpSpPr>
          <p:grpSp>
            <p:nvGrpSpPr>
              <p:cNvPr id="16" name="Group 15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04218" y="1264631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40595" y="2347519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981721" y="2416271"/>
            <a:ext cx="1302446" cy="1045659"/>
            <a:chOff x="648829" y="4659819"/>
            <a:chExt cx="1485589" cy="1520349"/>
          </a:xfrm>
        </p:grpSpPr>
        <p:grpSp>
          <p:nvGrpSpPr>
            <p:cNvPr id="26" name="Group 25"/>
            <p:cNvGrpSpPr/>
            <p:nvPr/>
          </p:nvGrpSpPr>
          <p:grpSpPr>
            <a:xfrm>
              <a:off x="809518" y="4659819"/>
              <a:ext cx="1199001" cy="1520349"/>
              <a:chOff x="6507213" y="1236164"/>
              <a:chExt cx="1199001" cy="1520349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16809" y="1236164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27" name="Curved Connector 26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270002" y="2392632"/>
            <a:ext cx="990314" cy="1082863"/>
            <a:chOff x="6507213" y="1285591"/>
            <a:chExt cx="1199001" cy="1470922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216809" y="1285591"/>
              <a:ext cx="465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46" name="Curved Connector 45"/>
          <p:cNvCxnSpPr/>
          <p:nvPr/>
        </p:nvCxnSpPr>
        <p:spPr>
          <a:xfrm flipV="1">
            <a:off x="4206427" y="310282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739936" y="2391265"/>
            <a:ext cx="1192067" cy="1016461"/>
            <a:chOff x="648830" y="4702271"/>
            <a:chExt cx="1359689" cy="1477897"/>
          </a:xfrm>
        </p:grpSpPr>
        <p:grpSp>
          <p:nvGrpSpPr>
            <p:cNvPr id="48" name="Group 47"/>
            <p:cNvGrpSpPr/>
            <p:nvPr/>
          </p:nvGrpSpPr>
          <p:grpSpPr>
            <a:xfrm>
              <a:off x="809518" y="4702271"/>
              <a:ext cx="1199001" cy="1477897"/>
              <a:chOff x="6507213" y="1278616"/>
              <a:chExt cx="1199001" cy="1477897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7" name="Oval 5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216809" y="127861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50" name="Curved Connector 49"/>
            <p:cNvCxnSpPr/>
            <p:nvPr/>
          </p:nvCxnSpPr>
          <p:spPr>
            <a:xfrm rot="5400000">
              <a:off x="579473" y="5071186"/>
              <a:ext cx="566668" cy="427953"/>
            </a:xfrm>
            <a:prstGeom prst="curvedConnector3">
              <a:avLst>
                <a:gd name="adj1" fmla="val 504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urved Connector 57"/>
          <p:cNvCxnSpPr/>
          <p:nvPr/>
        </p:nvCxnSpPr>
        <p:spPr>
          <a:xfrm flipV="1">
            <a:off x="7865480" y="301737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1051560" y="4693920"/>
            <a:ext cx="1894840" cy="106172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Bloco</a:t>
            </a:r>
            <a:r>
              <a:rPr lang="en-US" sz="1600" dirty="0" smtClean="0">
                <a:solidFill>
                  <a:schemeClr val="tx1"/>
                </a:solidFill>
              </a:rPr>
              <a:t> de Mover </a:t>
            </a:r>
            <a:r>
              <a:rPr lang="en-US" sz="1600" dirty="0" err="1" smtClean="0">
                <a:solidFill>
                  <a:schemeClr val="tx1"/>
                </a:solidFill>
              </a:rPr>
              <a:t>Direção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595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Fazendo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virada</a:t>
            </a:r>
            <a:r>
              <a:rPr lang="en-US" dirty="0" smtClean="0"/>
              <a:t> de </a:t>
            </a:r>
            <a:r>
              <a:rPr lang="en-US" dirty="0" err="1" smtClean="0"/>
              <a:t>eixo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90º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941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34025" y="2168506"/>
            <a:ext cx="2846057" cy="157210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214186" y="2621445"/>
            <a:ext cx="884050" cy="610153"/>
          </a:xfrm>
          <a:prstGeom prst="righ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1579" y="4619249"/>
            <a:ext cx="73558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Programa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seu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robô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para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virar</a:t>
            </a:r>
            <a:r>
              <a:rPr lang="en-US" sz="2400" dirty="0" smtClean="0">
                <a:solidFill>
                  <a:srgbClr val="FF0000"/>
                </a:solidFill>
              </a:rPr>
              <a:t> 90 </a:t>
            </a:r>
            <a:r>
              <a:rPr lang="en-US" sz="2400" dirty="0" err="1" smtClean="0">
                <a:solidFill>
                  <a:srgbClr val="FF0000"/>
                </a:solidFill>
              </a:rPr>
              <a:t>graus</a:t>
            </a:r>
            <a:r>
              <a:rPr lang="en-US" sz="2400" dirty="0" smtClean="0">
                <a:solidFill>
                  <a:srgbClr val="FF0000"/>
                </a:solidFill>
              </a:rPr>
              <a:t>… </a:t>
            </a:r>
            <a:r>
              <a:rPr lang="en-US" sz="2400" dirty="0" err="1" smtClean="0">
                <a:solidFill>
                  <a:srgbClr val="FF0000"/>
                </a:solidFill>
              </a:rPr>
              <a:t>Será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que</a:t>
            </a:r>
            <a:r>
              <a:rPr lang="en-US" sz="2400" dirty="0" smtClean="0">
                <a:solidFill>
                  <a:srgbClr val="FF0000"/>
                </a:solidFill>
              </a:rPr>
              <a:t> o </a:t>
            </a:r>
            <a:r>
              <a:rPr lang="en-US" sz="2400" dirty="0" err="1" smtClean="0">
                <a:solidFill>
                  <a:srgbClr val="FF0000"/>
                </a:solidFill>
              </a:rPr>
              <a:t>robô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realmente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vira</a:t>
            </a:r>
            <a:r>
              <a:rPr lang="en-US" sz="2400" dirty="0" smtClean="0">
                <a:solidFill>
                  <a:srgbClr val="FF0000"/>
                </a:solidFill>
              </a:rPr>
              <a:t> 90 </a:t>
            </a:r>
            <a:r>
              <a:rPr lang="en-US" sz="2400" dirty="0" err="1" smtClean="0">
                <a:solidFill>
                  <a:srgbClr val="FF0000"/>
                </a:solidFill>
              </a:rPr>
              <a:t>graus</a:t>
            </a:r>
            <a:r>
              <a:rPr lang="en-US" sz="2400" dirty="0" smtClean="0">
                <a:solidFill>
                  <a:srgbClr val="FF0000"/>
                </a:solidFill>
              </a:rPr>
              <a:t> se </a:t>
            </a:r>
            <a:r>
              <a:rPr lang="en-US" sz="2400" dirty="0" err="1" smtClean="0">
                <a:solidFill>
                  <a:srgbClr val="FF0000"/>
                </a:solidFill>
              </a:rPr>
              <a:t>você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apenas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por</a:t>
            </a:r>
            <a:r>
              <a:rPr lang="en-US" sz="2400" dirty="0" smtClean="0">
                <a:solidFill>
                  <a:srgbClr val="FF0000"/>
                </a:solidFill>
              </a:rPr>
              <a:t> 90 </a:t>
            </a:r>
            <a:r>
              <a:rPr lang="en-US" sz="2400" dirty="0" err="1" smtClean="0">
                <a:solidFill>
                  <a:srgbClr val="FF0000"/>
                </a:solidFill>
              </a:rPr>
              <a:t>graus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para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distância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860261" y="3448087"/>
            <a:ext cx="927652" cy="1068696"/>
          </a:xfrm>
          <a:prstGeom prst="straightConnector1">
            <a:avLst/>
          </a:prstGeom>
          <a:ln w="38100" cmpd="sng"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633741" y="1282413"/>
            <a:ext cx="3012848" cy="374207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2087217" y="2926522"/>
            <a:ext cx="773044" cy="8140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4429925" cy="283845"/>
          </a:xfrm>
        </p:spPr>
        <p:txBody>
          <a:bodyPr/>
          <a:lstStyle/>
          <a:p>
            <a:r>
              <a:rPr lang="en-US" dirty="0" smtClean="0"/>
              <a:t>Copyright © EV3Lessons.com 2014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495941" y="2270758"/>
            <a:ext cx="1386064" cy="1371767"/>
            <a:chOff x="892871" y="1692163"/>
            <a:chExt cx="1386064" cy="1371767"/>
          </a:xfrm>
        </p:grpSpPr>
        <p:grpSp>
          <p:nvGrpSpPr>
            <p:cNvPr id="16" name="Group 15"/>
            <p:cNvGrpSpPr/>
            <p:nvPr/>
          </p:nvGrpSpPr>
          <p:grpSpPr>
            <a:xfrm>
              <a:off x="892871" y="1692163"/>
              <a:ext cx="1199001" cy="1371767"/>
              <a:chOff x="6507213" y="1384746"/>
              <a:chExt cx="1199001" cy="1371767"/>
            </a:xfrm>
          </p:grpSpPr>
          <p:grpSp>
            <p:nvGrpSpPr>
              <p:cNvPr id="20" name="Group 19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6" name="Oval 25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8" name="Curved Connector 17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5400000">
            <a:off x="7354057" y="2240817"/>
            <a:ext cx="1199001" cy="1371767"/>
            <a:chOff x="6507213" y="1384746"/>
            <a:chExt cx="1199001" cy="1371767"/>
          </a:xfrm>
        </p:grpSpPr>
        <p:grpSp>
          <p:nvGrpSpPr>
            <p:cNvPr id="30" name="Group 29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301774" y="2042855"/>
            <a:ext cx="64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22040" y="5419331"/>
            <a:ext cx="2748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Ã</a:t>
            </a:r>
            <a:r>
              <a:rPr lang="en-US" dirty="0" err="1" smtClean="0"/>
              <a:t>hn</a:t>
            </a:r>
            <a:r>
              <a:rPr lang="en-US" dirty="0" smtClean="0"/>
              <a:t>. NÃO! </a:t>
            </a:r>
            <a:r>
              <a:rPr lang="en-US" sz="1600" dirty="0" err="1" smtClean="0"/>
              <a:t>Solução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</a:t>
            </a:r>
            <a:r>
              <a:rPr lang="en-US" sz="1600" dirty="0" err="1" smtClean="0"/>
              <a:t>próxima</a:t>
            </a:r>
            <a:r>
              <a:rPr lang="en-US" sz="1600" dirty="0" smtClean="0"/>
              <a:t> </a:t>
            </a:r>
            <a:r>
              <a:rPr lang="en-US" sz="1600" dirty="0" err="1" smtClean="0"/>
              <a:t>página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345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err="1" smtClean="0"/>
              <a:t>z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virar</a:t>
            </a:r>
            <a:r>
              <a:rPr lang="en-US" dirty="0" smtClean="0"/>
              <a:t> 90 GRAUS?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Ãhn</a:t>
            </a:r>
            <a:r>
              <a:rPr lang="en-US" sz="3200" dirty="0" smtClean="0"/>
              <a:t>. </a:t>
            </a:r>
            <a:r>
              <a:rPr lang="en-US" sz="3200" dirty="0" err="1" smtClean="0"/>
              <a:t>Tente</a:t>
            </a:r>
            <a:r>
              <a:rPr lang="en-US" sz="3200" dirty="0" smtClean="0"/>
              <a:t> </a:t>
            </a:r>
            <a:r>
              <a:rPr lang="en-US" sz="3200" dirty="0" err="1" smtClean="0"/>
              <a:t>usando</a:t>
            </a:r>
            <a:r>
              <a:rPr lang="en-US" sz="3200" dirty="0" smtClean="0"/>
              <a:t> o port view </a:t>
            </a:r>
            <a:r>
              <a:rPr lang="en-US" sz="3200" dirty="0" err="1" smtClean="0"/>
              <a:t>para</a:t>
            </a:r>
            <a:r>
              <a:rPr lang="en-US" sz="3200" dirty="0" smtClean="0"/>
              <a:t> </a:t>
            </a:r>
            <a:r>
              <a:rPr lang="en-US" sz="3200" dirty="0" err="1" smtClean="0"/>
              <a:t>medir</a:t>
            </a:r>
            <a:r>
              <a:rPr lang="en-US" sz="3200" dirty="0" smtClean="0"/>
              <a:t> a </a:t>
            </a:r>
            <a:r>
              <a:rPr lang="en-US" sz="3200" dirty="0" err="1" smtClean="0"/>
              <a:t>virada</a:t>
            </a:r>
            <a:r>
              <a:rPr lang="en-US" sz="3200" dirty="0" smtClean="0"/>
              <a:t> e, </a:t>
            </a:r>
            <a:r>
              <a:rPr lang="en-US" sz="3200" dirty="0" err="1" smtClean="0"/>
              <a:t>em</a:t>
            </a:r>
            <a:r>
              <a:rPr lang="en-US" sz="3200" dirty="0" smtClean="0"/>
              <a:t> </a:t>
            </a:r>
            <a:r>
              <a:rPr lang="en-US" sz="3200" dirty="0" err="1" smtClean="0"/>
              <a:t>seguida</a:t>
            </a:r>
            <a:r>
              <a:rPr lang="en-US" sz="3200" dirty="0" smtClean="0"/>
              <a:t>, </a:t>
            </a:r>
            <a:r>
              <a:rPr lang="en-US" sz="3200" dirty="0" err="1" smtClean="0"/>
              <a:t>introduza</a:t>
            </a:r>
            <a:r>
              <a:rPr lang="en-US" sz="3200" dirty="0" smtClean="0"/>
              <a:t> o </a:t>
            </a:r>
            <a:r>
              <a:rPr lang="en-US" sz="3200" dirty="0" err="1" smtClean="0"/>
              <a:t>número</a:t>
            </a:r>
            <a:r>
              <a:rPr lang="en-US" sz="3200" dirty="0" smtClean="0"/>
              <a:t> </a:t>
            </a:r>
            <a:r>
              <a:rPr lang="en-US" sz="3200" dirty="0" err="1" smtClean="0"/>
              <a:t>correto</a:t>
            </a:r>
            <a:r>
              <a:rPr lang="en-US" sz="3200" dirty="0" smtClean="0"/>
              <a:t> de </a:t>
            </a:r>
            <a:r>
              <a:rPr lang="en-US" sz="3200" dirty="0" err="1" smtClean="0"/>
              <a:t>graus</a:t>
            </a:r>
            <a:r>
              <a:rPr lang="en-US" sz="3200" dirty="0" smtClean="0"/>
              <a:t>.</a:t>
            </a:r>
            <a:endParaRPr lang="en-US" dirty="0"/>
          </a:p>
        </p:txBody>
      </p:sp>
      <p:pic>
        <p:nvPicPr>
          <p:cNvPr id="6" name="Picture 5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65239" y="4339196"/>
            <a:ext cx="3543904" cy="1957585"/>
          </a:xfrm>
          <a:prstGeom prst="rect">
            <a:avLst/>
          </a:prstGeom>
        </p:spPr>
      </p:pic>
      <p:pic>
        <p:nvPicPr>
          <p:cNvPr id="7" name="Picture 6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57200" y="3843896"/>
            <a:ext cx="3987800" cy="4953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606762" y="5312071"/>
            <a:ext cx="773044" cy="8140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4611713" cy="283845"/>
          </a:xfrm>
        </p:spPr>
        <p:txBody>
          <a:bodyPr/>
          <a:lstStyle/>
          <a:p>
            <a:r>
              <a:rPr lang="en-US" dirty="0" smtClean="0"/>
              <a:t>Copyright © EV3Lessons.com 2014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5068913" y="3939381"/>
            <a:ext cx="3548125" cy="199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22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Instruções</a:t>
            </a:r>
            <a:r>
              <a:rPr lang="en-US" dirty="0" smtClean="0"/>
              <a:t> de professor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055"/>
            <a:ext cx="824547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Divida</a:t>
            </a:r>
            <a:r>
              <a:rPr lang="en-US" dirty="0" smtClean="0"/>
              <a:t> a </a:t>
            </a:r>
            <a:r>
              <a:rPr lang="en-US" dirty="0" err="1" smtClean="0"/>
              <a:t>sala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grupos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necessidade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Dê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smtClean="0"/>
              <a:t>time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cópia</a:t>
            </a:r>
            <a:r>
              <a:rPr lang="en-US" dirty="0" smtClean="0"/>
              <a:t> do Worksheet do </a:t>
            </a:r>
            <a:r>
              <a:rPr lang="en-US" dirty="0" err="1" smtClean="0"/>
              <a:t>Desafio</a:t>
            </a:r>
            <a:r>
              <a:rPr lang="en-US" dirty="0" smtClean="0"/>
              <a:t> de </a:t>
            </a:r>
            <a:r>
              <a:rPr lang="en-US" dirty="0" err="1" smtClean="0"/>
              <a:t>Virada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Detalhes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no slide 8.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Página</a:t>
            </a:r>
            <a:r>
              <a:rPr lang="en-US" dirty="0" smtClean="0"/>
              <a:t> de </a:t>
            </a:r>
            <a:r>
              <a:rPr lang="en-US" dirty="0" err="1" smtClean="0"/>
              <a:t>discusão</a:t>
            </a:r>
            <a:r>
              <a:rPr lang="en-US" dirty="0" smtClean="0"/>
              <a:t> no slide 9.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no slide 10.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5296328" cy="283845"/>
          </a:xfrm>
        </p:spPr>
        <p:txBody>
          <a:bodyPr/>
          <a:lstStyle/>
          <a:p>
            <a:r>
              <a:rPr lang="en-US" dirty="0" smtClean="0"/>
              <a:t>Copyright © EV3Lessons.com 2014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636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Desafios</a:t>
            </a:r>
            <a:r>
              <a:rPr lang="en-US" dirty="0" smtClean="0"/>
              <a:t> de </a:t>
            </a:r>
            <a:r>
              <a:rPr lang="en-US" dirty="0" err="1" smtClean="0"/>
              <a:t>virada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algn="ctr"/>
            <a:r>
              <a:rPr lang="en-US" u="sng" dirty="0" err="1" smtClean="0">
                <a:solidFill>
                  <a:srgbClr val="00B050"/>
                </a:solidFill>
              </a:rPr>
              <a:t>Desafio</a:t>
            </a:r>
            <a:r>
              <a:rPr lang="en-US" u="sng" dirty="0" smtClean="0">
                <a:solidFill>
                  <a:srgbClr val="00B050"/>
                </a:solidFill>
              </a:rPr>
              <a:t> 2</a:t>
            </a:r>
            <a:endParaRPr lang="en-US" u="sng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Seu</a:t>
            </a:r>
            <a:r>
              <a:rPr lang="en-US" b="0" dirty="0" smtClean="0"/>
              <a:t> </a:t>
            </a:r>
            <a:r>
              <a:rPr lang="en-US" b="0" dirty="0" err="1" smtClean="0"/>
              <a:t>robô</a:t>
            </a:r>
            <a:r>
              <a:rPr lang="en-US" b="0" dirty="0" smtClean="0"/>
              <a:t> </a:t>
            </a:r>
            <a:r>
              <a:rPr lang="en-US" b="0" dirty="0" err="1" smtClean="0"/>
              <a:t>jogador</a:t>
            </a:r>
            <a:r>
              <a:rPr lang="en-US" b="0" dirty="0" smtClean="0"/>
              <a:t> de baseball </a:t>
            </a:r>
            <a:r>
              <a:rPr lang="en-US" b="0" dirty="0" err="1" smtClean="0"/>
              <a:t>deve</a:t>
            </a:r>
            <a:r>
              <a:rPr lang="en-US" b="0" dirty="0" smtClean="0"/>
              <a:t> </a:t>
            </a:r>
            <a:r>
              <a:rPr lang="en-US" b="0" dirty="0" err="1" smtClean="0"/>
              <a:t>correr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a </a:t>
            </a:r>
            <a:r>
              <a:rPr lang="en-US" b="0" dirty="0" err="1" smtClean="0"/>
              <a:t>segunda</a:t>
            </a:r>
            <a:r>
              <a:rPr lang="en-US" b="0" dirty="0" smtClean="0"/>
              <a:t> base, </a:t>
            </a:r>
            <a:r>
              <a:rPr lang="en-US" b="0" dirty="0" err="1" smtClean="0"/>
              <a:t>virar</a:t>
            </a:r>
            <a:r>
              <a:rPr lang="en-US" b="0" dirty="0" smtClean="0"/>
              <a:t> </a:t>
            </a:r>
            <a:r>
              <a:rPr lang="en-US" b="0" dirty="0" err="1" smtClean="0"/>
              <a:t>ao</a:t>
            </a:r>
            <a:r>
              <a:rPr lang="en-US" b="0" dirty="0" smtClean="0"/>
              <a:t> </a:t>
            </a:r>
            <a:r>
              <a:rPr lang="en-US" b="0" dirty="0" err="1" smtClean="0"/>
              <a:t>redor</a:t>
            </a:r>
            <a:r>
              <a:rPr lang="en-US" b="0" dirty="0" smtClean="0"/>
              <a:t> e </a:t>
            </a:r>
            <a:r>
              <a:rPr lang="en-US" b="0" dirty="0" err="1" smtClean="0"/>
              <a:t>voltar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a </a:t>
            </a:r>
            <a:r>
              <a:rPr lang="en-US" b="0" dirty="0" err="1" smtClean="0"/>
              <a:t>primeira</a:t>
            </a:r>
            <a:r>
              <a:rPr lang="en-US" b="0" dirty="0" smtClean="0"/>
              <a:t>.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Vá</a:t>
            </a:r>
            <a:r>
              <a:rPr lang="en-US" b="0" dirty="0" smtClean="0"/>
              <a:t> </a:t>
            </a:r>
            <a:r>
              <a:rPr lang="en-US" b="0" dirty="0" err="1" smtClean="0"/>
              <a:t>em</a:t>
            </a:r>
            <a:r>
              <a:rPr lang="en-US" b="0" dirty="0" smtClean="0"/>
              <a:t> </a:t>
            </a:r>
            <a:r>
              <a:rPr lang="en-US" b="0" dirty="0" err="1" smtClean="0"/>
              <a:t>linha</a:t>
            </a:r>
            <a:r>
              <a:rPr lang="en-US" b="0" dirty="0" smtClean="0"/>
              <a:t> </a:t>
            </a:r>
            <a:r>
              <a:rPr lang="en-US" b="0" dirty="0" err="1" smtClean="0"/>
              <a:t>reta</a:t>
            </a:r>
            <a:r>
              <a:rPr lang="en-US" b="0" dirty="0" smtClean="0"/>
              <a:t>. </a:t>
            </a:r>
            <a:r>
              <a:rPr lang="en-US" b="0" dirty="0" err="1" smtClean="0"/>
              <a:t>Vire</a:t>
            </a:r>
            <a:r>
              <a:rPr lang="en-US" b="0" dirty="0" smtClean="0"/>
              <a:t> 180 </a:t>
            </a:r>
            <a:r>
              <a:rPr lang="en-US" b="0" dirty="0" err="1" smtClean="0"/>
              <a:t>graus</a:t>
            </a:r>
            <a:r>
              <a:rPr lang="en-US" b="0" dirty="0" smtClean="0"/>
              <a:t> e </a:t>
            </a:r>
            <a:r>
              <a:rPr lang="en-US" b="0" dirty="0" err="1" smtClean="0"/>
              <a:t>retorne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o </a:t>
            </a:r>
            <a:r>
              <a:rPr lang="en-US" b="0" dirty="0" err="1" smtClean="0"/>
              <a:t>mesmo</a:t>
            </a:r>
            <a:r>
              <a:rPr lang="en-US" b="0" dirty="0" smtClean="0"/>
              <a:t> local.</a:t>
            </a:r>
            <a:endParaRPr lang="en-US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2014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41879" y="3987992"/>
            <a:ext cx="1716544" cy="2159083"/>
            <a:chOff x="741879" y="3987992"/>
            <a:chExt cx="1716544" cy="2159083"/>
          </a:xfrm>
        </p:grpSpPr>
        <p:sp>
          <p:nvSpPr>
            <p:cNvPr id="6" name="Rectangle 5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 rot="18292411">
              <a:off x="1848335" y="5536987"/>
              <a:ext cx="572287" cy="647889"/>
              <a:chOff x="6517598" y="1384746"/>
              <a:chExt cx="1188616" cy="1371767"/>
            </a:xfrm>
          </p:grpSpPr>
          <p:grpSp>
            <p:nvGrpSpPr>
              <p:cNvPr id="8" name="Group 7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353059"/>
            <a:ext cx="4100245" cy="2176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 err="1" smtClean="0">
                <a:solidFill>
                  <a:srgbClr val="00B050"/>
                </a:solidFill>
              </a:rPr>
              <a:t>Desafio</a:t>
            </a:r>
            <a:r>
              <a:rPr lang="en-US" u="sng" dirty="0" smtClean="0">
                <a:solidFill>
                  <a:srgbClr val="00B050"/>
                </a:solidFill>
              </a:rPr>
              <a:t> 1</a:t>
            </a:r>
            <a:endParaRPr lang="en-US" u="sng" dirty="0" smtClean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Seu</a:t>
            </a:r>
            <a:r>
              <a:rPr lang="en-US" b="0" dirty="0" smtClean="0"/>
              <a:t> </a:t>
            </a:r>
            <a:r>
              <a:rPr lang="en-US" b="0" dirty="0" err="1" smtClean="0"/>
              <a:t>robô</a:t>
            </a:r>
            <a:r>
              <a:rPr lang="en-US" b="0" dirty="0" smtClean="0"/>
              <a:t> é um </a:t>
            </a:r>
            <a:r>
              <a:rPr lang="en-US" b="0" dirty="0" err="1" smtClean="0"/>
              <a:t>jogador</a:t>
            </a:r>
            <a:r>
              <a:rPr lang="en-US" b="0" dirty="0" smtClean="0"/>
              <a:t> de baseball </a:t>
            </a:r>
            <a:r>
              <a:rPr lang="en-US" b="0" dirty="0" err="1" smtClean="0"/>
              <a:t>que</a:t>
            </a:r>
            <a:r>
              <a:rPr lang="en-US" b="0" dirty="0" smtClean="0"/>
              <a:t> tem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correr</a:t>
            </a:r>
            <a:r>
              <a:rPr lang="en-US" b="0" dirty="0" smtClean="0"/>
              <a:t> </a:t>
            </a:r>
            <a:r>
              <a:rPr lang="en-US" b="0" dirty="0" err="1" smtClean="0"/>
              <a:t>por</a:t>
            </a:r>
            <a:r>
              <a:rPr lang="en-US" b="0" dirty="0" smtClean="0"/>
              <a:t> </a:t>
            </a:r>
            <a:r>
              <a:rPr lang="en-US" b="0" dirty="0" err="1" smtClean="0"/>
              <a:t>toda</a:t>
            </a:r>
            <a:r>
              <a:rPr lang="en-US" b="0" dirty="0" smtClean="0"/>
              <a:t> as bases e </a:t>
            </a:r>
            <a:r>
              <a:rPr lang="en-US" b="0" dirty="0" err="1" smtClean="0"/>
              <a:t>ir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a base </a:t>
            </a:r>
            <a:r>
              <a:rPr lang="en-US" b="0" dirty="0" err="1" smtClean="0"/>
              <a:t>segura</a:t>
            </a:r>
            <a:r>
              <a:rPr lang="en-US" b="0" dirty="0" smtClean="0"/>
              <a:t>. 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pode</a:t>
            </a:r>
            <a:r>
              <a:rPr lang="en-US" b="0" dirty="0" smtClean="0"/>
              <a:t> </a:t>
            </a:r>
            <a:r>
              <a:rPr lang="en-US" b="0" dirty="0" err="1" smtClean="0"/>
              <a:t>programar</a:t>
            </a:r>
            <a:r>
              <a:rPr lang="en-US" b="0" dirty="0" smtClean="0"/>
              <a:t> </a:t>
            </a:r>
            <a:r>
              <a:rPr lang="en-US" b="0" dirty="0" err="1" smtClean="0"/>
              <a:t>seu</a:t>
            </a:r>
            <a:r>
              <a:rPr lang="en-US" b="0" dirty="0" smtClean="0"/>
              <a:t> </a:t>
            </a:r>
            <a:r>
              <a:rPr lang="en-US" b="0" dirty="0" err="1" smtClean="0"/>
              <a:t>robô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mover </a:t>
            </a:r>
            <a:r>
              <a:rPr lang="en-US" b="0" dirty="0" err="1" smtClean="0"/>
              <a:t>para</a:t>
            </a:r>
            <a:r>
              <a:rPr lang="en-US" b="0" dirty="0" smtClean="0"/>
              <a:t> </a:t>
            </a:r>
            <a:r>
              <a:rPr lang="en-US" b="0" dirty="0" err="1" smtClean="0"/>
              <a:t>frente</a:t>
            </a:r>
            <a:r>
              <a:rPr lang="en-US" b="0" dirty="0" smtClean="0"/>
              <a:t> e </a:t>
            </a:r>
            <a:r>
              <a:rPr lang="en-US" b="0" dirty="0" err="1" smtClean="0"/>
              <a:t>então</a:t>
            </a:r>
            <a:r>
              <a:rPr lang="en-US" b="0" dirty="0" smtClean="0"/>
              <a:t> </a:t>
            </a:r>
            <a:r>
              <a:rPr lang="en-US" b="0" dirty="0" err="1" smtClean="0"/>
              <a:t>virar</a:t>
            </a:r>
            <a:r>
              <a:rPr lang="en-US" b="0" dirty="0" smtClean="0"/>
              <a:t> à </a:t>
            </a:r>
            <a:r>
              <a:rPr lang="en-US" b="0" dirty="0" err="1" smtClean="0"/>
              <a:t>esquerda</a:t>
            </a:r>
            <a:r>
              <a:rPr lang="en-US" b="0" dirty="0" smtClean="0"/>
              <a:t>?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Use </a:t>
            </a:r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b="0" dirty="0" err="1" smtClean="0"/>
              <a:t>caixa</a:t>
            </a:r>
            <a:r>
              <a:rPr lang="en-US" b="0" dirty="0" smtClean="0"/>
              <a:t> </a:t>
            </a:r>
            <a:r>
              <a:rPr lang="en-US" b="0" dirty="0" err="1" smtClean="0"/>
              <a:t>quadrada</a:t>
            </a:r>
            <a:r>
              <a:rPr lang="en-US" b="0" dirty="0" smtClean="0"/>
              <a:t> </a:t>
            </a:r>
            <a:r>
              <a:rPr lang="en-US" b="0" dirty="0" err="1" smtClean="0"/>
              <a:t>ou</a:t>
            </a:r>
            <a:r>
              <a:rPr lang="en-US" b="0" dirty="0" smtClean="0"/>
              <a:t> </a:t>
            </a:r>
            <a:r>
              <a:rPr lang="en-US" b="0" dirty="0" err="1" smtClean="0"/>
              <a:t>fita</a:t>
            </a:r>
            <a:r>
              <a:rPr lang="en-US" b="0" dirty="0" smtClean="0"/>
              <a:t>.</a:t>
            </a:r>
            <a:endParaRPr lang="en-US" b="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4553" y="3823941"/>
            <a:ext cx="1701054" cy="2648734"/>
            <a:chOff x="5584553" y="3823941"/>
            <a:chExt cx="1701054" cy="2648734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84553" y="5734011"/>
              <a:ext cx="953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Posição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Inicial</a:t>
              </a:r>
              <a:r>
                <a:rPr lang="en-US" sz="1400" dirty="0" smtClean="0"/>
                <a:t> e Final</a:t>
              </a:r>
              <a:endParaRPr lang="en-US" sz="14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nip Same Side Corner Rectangle 20"/>
            <p:cNvSpPr/>
            <p:nvPr/>
          </p:nvSpPr>
          <p:spPr>
            <a:xfrm>
              <a:off x="6512180" y="5776527"/>
              <a:ext cx="773427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</a:rPr>
                <a:t>Primeira</a:t>
              </a:r>
              <a:r>
                <a:rPr lang="en-US" sz="900" dirty="0" smtClean="0">
                  <a:solidFill>
                    <a:schemeClr val="tx1"/>
                  </a:solidFill>
                </a:rPr>
                <a:t> Base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 rot="16200000">
              <a:off x="6634074" y="5339709"/>
              <a:ext cx="367491" cy="560044"/>
              <a:chOff x="6517601" y="1130529"/>
              <a:chExt cx="1203194" cy="1625984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55174" y="1130529"/>
                <a:ext cx="46562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sp>
          <p:nvSpPr>
            <p:cNvPr id="38" name="Snip Same Side Corner Rectangle 37"/>
            <p:cNvSpPr/>
            <p:nvPr/>
          </p:nvSpPr>
          <p:spPr>
            <a:xfrm>
              <a:off x="6462445" y="3823941"/>
              <a:ext cx="823162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</a:rPr>
                <a:t>Segunda</a:t>
              </a:r>
              <a:r>
                <a:rPr lang="en-US" sz="900" dirty="0" smtClean="0">
                  <a:solidFill>
                    <a:schemeClr val="tx1"/>
                  </a:solidFill>
                </a:rPr>
                <a:t> Base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9683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29947" cy="1371600"/>
          </a:xfrm>
        </p:spPr>
        <p:txBody>
          <a:bodyPr/>
          <a:lstStyle/>
          <a:p>
            <a:r>
              <a:rPr lang="en-US" dirty="0" err="1" smtClean="0"/>
              <a:t>Guia</a:t>
            </a:r>
            <a:r>
              <a:rPr lang="en-US" dirty="0" smtClean="0"/>
              <a:t> de </a:t>
            </a:r>
            <a:r>
              <a:rPr lang="en-US" dirty="0" err="1" smtClean="0"/>
              <a:t>discussão</a:t>
            </a:r>
            <a:r>
              <a:rPr lang="en-US" dirty="0" smtClean="0"/>
              <a:t> de </a:t>
            </a:r>
            <a:r>
              <a:rPr lang="en-US" dirty="0" err="1" smtClean="0"/>
              <a:t>classe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5542908" cy="283845"/>
          </a:xfrm>
        </p:spPr>
        <p:txBody>
          <a:bodyPr/>
          <a:lstStyle/>
          <a:p>
            <a:r>
              <a:rPr lang="en-US" dirty="0" smtClean="0"/>
              <a:t>Copyright © EV3Lessons.com 2014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atualização</a:t>
            </a:r>
            <a:r>
              <a:rPr lang="en-US" dirty="0" smtClean="0"/>
              <a:t>: 23/06/2015)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9109"/>
            <a:ext cx="8245474" cy="43735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tentou</a:t>
            </a:r>
            <a:r>
              <a:rPr lang="en-US" dirty="0" smtClean="0"/>
              <a:t> </a:t>
            </a:r>
            <a:r>
              <a:rPr lang="en-US" dirty="0" err="1" smtClean="0"/>
              <a:t>viradas</a:t>
            </a:r>
            <a:r>
              <a:rPr lang="en-US" dirty="0" smtClean="0"/>
              <a:t> de EIXO e ROTAÇÃO?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descobriu</a:t>
            </a:r>
            <a:r>
              <a:rPr lang="en-US" dirty="0" smtClean="0"/>
              <a:t>?</a:t>
            </a:r>
            <a:endParaRPr lang="en-US" dirty="0" smtClean="0"/>
          </a:p>
          <a:p>
            <a:pPr marL="274320" lvl="1" indent="0">
              <a:buNone/>
            </a:pPr>
            <a:r>
              <a:rPr lang="en-US" b="0" dirty="0" err="1" smtClean="0">
                <a:solidFill>
                  <a:srgbClr val="FF0000"/>
                </a:solidFill>
              </a:rPr>
              <a:t>Virada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eixo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foram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excelentes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para</a:t>
            </a:r>
            <a:r>
              <a:rPr lang="en-US" dirty="0" smtClean="0">
                <a:solidFill>
                  <a:srgbClr val="FF0000"/>
                </a:solidFill>
              </a:rPr>
              <a:t> o </a:t>
            </a:r>
            <a:r>
              <a:rPr lang="en-US" dirty="0" err="1" smtClean="0">
                <a:solidFill>
                  <a:srgbClr val="FF0000"/>
                </a:solidFill>
              </a:rPr>
              <a:t>Desafio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1, </a:t>
            </a:r>
            <a:r>
              <a:rPr lang="en-US" dirty="0" err="1" smtClean="0">
                <a:solidFill>
                  <a:srgbClr val="FF0000"/>
                </a:solidFill>
              </a:rPr>
              <a:t>mas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para</a:t>
            </a:r>
            <a:r>
              <a:rPr lang="en-US" dirty="0" smtClean="0">
                <a:solidFill>
                  <a:srgbClr val="FF0000"/>
                </a:solidFill>
              </a:rPr>
              <a:t> o </a:t>
            </a:r>
            <a:r>
              <a:rPr lang="en-US" dirty="0" err="1" smtClean="0">
                <a:solidFill>
                  <a:srgbClr val="FF0000"/>
                </a:solidFill>
              </a:rPr>
              <a:t>Desafio</a:t>
            </a:r>
            <a:r>
              <a:rPr lang="en-US" dirty="0" smtClean="0">
                <a:solidFill>
                  <a:srgbClr val="FF0000"/>
                </a:solidFill>
              </a:rPr>
              <a:t> 2, se </a:t>
            </a:r>
            <a:r>
              <a:rPr lang="en-US" dirty="0" err="1" smtClean="0">
                <a:solidFill>
                  <a:srgbClr val="FF0000"/>
                </a:solidFill>
              </a:rPr>
              <a:t>nós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usamos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Viradade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Eixo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nós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ficamos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mais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longe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</a:t>
            </a:r>
            <a:r>
              <a:rPr lang="en-US" dirty="0" smtClean="0">
                <a:solidFill>
                  <a:srgbClr val="FF0000"/>
                </a:solidFill>
              </a:rPr>
              <a:t> base.</a:t>
            </a:r>
            <a:endParaRPr lang="en-US" b="0" dirty="0">
              <a:solidFill>
                <a:srgbClr val="FF0000"/>
              </a:solidFill>
            </a:endParaRPr>
          </a:p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situações</a:t>
            </a:r>
            <a:r>
              <a:rPr lang="en-US" dirty="0" smtClean="0"/>
              <a:t> </a:t>
            </a:r>
            <a:r>
              <a:rPr lang="en-US" dirty="0" err="1" smtClean="0"/>
              <a:t>teriam</a:t>
            </a:r>
            <a:r>
              <a:rPr lang="en-US" dirty="0" smtClean="0"/>
              <a:t> um </a:t>
            </a:r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do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outro</a:t>
            </a:r>
            <a:r>
              <a:rPr lang="en-US" dirty="0" smtClean="0"/>
              <a:t>?</a:t>
            </a:r>
            <a:endParaRPr lang="en-US" dirty="0" smtClean="0"/>
          </a:p>
          <a:p>
            <a:pPr marL="274320" lvl="1" indent="0">
              <a:buNone/>
            </a:pPr>
            <a:r>
              <a:rPr lang="en-US" b="0" dirty="0" err="1" smtClean="0">
                <a:solidFill>
                  <a:srgbClr val="FF0000"/>
                </a:solidFill>
              </a:rPr>
              <a:t>Viradas</a:t>
            </a:r>
            <a:r>
              <a:rPr lang="en-US" b="0" dirty="0" smtClean="0">
                <a:solidFill>
                  <a:srgbClr val="FF0000"/>
                </a:solidFill>
              </a:rPr>
              <a:t> de </a:t>
            </a:r>
            <a:r>
              <a:rPr lang="en-US" b="0" dirty="0" err="1" smtClean="0">
                <a:solidFill>
                  <a:srgbClr val="FF0000"/>
                </a:solidFill>
              </a:rPr>
              <a:t>Rotação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são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melhores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meias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voltas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lugares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onde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não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espaço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suficiente</a:t>
            </a:r>
            <a:r>
              <a:rPr lang="en-US" dirty="0" smtClean="0">
                <a:solidFill>
                  <a:srgbClr val="FF0000"/>
                </a:solidFill>
              </a:rPr>
              <a:t>) e </a:t>
            </a:r>
            <a:r>
              <a:rPr lang="en-US" dirty="0" err="1" smtClean="0">
                <a:solidFill>
                  <a:srgbClr val="FF0000"/>
                </a:solidFill>
              </a:rPr>
              <a:t>você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fica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mais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próximos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sua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posição</a:t>
            </a:r>
            <a:r>
              <a:rPr lang="en-US" dirty="0" smtClean="0">
                <a:solidFill>
                  <a:srgbClr val="FF0000"/>
                </a:solidFill>
              </a:rPr>
              <a:t> original.</a:t>
            </a:r>
            <a:endParaRPr lang="en-US" b="0" dirty="0">
              <a:solidFill>
                <a:srgbClr val="FF0000"/>
              </a:solidFill>
            </a:endParaRPr>
          </a:p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</a:t>
            </a:r>
            <a:r>
              <a:rPr lang="en-US" dirty="0" err="1" smtClean="0"/>
              <a:t>PSEUDOCÓDIGO?Por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pensa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programadores</a:t>
            </a:r>
            <a:r>
              <a:rPr lang="en-US" dirty="0" smtClean="0"/>
              <a:t> </a:t>
            </a:r>
            <a:r>
              <a:rPr lang="en-US" dirty="0" err="1" smtClean="0"/>
              <a:t>acham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r>
              <a:rPr lang="en-US" dirty="0" smtClean="0"/>
              <a:t>?(</a:t>
            </a:r>
            <a:r>
              <a:rPr lang="en-US" dirty="0" err="1" smtClean="0"/>
              <a:t>pseudocódigo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no worksheet)</a:t>
            </a:r>
            <a:endParaRPr lang="en-US" dirty="0" smtClean="0"/>
          </a:p>
          <a:p>
            <a:pPr marL="274320" lvl="1" indent="0">
              <a:buNone/>
            </a:pPr>
            <a:r>
              <a:rPr lang="en-US" b="0" dirty="0" err="1" smtClean="0">
                <a:solidFill>
                  <a:srgbClr val="FF0000"/>
                </a:solidFill>
              </a:rPr>
              <a:t>Pseudocódigo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permite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que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programadores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escrevam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fora</a:t>
            </a:r>
            <a:r>
              <a:rPr lang="en-US" b="0" dirty="0" smtClean="0">
                <a:solidFill>
                  <a:srgbClr val="FF0000"/>
                </a:solidFill>
              </a:rPr>
              <a:t> o </a:t>
            </a:r>
            <a:r>
              <a:rPr lang="en-US" b="0" dirty="0" err="1" smtClean="0">
                <a:solidFill>
                  <a:srgbClr val="FF0000"/>
                </a:solidFill>
              </a:rPr>
              <a:t>código</a:t>
            </a:r>
            <a:r>
              <a:rPr lang="en-US" b="0" dirty="0" smtClean="0">
                <a:solidFill>
                  <a:srgbClr val="FF0000"/>
                </a:solidFill>
              </a:rPr>
              <a:t> deles </a:t>
            </a:r>
            <a:r>
              <a:rPr lang="en-US" b="0" dirty="0" err="1" smtClean="0">
                <a:solidFill>
                  <a:srgbClr val="FF0000"/>
                </a:solidFill>
              </a:rPr>
              <a:t>em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uma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planície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inglês</a:t>
            </a:r>
            <a:r>
              <a:rPr lang="en-US" b="0" dirty="0" smtClean="0">
                <a:solidFill>
                  <a:srgbClr val="FF0000"/>
                </a:solidFill>
              </a:rPr>
              <a:t> antes </a:t>
            </a:r>
            <a:r>
              <a:rPr lang="en-US" b="0" dirty="0" err="1" smtClean="0">
                <a:solidFill>
                  <a:srgbClr val="FF0000"/>
                </a:solidFill>
              </a:rPr>
              <a:t>em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uma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linguagem</a:t>
            </a:r>
            <a:r>
              <a:rPr lang="en-US" b="0" dirty="0" smtClean="0">
                <a:solidFill>
                  <a:srgbClr val="FF0000"/>
                </a:solidFill>
              </a:rPr>
              <a:t> de </a:t>
            </a:r>
            <a:r>
              <a:rPr lang="en-US" b="0" dirty="0" err="1" smtClean="0">
                <a:solidFill>
                  <a:srgbClr val="FF0000"/>
                </a:solidFill>
              </a:rPr>
              <a:t>programação</a:t>
            </a:r>
            <a:r>
              <a:rPr lang="en-US" b="0" dirty="0" smtClean="0">
                <a:solidFill>
                  <a:srgbClr val="FF0000"/>
                </a:solidFill>
              </a:rPr>
              <a:t>. </a:t>
            </a:r>
            <a:r>
              <a:rPr lang="en-US" b="0" dirty="0" err="1" smtClean="0">
                <a:solidFill>
                  <a:srgbClr val="FF0000"/>
                </a:solidFill>
              </a:rPr>
              <a:t>Ele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permite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que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você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compartilhe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suas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ideias</a:t>
            </a:r>
            <a:r>
              <a:rPr lang="en-US" b="0" dirty="0" smtClean="0">
                <a:solidFill>
                  <a:srgbClr val="FF0000"/>
                </a:solidFill>
              </a:rPr>
              <a:t> com </a:t>
            </a:r>
            <a:r>
              <a:rPr lang="en-US" b="0" dirty="0" err="1" smtClean="0">
                <a:solidFill>
                  <a:srgbClr val="FF0000"/>
                </a:solidFill>
              </a:rPr>
              <a:t>outras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pessoas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que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você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está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trabalhando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em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uma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linguagem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comum</a:t>
            </a:r>
            <a:r>
              <a:rPr lang="en-US" b="0" dirty="0" smtClean="0">
                <a:solidFill>
                  <a:srgbClr val="FF0000"/>
                </a:solidFill>
              </a:rPr>
              <a:t>.</a:t>
            </a:r>
            <a:endParaRPr lang="en-US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653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6344</TotalTime>
  <Words>896</Words>
  <Application>Microsoft Office PowerPoint</Application>
  <PresentationFormat>Apresentação na tela (4:3)</PresentationFormat>
  <Paragraphs>143</Paragraphs>
  <Slides>12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Essential</vt:lpstr>
      <vt:lpstr>Custom Design</vt:lpstr>
      <vt:lpstr>Lição de programação ev3 iniciante</vt:lpstr>
      <vt:lpstr>Objetivo da lição</vt:lpstr>
      <vt:lpstr>EIXo VS. viradas de rotação</vt:lpstr>
      <vt:lpstr>Como fazer virada de eixo e virada de rotação</vt:lpstr>
      <vt:lpstr>Fazendo uma virada de eixo por 90º</vt:lpstr>
      <vt:lpstr>Como você faz o robô virar 90 GRAUS?</vt:lpstr>
      <vt:lpstr>Instruções de professor</vt:lpstr>
      <vt:lpstr>Desafios de virada</vt:lpstr>
      <vt:lpstr>Guia de discussão de classe</vt:lpstr>
      <vt:lpstr>Soluções de desafios</vt:lpstr>
      <vt:lpstr>Virando um braço anexo, não apenas rodas</vt:lpstr>
      <vt:lpstr>Créditos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ALUNO</cp:lastModifiedBy>
  <cp:revision>10</cp:revision>
  <dcterms:created xsi:type="dcterms:W3CDTF">2014-08-07T02:19:13Z</dcterms:created>
  <dcterms:modified xsi:type="dcterms:W3CDTF">2015-06-23T19:45:49Z</dcterms:modified>
</cp:coreProperties>
</file>