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  <Override PartName="/ppt/tags/tag8.xml" ContentType="application/vnd.openxmlformats-officedocument.presentationml.tags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tags/tag4.xml" ContentType="application/vnd.openxmlformats-officedocument.presentationml.tags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29.xml" ContentType="application/vnd.openxmlformats-officedocument.presentationml.tags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tags/tag16.xml" ContentType="application/vnd.openxmlformats-officedocument.presentationml.tags+xml"/>
  <Override PartName="/ppt/tags/tag18.xml" ContentType="application/vnd.openxmlformats-officedocument.presentationml.tags+xml"/>
  <Override PartName="/ppt/tags/tag27.xml" ContentType="application/vnd.openxmlformats-officedocument.presentationml.tags+xml"/>
  <Override PartName="/ppt/tags/tag36.xml" ContentType="application/vnd.openxmlformats-officedocument.presentationml.tags+xml"/>
  <Override PartName="/ppt/tags/tag14.xml" ContentType="application/vnd.openxmlformats-officedocument.presentationml.tags+xml"/>
  <Override PartName="/ppt/tags/tag25.xml" ContentType="application/vnd.openxmlformats-officedocument.presentationml.tags+xml"/>
  <Override PartName="/ppt/tags/tag34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30.xml" ContentType="application/vnd.openxmlformats-officedocument.presentationml.tags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tags/tag7.xml" ContentType="application/vnd.openxmlformats-officedocument.presentationml.tags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slides/slide1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tags/tag3.xml" ContentType="application/vnd.openxmlformats-officedocument.presentationml.tags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ppt/tags/tag19.xml" ContentType="application/vnd.openxmlformats-officedocument.presentationml.tags+xml"/>
  <Override PartName="/ppt/tags/tag28.xml" ContentType="application/vnd.openxmlformats-officedocument.presentationml.tag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tags/tag17.xml" ContentType="application/vnd.openxmlformats-officedocument.presentationml.tags+xml"/>
  <Override PartName="/ppt/tags/tag26.xml" ContentType="application/vnd.openxmlformats-officedocument.presentationml.tags+xml"/>
  <Override PartName="/ppt/tags/tag35.xml" ContentType="application/vnd.openxmlformats-officedocument.presentationml.tags+xml"/>
  <Default Extension="wdp" ContentType="image/vnd.ms-photo"/>
  <Override PartName="/ppt/slideLayouts/slideLayout10.xml" ContentType="application/vnd.openxmlformats-officedocument.presentationml.slideLayout+xml"/>
  <Override PartName="/ppt/tags/tag15.xml" ContentType="application/vnd.openxmlformats-officedocument.presentationml.tags+xml"/>
  <Override PartName="/ppt/tags/tag24.xml" ContentType="application/vnd.openxmlformats-officedocument.presentationml.tags+xml"/>
  <Override PartName="/ppt/tags/tag33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14" r:id="rId1"/>
  </p:sldMasterIdLst>
  <p:notesMasterIdLst>
    <p:notesMasterId r:id="rId16"/>
  </p:notesMasterIdLst>
  <p:handoutMasterIdLst>
    <p:handoutMasterId r:id="rId17"/>
  </p:handoutMasterIdLst>
  <p:sldIdLst>
    <p:sldId id="406" r:id="rId2"/>
    <p:sldId id="405" r:id="rId3"/>
    <p:sldId id="355" r:id="rId4"/>
    <p:sldId id="356" r:id="rId5"/>
    <p:sldId id="357" r:id="rId6"/>
    <p:sldId id="358" r:id="rId7"/>
    <p:sldId id="359" r:id="rId8"/>
    <p:sldId id="360" r:id="rId9"/>
    <p:sldId id="361" r:id="rId10"/>
    <p:sldId id="362" r:id="rId11"/>
    <p:sldId id="376" r:id="rId12"/>
    <p:sldId id="377" r:id="rId13"/>
    <p:sldId id="375" r:id="rId14"/>
    <p:sldId id="407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00B900"/>
    <a:srgbClr val="6BD7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9563" autoAdjust="0"/>
  </p:normalViewPr>
  <p:slideViewPr>
    <p:cSldViewPr snapToGrid="0" snapToObjects="1">
      <p:cViewPr>
        <p:scale>
          <a:sx n="80" d="100"/>
          <a:sy n="80" d="100"/>
        </p:scale>
        <p:origin x="-13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8" d="100"/>
        <a:sy n="158" d="100"/>
      </p:scale>
      <p:origin x="0" y="27296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D9B3D7-15CB-9343-AA49-EFB5A8F33F18}" type="datetimeFigureOut">
              <a:rPr lang="en-US" smtClean="0"/>
              <a:pPr/>
              <a:t>2/1/2015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D9BD6B-3536-BC44-B54A-7079C6CEB9D9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0030327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EFF1E-85A1-6640-AFB9-C38833E80A84}" type="datetimeFigureOut">
              <a:rPr lang="en-US" smtClean="0"/>
              <a:pPr/>
              <a:t>2/1/2015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967457-1E83-1040-AFF7-8D09C473DBD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891842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134328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Right side</a:t>
            </a:r>
          </a:p>
        </p:txBody>
      </p:sp>
      <p:sp>
        <p:nvSpPr>
          <p:cNvPr id="870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985AEE0-3598-4062-9022-895D296AD73A}" type="slidenum">
              <a:rPr lang="en-US">
                <a:latin typeface="Calibri" pitchFamily="34" charset="0"/>
              </a:rPr>
              <a:pPr eaLnBrk="1" hangingPunct="1"/>
              <a:t>10</a:t>
            </a:fld>
            <a:endParaRPr lang="en-US">
              <a:latin typeface="Calibri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812666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Right side</a:t>
            </a:r>
          </a:p>
        </p:txBody>
      </p:sp>
      <p:sp>
        <p:nvSpPr>
          <p:cNvPr id="870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985AEE0-3598-4062-9022-895D296AD73A}" type="slidenum">
              <a:rPr lang="en-US">
                <a:latin typeface="Calibri" pitchFamily="34" charset="0"/>
              </a:rPr>
              <a:pPr eaLnBrk="1" hangingPunct="1"/>
              <a:t>11</a:t>
            </a:fld>
            <a:endParaRPr lang="en-US">
              <a:latin typeface="Calibri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812666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816674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0D62D-BDC9-4D19-B362-5AC57C811C42}" type="datetime1">
              <a:rPr lang="en-US" smtClean="0"/>
              <a:pPr/>
              <a:t>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 (Last edit: 1/21/2015)</a:t>
            </a:r>
            <a:endParaRPr lang="en-US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 userDrawn="1"/>
        </p:nvSpPr>
        <p:spPr>
          <a:xfrm>
            <a:off x="8913670" y="-13853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C0F9A-8AE1-4C8B-9EF1-497A5C91074F}" type="datetime1">
              <a:rPr lang="en-US" smtClean="0"/>
              <a:pPr/>
              <a:t>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 (Last edit: 1/21/2015)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820DF-738D-4C07-80BE-03DBE6884FDA}" type="datetime1">
              <a:rPr lang="en-US" smtClean="0"/>
              <a:pPr/>
              <a:t>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 (Last edit: 1/21/2015)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87A24-798C-4BEF-9CDF-78C95B9E17F8}" type="datetime1">
              <a:rPr lang="en-US" smtClean="0"/>
              <a:pPr/>
              <a:t>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 (Last edit: 1/21/2015)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5A1EB-F28B-4139-976B-4C01B7C72C4C}" type="datetime1">
              <a:rPr lang="en-US" smtClean="0"/>
              <a:pPr/>
              <a:t>2/1/2015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2015 EV3Lessons.com (Last edit: 1/21/2015)</a:t>
            </a: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F087D-94E0-48EC-BA39-2F0F4F9D02B7}" type="datetime1">
              <a:rPr lang="en-US" smtClean="0"/>
              <a:pPr/>
              <a:t>2/1/2015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 (Last edit: 1/21/2015)</a:t>
            </a: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33F31-0C1A-4A1A-A8A6-E9FE6D98C39D}" type="datetime1">
              <a:rPr lang="en-US" smtClean="0"/>
              <a:pPr/>
              <a:t>2/1/2015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 (Last edit: 1/21/2015)</a:t>
            </a: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F660B-A899-49E2-A24C-3DD49F7DEB90}" type="datetime1">
              <a:rPr lang="en-US" smtClean="0"/>
              <a:pPr/>
              <a:t>2/1/2015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 (Last edit: 1/21/2015)</a:t>
            </a:r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54E00-C2CE-4BBC-BDE7-9238F3850E1F}" type="datetime1">
              <a:rPr lang="en-US" smtClean="0"/>
              <a:pPr/>
              <a:t>2/1/2015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 (Last edit: 1/21/2015)</a:t>
            </a:r>
            <a:endParaRPr lang="en-US"/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CDABA-E6DE-4026-826B-21A68EA37D90}" type="datetime1">
              <a:rPr lang="en-US" smtClean="0"/>
              <a:pPr/>
              <a:t>2/1/2015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 (Last edit: 1/21/2015)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B0714-32B5-43F9-AE02-507B7CC479E2}" type="datetime1">
              <a:rPr lang="en-US" smtClean="0"/>
              <a:pPr/>
              <a:t>2/1/2015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 (Last edit: 1/21/2015)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0F329046-35B7-4930-8CEA-CD4BFFBD4C0D}" type="datetime1">
              <a:rPr lang="en-US" smtClean="0"/>
              <a:pPr/>
              <a:t>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© 2015 EV3Lessons.com (Last edit: 1/21/2015)</a:t>
            </a: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 userDrawn="1"/>
        </p:nvSpPr>
        <p:spPr>
          <a:xfrm>
            <a:off x="8913902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notesSlide" Target="../notesSlides/notesSlide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notesSlide" Target="../notesSlides/notesSlide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mailto:team@droidsrobotics.org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hyperlink" Target="http://creativecommons.org/licenses/by-nc-sa/4.0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slideLayout" Target="../slideLayouts/slideLayout6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22.xml"/><Relationship Id="rId13" Type="http://schemas.openxmlformats.org/officeDocument/2006/relationships/tags" Target="../tags/tag27.xml"/><Relationship Id="rId18" Type="http://schemas.openxmlformats.org/officeDocument/2006/relationships/tags" Target="../tags/tag32.xml"/><Relationship Id="rId3" Type="http://schemas.openxmlformats.org/officeDocument/2006/relationships/tags" Target="../tags/tag17.xml"/><Relationship Id="rId7" Type="http://schemas.openxmlformats.org/officeDocument/2006/relationships/tags" Target="../tags/tag21.xml"/><Relationship Id="rId12" Type="http://schemas.openxmlformats.org/officeDocument/2006/relationships/tags" Target="../tags/tag26.xml"/><Relationship Id="rId17" Type="http://schemas.openxmlformats.org/officeDocument/2006/relationships/tags" Target="../tags/tag31.xml"/><Relationship Id="rId2" Type="http://schemas.openxmlformats.org/officeDocument/2006/relationships/tags" Target="../tags/tag16.xml"/><Relationship Id="rId16" Type="http://schemas.openxmlformats.org/officeDocument/2006/relationships/tags" Target="../tags/tag30.xml"/><Relationship Id="rId1" Type="http://schemas.openxmlformats.org/officeDocument/2006/relationships/tags" Target="../tags/tag15.xml"/><Relationship Id="rId6" Type="http://schemas.openxmlformats.org/officeDocument/2006/relationships/tags" Target="../tags/tag20.xml"/><Relationship Id="rId11" Type="http://schemas.openxmlformats.org/officeDocument/2006/relationships/tags" Target="../tags/tag25.xml"/><Relationship Id="rId5" Type="http://schemas.openxmlformats.org/officeDocument/2006/relationships/tags" Target="../tags/tag19.xml"/><Relationship Id="rId15" Type="http://schemas.openxmlformats.org/officeDocument/2006/relationships/tags" Target="../tags/tag29.xml"/><Relationship Id="rId10" Type="http://schemas.openxmlformats.org/officeDocument/2006/relationships/tags" Target="../tags/tag24.xml"/><Relationship Id="rId19" Type="http://schemas.openxmlformats.org/officeDocument/2006/relationships/slideLayout" Target="../slideLayouts/slideLayout6.xml"/><Relationship Id="rId4" Type="http://schemas.openxmlformats.org/officeDocument/2006/relationships/tags" Target="../tags/tag18.xml"/><Relationship Id="rId9" Type="http://schemas.openxmlformats.org/officeDocument/2006/relationships/tags" Target="../tags/tag23.xml"/><Relationship Id="rId14" Type="http://schemas.openxmlformats.org/officeDocument/2006/relationships/tags" Target="../tags/tag2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2305" y="311631"/>
            <a:ext cx="4182799" cy="1923569"/>
          </a:xfrm>
        </p:spPr>
        <p:txBody>
          <a:bodyPr/>
          <a:lstStyle/>
          <a:p>
            <a:pPr algn="ctr"/>
            <a:r>
              <a:rPr lang="en-US" sz="3200" dirty="0" err="1" smtClean="0"/>
              <a:t>Programação</a:t>
            </a:r>
            <a:r>
              <a:rPr lang="en-US" sz="3200" dirty="0" smtClean="0"/>
              <a:t> </a:t>
            </a:r>
            <a:r>
              <a:rPr lang="en-US" sz="3200" dirty="0" err="1" smtClean="0"/>
              <a:t>intermediário</a:t>
            </a:r>
            <a:r>
              <a:rPr lang="en-US" sz="3200" dirty="0" smtClean="0"/>
              <a:t> - </a:t>
            </a:r>
            <a:br>
              <a:rPr lang="en-US" sz="3200" dirty="0" smtClean="0"/>
            </a:br>
            <a:r>
              <a:rPr lang="en-US" sz="3200" dirty="0" err="1" smtClean="0"/>
              <a:t>lição</a:t>
            </a:r>
            <a:r>
              <a:rPr lang="en-US" sz="3200" dirty="0" smtClean="0"/>
              <a:t> #1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1487501" y="5949643"/>
            <a:ext cx="47505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Por</a:t>
            </a:r>
            <a:r>
              <a:rPr lang="en-US" sz="2800" dirty="0" smtClean="0"/>
              <a:t>: Droids Robotics</a:t>
            </a:r>
          </a:p>
        </p:txBody>
      </p:sp>
      <p:pic>
        <p:nvPicPr>
          <p:cNvPr id="3" name="Picture 2" descr="Droidslogo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306" y="5456830"/>
            <a:ext cx="1085195" cy="108519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69029" y="2645501"/>
            <a:ext cx="81875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solidFill>
                  <a:srgbClr val="FF0000"/>
                </a:solidFill>
              </a:rPr>
              <a:t>Seguidor</a:t>
            </a:r>
            <a:r>
              <a:rPr lang="en-US" sz="2800" dirty="0" smtClean="0">
                <a:solidFill>
                  <a:srgbClr val="FF0000"/>
                </a:solidFill>
              </a:rPr>
              <a:t> de </a:t>
            </a:r>
            <a:r>
              <a:rPr lang="en-US" sz="2800" dirty="0" err="1" smtClean="0">
                <a:solidFill>
                  <a:srgbClr val="FF0000"/>
                </a:solidFill>
              </a:rPr>
              <a:t>linha</a:t>
            </a:r>
            <a:r>
              <a:rPr lang="en-US" sz="2800" dirty="0" smtClean="0">
                <a:solidFill>
                  <a:srgbClr val="FF0000"/>
                </a:solidFill>
              </a:rPr>
              <a:t> simples</a:t>
            </a:r>
            <a:endParaRPr lang="en-US" sz="2800" dirty="0">
              <a:solidFill>
                <a:srgbClr val="FF0000"/>
              </a:solidFill>
            </a:endParaRPr>
          </a:p>
          <a:p>
            <a:endParaRPr lang="en-US" sz="2800" dirty="0"/>
          </a:p>
        </p:txBody>
      </p:sp>
      <p:pic>
        <p:nvPicPr>
          <p:cNvPr id="1026" name="Picture 2" descr="EV3Lessons.co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5105" y="436041"/>
            <a:ext cx="4231698" cy="157177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21107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err="1" smtClean="0"/>
              <a:t>Desafio</a:t>
            </a:r>
            <a:r>
              <a:rPr lang="en-US" dirty="0"/>
              <a:t> </a:t>
            </a:r>
            <a:r>
              <a:rPr lang="en-US" dirty="0" err="1" smtClean="0"/>
              <a:t>seguidor</a:t>
            </a:r>
            <a:r>
              <a:rPr lang="en-US" dirty="0" smtClean="0"/>
              <a:t> de </a:t>
            </a:r>
            <a:r>
              <a:rPr lang="en-US" dirty="0" err="1" smtClean="0"/>
              <a:t>linha</a:t>
            </a:r>
            <a:r>
              <a:rPr lang="en-US" dirty="0" smtClean="0"/>
              <a:t> - </a:t>
            </a:r>
            <a:r>
              <a:rPr lang="en-US" dirty="0" err="1" smtClean="0"/>
              <a:t>solução</a:t>
            </a:r>
            <a:endParaRPr lang="en-US" dirty="0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 (Last edit: 1/21/2015)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5300" name="TextBox 2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3065" y="5330380"/>
            <a:ext cx="7748519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2800" dirty="0" err="1" smtClean="0">
                <a:solidFill>
                  <a:srgbClr val="FF0000"/>
                </a:solidFill>
              </a:rPr>
              <a:t>Esse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</a:rPr>
              <a:t>programa</a:t>
            </a:r>
            <a:r>
              <a:rPr lang="en-US" sz="2800" dirty="0" smtClean="0">
                <a:solidFill>
                  <a:srgbClr val="FF0000"/>
                </a:solidFill>
              </a:rPr>
              <a:t> segue o </a:t>
            </a:r>
            <a:r>
              <a:rPr lang="en-US" sz="2800" dirty="0" err="1" smtClean="0">
                <a:solidFill>
                  <a:srgbClr val="FF0000"/>
                </a:solidFill>
              </a:rPr>
              <a:t>lado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</a:rPr>
              <a:t>esquerdo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</a:rPr>
              <a:t>ou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</a:rPr>
              <a:t>direito</a:t>
            </a:r>
            <a:r>
              <a:rPr lang="en-US" sz="2800" dirty="0" smtClean="0">
                <a:solidFill>
                  <a:srgbClr val="FF0000"/>
                </a:solidFill>
              </a:rPr>
              <a:t> da </a:t>
            </a:r>
            <a:r>
              <a:rPr lang="en-US" sz="2800" dirty="0" err="1" smtClean="0">
                <a:solidFill>
                  <a:srgbClr val="FF0000"/>
                </a:solidFill>
              </a:rPr>
              <a:t>linha</a:t>
            </a:r>
            <a:r>
              <a:rPr lang="en-US" sz="2800" dirty="0" smtClean="0">
                <a:solidFill>
                  <a:srgbClr val="FF0000"/>
                </a:solidFill>
              </a:rPr>
              <a:t>?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76345" y="3839839"/>
            <a:ext cx="1499059" cy="954107"/>
          </a:xfrm>
          <a:prstGeom prst="rect">
            <a:avLst/>
          </a:prstGeom>
          <a:solidFill>
            <a:srgbClr val="0000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Novo </a:t>
            </a:r>
            <a:r>
              <a:rPr lang="en-US" sz="1400" dirty="0" err="1" smtClean="0">
                <a:solidFill>
                  <a:schemeClr val="bg1"/>
                </a:solidFill>
              </a:rPr>
              <a:t>fator</a:t>
            </a:r>
            <a:r>
              <a:rPr lang="en-US" sz="1400" dirty="0" smtClean="0">
                <a:solidFill>
                  <a:schemeClr val="bg1"/>
                </a:solidFill>
              </a:rPr>
              <a:t>:</a:t>
            </a:r>
          </a:p>
          <a:p>
            <a:pPr algn="ctr"/>
            <a:r>
              <a:rPr lang="en-US" sz="1400" dirty="0" err="1" smtClean="0">
                <a:solidFill>
                  <a:schemeClr val="bg1"/>
                </a:solidFill>
              </a:rPr>
              <a:t>Bloco</a:t>
            </a:r>
            <a:r>
              <a:rPr lang="en-US" sz="1400" dirty="0" smtClean="0">
                <a:solidFill>
                  <a:schemeClr val="bg1"/>
                </a:solidFill>
              </a:rPr>
              <a:t> de Azul (aba </a:t>
            </a:r>
            <a:r>
              <a:rPr lang="en-US" sz="1400" dirty="0" err="1" smtClean="0">
                <a:solidFill>
                  <a:schemeClr val="bg1"/>
                </a:solidFill>
              </a:rPr>
              <a:t>avançada</a:t>
            </a:r>
            <a:r>
              <a:rPr lang="en-US" sz="1400" dirty="0" smtClean="0">
                <a:solidFill>
                  <a:schemeClr val="bg1"/>
                </a:solidFill>
              </a:rPr>
              <a:t>) </a:t>
            </a:r>
            <a:r>
              <a:rPr lang="en-US" sz="1400" dirty="0" err="1" smtClean="0">
                <a:solidFill>
                  <a:schemeClr val="bg1"/>
                </a:solidFill>
              </a:rPr>
              <a:t>comentado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7" name="Picture 6" descr="Screen Shot 2014-08-07 at 2.34.45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48" y="4719242"/>
            <a:ext cx="2497456" cy="386511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512453" y="838518"/>
            <a:ext cx="8298060" cy="4304135"/>
            <a:chOff x="242213" y="482860"/>
            <a:chExt cx="8298060" cy="4304135"/>
          </a:xfrm>
        </p:grpSpPr>
        <p:sp>
          <p:nvSpPr>
            <p:cNvPr id="4" name="Rectangle 3"/>
            <p:cNvSpPr/>
            <p:nvPr/>
          </p:nvSpPr>
          <p:spPr>
            <a:xfrm>
              <a:off x="853631" y="2300748"/>
              <a:ext cx="3050169" cy="98901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 descr="Screen Shot 2014-08-08 at 8.22.03 PM.png"/>
            <p:cNvPicPr>
              <a:picLocks noChangeAspect="1"/>
            </p:cNvPicPr>
            <p:nvPr/>
          </p:nvPicPr>
          <p:blipFill rotWithShape="1"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t="6483"/>
            <a:stretch/>
          </p:blipFill>
          <p:spPr>
            <a:xfrm>
              <a:off x="242213" y="482860"/>
              <a:ext cx="8298060" cy="4304135"/>
            </a:xfrm>
            <a:prstGeom prst="rect">
              <a:avLst/>
            </a:prstGeom>
          </p:spPr>
        </p:pic>
      </p:grpSp>
      <p:sp>
        <p:nvSpPr>
          <p:cNvPr id="11" name="CaixaDeTexto 10"/>
          <p:cNvSpPr txBox="1"/>
          <p:nvPr/>
        </p:nvSpPr>
        <p:spPr>
          <a:xfrm>
            <a:off x="1734671" y="2800731"/>
            <a:ext cx="100542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900" dirty="0" smtClean="0"/>
              <a:t>Usa modo de cor</a:t>
            </a:r>
            <a:endParaRPr lang="pt-BR" sz="900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6217585" y="1977356"/>
            <a:ext cx="1005422" cy="5078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900" dirty="0" smtClean="0"/>
              <a:t>Se o robô vir preto, virar para direita</a:t>
            </a:r>
            <a:endParaRPr lang="pt-BR" sz="900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6181960" y="3645416"/>
            <a:ext cx="1216368" cy="5078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900" dirty="0" smtClean="0"/>
              <a:t>Se o robô não vir preto, virar para a esquerda.</a:t>
            </a:r>
            <a:endParaRPr lang="pt-BR" sz="900" dirty="0"/>
          </a:p>
        </p:txBody>
      </p:sp>
    </p:spTree>
    <p:extLst>
      <p:ext uri="{BB962C8B-B14F-4D97-AF65-F5344CB8AC3E}">
        <p14:creationId xmlns="" xmlns:p14="http://schemas.microsoft.com/office/powerpoint/2010/main" val="3721629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 (Last edit: 1/21/2015)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5300" name="TextBox 2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83065" y="5330380"/>
            <a:ext cx="774851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2800" dirty="0" smtClean="0">
                <a:solidFill>
                  <a:srgbClr val="FF0000"/>
                </a:solidFill>
              </a:rPr>
              <a:t>Como </a:t>
            </a:r>
            <a:r>
              <a:rPr lang="en-US" sz="2800" dirty="0" err="1" smtClean="0">
                <a:solidFill>
                  <a:srgbClr val="FF0000"/>
                </a:solidFill>
              </a:rPr>
              <a:t>fazemos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</a:rPr>
              <a:t>isso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</a:rPr>
              <a:t>parar</a:t>
            </a:r>
            <a:r>
              <a:rPr lang="en-US" sz="2800" dirty="0" smtClean="0">
                <a:solidFill>
                  <a:srgbClr val="FF0000"/>
                </a:solidFill>
              </a:rPr>
              <a:t>?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12" name="Title 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 dirty="0" err="1" smtClean="0"/>
              <a:t>Desafio</a:t>
            </a:r>
            <a:r>
              <a:rPr lang="en-US" dirty="0"/>
              <a:t> </a:t>
            </a:r>
            <a:r>
              <a:rPr lang="en-US" dirty="0" err="1" smtClean="0"/>
              <a:t>seguidor</a:t>
            </a:r>
            <a:r>
              <a:rPr lang="en-US" dirty="0" smtClean="0"/>
              <a:t> de </a:t>
            </a:r>
            <a:r>
              <a:rPr lang="en-US" dirty="0" err="1" smtClean="0"/>
              <a:t>linha</a:t>
            </a:r>
            <a:r>
              <a:rPr lang="en-US" dirty="0" smtClean="0"/>
              <a:t> - </a:t>
            </a:r>
            <a:r>
              <a:rPr lang="en-US" dirty="0" err="1" smtClean="0"/>
              <a:t>solução</a:t>
            </a:r>
            <a:endParaRPr lang="en-US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1176345" y="3839839"/>
            <a:ext cx="1499059" cy="954107"/>
          </a:xfrm>
          <a:prstGeom prst="rect">
            <a:avLst/>
          </a:prstGeom>
          <a:solidFill>
            <a:srgbClr val="0000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Novo </a:t>
            </a:r>
            <a:r>
              <a:rPr lang="en-US" sz="1400" dirty="0" err="1" smtClean="0">
                <a:solidFill>
                  <a:schemeClr val="bg1"/>
                </a:solidFill>
              </a:rPr>
              <a:t>fator</a:t>
            </a:r>
            <a:r>
              <a:rPr lang="en-US" sz="1400" dirty="0" smtClean="0">
                <a:solidFill>
                  <a:schemeClr val="bg1"/>
                </a:solidFill>
              </a:rPr>
              <a:t>:</a:t>
            </a:r>
          </a:p>
          <a:p>
            <a:pPr algn="ctr"/>
            <a:r>
              <a:rPr lang="en-US" sz="1400" dirty="0" err="1" smtClean="0">
                <a:solidFill>
                  <a:schemeClr val="bg1"/>
                </a:solidFill>
              </a:rPr>
              <a:t>Bloco</a:t>
            </a:r>
            <a:r>
              <a:rPr lang="en-US" sz="1400" dirty="0" smtClean="0">
                <a:solidFill>
                  <a:schemeClr val="bg1"/>
                </a:solidFill>
              </a:rPr>
              <a:t> de Azul (aba </a:t>
            </a:r>
            <a:r>
              <a:rPr lang="en-US" sz="1400" dirty="0" err="1" smtClean="0">
                <a:solidFill>
                  <a:schemeClr val="bg1"/>
                </a:solidFill>
              </a:rPr>
              <a:t>avançada</a:t>
            </a:r>
            <a:r>
              <a:rPr lang="en-US" sz="1400" dirty="0" smtClean="0">
                <a:solidFill>
                  <a:schemeClr val="bg1"/>
                </a:solidFill>
              </a:rPr>
              <a:t>) </a:t>
            </a:r>
            <a:r>
              <a:rPr lang="en-US" sz="1400" dirty="0" err="1" smtClean="0">
                <a:solidFill>
                  <a:schemeClr val="bg1"/>
                </a:solidFill>
              </a:rPr>
              <a:t>comentado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15" name="Picture 14" descr="Screen Shot 2014-08-07 at 2.34.45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48" y="4719242"/>
            <a:ext cx="2497456" cy="386511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>
            <a:off x="512453" y="838518"/>
            <a:ext cx="8298060" cy="4304135"/>
            <a:chOff x="242213" y="482860"/>
            <a:chExt cx="8298060" cy="4304135"/>
          </a:xfrm>
        </p:grpSpPr>
        <p:sp>
          <p:nvSpPr>
            <p:cNvPr id="17" name="Rectangle 16"/>
            <p:cNvSpPr/>
            <p:nvPr/>
          </p:nvSpPr>
          <p:spPr>
            <a:xfrm>
              <a:off x="853631" y="2300748"/>
              <a:ext cx="3050169" cy="98901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8" name="Picture 17" descr="Screen Shot 2014-08-08 at 8.22.03 PM.png"/>
            <p:cNvPicPr>
              <a:picLocks noChangeAspect="1"/>
            </p:cNvPicPr>
            <p:nvPr/>
          </p:nvPicPr>
          <p:blipFill rotWithShape="1"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t="6483"/>
            <a:stretch/>
          </p:blipFill>
          <p:spPr>
            <a:xfrm>
              <a:off x="242213" y="482860"/>
              <a:ext cx="8298060" cy="4304135"/>
            </a:xfrm>
            <a:prstGeom prst="rect">
              <a:avLst/>
            </a:prstGeom>
          </p:spPr>
        </p:pic>
      </p:grpSp>
      <p:sp>
        <p:nvSpPr>
          <p:cNvPr id="11" name="CaixaDeTexto 10"/>
          <p:cNvSpPr txBox="1"/>
          <p:nvPr/>
        </p:nvSpPr>
        <p:spPr>
          <a:xfrm>
            <a:off x="1734671" y="2800731"/>
            <a:ext cx="100542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900" dirty="0" smtClean="0"/>
              <a:t>Usa modo de cor</a:t>
            </a:r>
            <a:endParaRPr lang="pt-BR" sz="900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6217585" y="1977356"/>
            <a:ext cx="1005422" cy="5078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900" dirty="0" smtClean="0"/>
              <a:t>Se o robô vir preto, virar para direita</a:t>
            </a:r>
            <a:endParaRPr lang="pt-BR" sz="900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6181960" y="3645416"/>
            <a:ext cx="1216368" cy="5078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900" dirty="0" smtClean="0"/>
              <a:t>Se o robô não vir preto, virar para a esquerda.</a:t>
            </a:r>
            <a:endParaRPr lang="pt-BR" sz="900" dirty="0"/>
          </a:p>
        </p:txBody>
      </p:sp>
    </p:spTree>
    <p:extLst>
      <p:ext uri="{BB962C8B-B14F-4D97-AF65-F5344CB8AC3E}">
        <p14:creationId xmlns="" xmlns:p14="http://schemas.microsoft.com/office/powerpoint/2010/main" val="612451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Seguindo</a:t>
            </a:r>
            <a:r>
              <a:rPr lang="en-US" dirty="0" smtClean="0"/>
              <a:t> a </a:t>
            </a:r>
            <a:r>
              <a:rPr lang="en-US" dirty="0" err="1" smtClean="0"/>
              <a:t>linha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um sensor de </a:t>
            </a:r>
            <a:r>
              <a:rPr lang="en-US" dirty="0" err="1" smtClean="0"/>
              <a:t>distância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 (Last edit: 1/21/2015)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44663"/>
            <a:ext cx="5943600" cy="404336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" name="Straight Arrow Connector 7"/>
          <p:cNvCxnSpPr>
            <a:endCxn id="6" idx="1"/>
          </p:cNvCxnSpPr>
          <p:nvPr/>
        </p:nvCxnSpPr>
        <p:spPr>
          <a:xfrm flipV="1">
            <a:off x="5475730" y="3660791"/>
            <a:ext cx="446578" cy="274426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5922308" y="1801038"/>
            <a:ext cx="3079794" cy="3719506"/>
            <a:chOff x="5943128" y="1801038"/>
            <a:chExt cx="3079794" cy="3719506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r="41739"/>
            <a:stretch/>
          </p:blipFill>
          <p:spPr>
            <a:xfrm>
              <a:off x="5943128" y="1801038"/>
              <a:ext cx="1656270" cy="3719506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l="56563" t="26131" b="54098"/>
            <a:stretch/>
          </p:blipFill>
          <p:spPr>
            <a:xfrm>
              <a:off x="7557758" y="2748403"/>
              <a:ext cx="1465164" cy="8725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="" xmlns:p14="http://schemas.microsoft.com/office/powerpoint/2010/main" val="536468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 (Last edit: 1/21/2015)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4" name="Content Placeholder 3" descr="Screen Shot 2014-08-13 at 7.00.49 PM.png"/>
          <p:cNvPicPr>
            <a:picLocks noGrp="1" noChangeAspect="1"/>
          </p:cNvPicPr>
          <p:nvPr>
            <p:ph idx="4294967295"/>
          </p:nvPr>
        </p:nvPicPr>
        <p:blipFill rotWithShape="1"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466" r="2120" b="1626"/>
          <a:stretch/>
        </p:blipFill>
        <p:spPr>
          <a:xfrm>
            <a:off x="0" y="1185863"/>
            <a:ext cx="6288088" cy="4922837"/>
          </a:xfrm>
        </p:spPr>
      </p:pic>
      <p:pic>
        <p:nvPicPr>
          <p:cNvPr id="6" name="Picture 5" descr="Screen Shot 2014-08-13 at 7.03.44 PM.png"/>
          <p:cNvPicPr>
            <a:picLocks noChangeAspect="1"/>
          </p:cNvPicPr>
          <p:nvPr/>
        </p:nvPicPr>
        <p:blipFill>
          <a:blip r:embed="rId3">
            <a:clrChange>
              <a:clrFrom>
                <a:srgbClr val="4B4B4B"/>
              </a:clrFrom>
              <a:clrTo>
                <a:srgbClr val="4B4B4B">
                  <a:alpha val="0"/>
                </a:srgbClr>
              </a:clrTo>
            </a:clrChange>
            <a:extLst>
              <a:ext uri="{BEBA8EAE-BF5A-486C-A8C5-ECC9F3942E4B}">
                <a14:imgProps xmlns="" xmlns:a14="http://schemas.microsoft.com/office/drawing/2010/main">
                  <a14:imgLayer r:embed="rId4">
                    <a14:imgEffect>
                      <a14:backgroundRemoval t="0" b="99772" l="0" r="100000">
                        <a14:backgroundMark x1="77500" y1="66895" x2="77500" y2="66895"/>
                        <a14:backgroundMark x1="80714" y1="28995" x2="80714" y2="28995"/>
                        <a14:backgroundMark x1="82500" y1="15297" x2="82500" y2="15297"/>
                        <a14:backgroundMark x1="86786" y1="8219" x2="86786" y2="8219"/>
                        <a14:backgroundMark x1="95357" y1="9589" x2="95357" y2="9589"/>
                        <a14:backgroundMark x1="91071" y1="25114" x2="91071" y2="25114"/>
                        <a14:backgroundMark x1="91071" y1="25114" x2="91071" y2="25114"/>
                        <a14:backgroundMark x1="91071" y1="25114" x2="91071" y2="25114"/>
                        <a14:backgroundMark x1="91071" y1="25114" x2="91071" y2="25114"/>
                        <a14:backgroundMark x1="87500" y1="17123" x2="87500" y2="17123"/>
                        <a14:backgroundMark x1="87500" y1="17123" x2="87500" y2="17123"/>
                        <a14:backgroundMark x1="90357" y1="57763" x2="90357" y2="57763"/>
                        <a14:backgroundMark x1="87857" y1="78311" x2="87857" y2="78311"/>
                        <a14:backgroundMark x1="79286" y1="80137" x2="79286" y2="80137"/>
                        <a14:backgroundMark x1="80000" y1="84018" x2="80000" y2="84018"/>
                        <a14:backgroundMark x1="92857" y1="85160" x2="92857" y2="85160"/>
                        <a14:backgroundMark x1="79286" y1="93607" x2="79286" y2="93607"/>
                        <a14:backgroundMark x1="90357" y1="38128" x2="90357" y2="38128"/>
                        <a14:backgroundMark x1="76071" y1="32648" x2="76071" y2="3264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5413" y="1842751"/>
            <a:ext cx="2560541" cy="4005419"/>
          </a:xfrm>
          <a:prstGeom prst="rect">
            <a:avLst/>
          </a:prstGeom>
        </p:spPr>
      </p:pic>
      <p:cxnSp>
        <p:nvCxnSpPr>
          <p:cNvPr id="8" name="Straight Arrow Connector 7"/>
          <p:cNvCxnSpPr>
            <a:endCxn id="6" idx="1"/>
          </p:cNvCxnSpPr>
          <p:nvPr/>
        </p:nvCxnSpPr>
        <p:spPr>
          <a:xfrm flipV="1">
            <a:off x="5236297" y="3845461"/>
            <a:ext cx="989116" cy="297968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>
            <a:normAutofit/>
          </a:bodyPr>
          <a:lstStyle/>
          <a:p>
            <a:r>
              <a:rPr lang="en-US" dirty="0" err="1" smtClean="0"/>
              <a:t>Seguindo</a:t>
            </a:r>
            <a:r>
              <a:rPr lang="en-US" dirty="0" smtClean="0"/>
              <a:t> a </a:t>
            </a:r>
            <a:r>
              <a:rPr lang="en-US" dirty="0" err="1" smtClean="0"/>
              <a:t>linha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um sensor de </a:t>
            </a:r>
            <a:r>
              <a:rPr lang="en-US" dirty="0" err="1" smtClean="0"/>
              <a:t>distância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72153066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CRéDIToS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02978"/>
            <a:ext cx="8245474" cy="4373563"/>
          </a:xfrm>
        </p:spPr>
        <p:txBody>
          <a:bodyPr/>
          <a:lstStyle/>
          <a:p>
            <a:r>
              <a:rPr lang="en-US" dirty="0" err="1" smtClean="0"/>
              <a:t>Esse</a:t>
            </a:r>
            <a:r>
              <a:rPr lang="en-US" dirty="0" smtClean="0"/>
              <a:t> tutorial </a:t>
            </a:r>
            <a:r>
              <a:rPr lang="en-US" dirty="0" err="1" smtClean="0"/>
              <a:t>foi</a:t>
            </a:r>
            <a:r>
              <a:rPr lang="en-US" dirty="0" smtClean="0"/>
              <a:t> </a:t>
            </a:r>
            <a:r>
              <a:rPr lang="en-US" dirty="0" err="1" smtClean="0"/>
              <a:t>criado</a:t>
            </a:r>
            <a:r>
              <a:rPr lang="en-US" dirty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Sanjay </a:t>
            </a:r>
            <a:r>
              <a:rPr lang="en-US" dirty="0" err="1" smtClean="0"/>
              <a:t>Seshan</a:t>
            </a:r>
            <a:r>
              <a:rPr lang="en-US" dirty="0" smtClean="0"/>
              <a:t> e Arvind </a:t>
            </a:r>
            <a:r>
              <a:rPr lang="en-US" dirty="0" err="1" smtClean="0"/>
              <a:t>Seshan</a:t>
            </a:r>
            <a:r>
              <a:rPr lang="en-US" dirty="0" smtClean="0"/>
              <a:t> da Droids Robotics.</a:t>
            </a:r>
          </a:p>
          <a:p>
            <a:r>
              <a:rPr lang="en-US" dirty="0" err="1" smtClean="0"/>
              <a:t>Mais</a:t>
            </a:r>
            <a:r>
              <a:rPr lang="en-US" dirty="0" smtClean="0"/>
              <a:t> </a:t>
            </a:r>
            <a:r>
              <a:rPr lang="en-US" dirty="0" err="1" smtClean="0"/>
              <a:t>aulas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: at www.ev3lessons.com</a:t>
            </a:r>
          </a:p>
          <a:p>
            <a:r>
              <a:rPr lang="en-US" dirty="0" smtClean="0"/>
              <a:t>E-mail do </a:t>
            </a:r>
            <a:r>
              <a:rPr lang="en-US" dirty="0" err="1" smtClean="0"/>
              <a:t>autor</a:t>
            </a:r>
            <a:r>
              <a:rPr lang="en-US" dirty="0" smtClean="0"/>
              <a:t>: </a:t>
            </a:r>
            <a:r>
              <a:rPr lang="en-US" dirty="0" smtClean="0">
                <a:hlinkClick r:id="rId3"/>
              </a:rPr>
              <a:t>team@droidsrobotics.org</a:t>
            </a:r>
            <a:endParaRPr lang="en-US" dirty="0" smtClean="0"/>
          </a:p>
          <a:p>
            <a:r>
              <a:rPr lang="en-US" dirty="0" err="1" smtClean="0"/>
              <a:t>Traduzido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português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equipes</a:t>
            </a:r>
            <a:r>
              <a:rPr lang="en-US" dirty="0" smtClean="0"/>
              <a:t> GEETec e P.E.A.R.</a:t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 (Last edit: 1/21/2015)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57199" y="4630535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Esse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trabalho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está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licenciado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como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: 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NonCommercial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ShareAlike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 4.0 International License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2050" name="Picture 2" descr="Creative Commons License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8595" y="3609409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25425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Seguidor</a:t>
            </a:r>
            <a:r>
              <a:rPr lang="en-US" dirty="0" smtClean="0"/>
              <a:t> de </a:t>
            </a:r>
            <a:r>
              <a:rPr lang="en-US" dirty="0" err="1" smtClean="0"/>
              <a:t>linha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seguintes</a:t>
            </a:r>
            <a:r>
              <a:rPr lang="en-US" dirty="0" smtClean="0"/>
              <a:t> slides </a:t>
            </a:r>
            <a:r>
              <a:rPr lang="en-US" dirty="0" err="1" smtClean="0"/>
              <a:t>são</a:t>
            </a:r>
            <a:r>
              <a:rPr lang="en-US" dirty="0" smtClean="0"/>
              <a:t> </a:t>
            </a:r>
            <a:r>
              <a:rPr lang="en-US" dirty="0" err="1" smtClean="0"/>
              <a:t>animados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err="1" smtClean="0"/>
              <a:t>Eles</a:t>
            </a:r>
            <a:r>
              <a:rPr lang="en-US" dirty="0" smtClean="0"/>
              <a:t> </a:t>
            </a:r>
            <a:r>
              <a:rPr lang="en-US" dirty="0" err="1" smtClean="0"/>
              <a:t>explicam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o </a:t>
            </a:r>
            <a:r>
              <a:rPr lang="en-US" dirty="0" err="1" smtClean="0"/>
              <a:t>robô</a:t>
            </a:r>
            <a:r>
              <a:rPr lang="en-US" dirty="0" smtClean="0"/>
              <a:t> </a:t>
            </a:r>
            <a:r>
              <a:rPr lang="en-US" dirty="0" err="1" smtClean="0"/>
              <a:t>funciona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 (Last edit: 1/21/2015)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5115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Seguir</a:t>
            </a:r>
            <a:r>
              <a:rPr lang="en-US" dirty="0" smtClean="0"/>
              <a:t> o </a:t>
            </a:r>
            <a:r>
              <a:rPr lang="en-US" dirty="0" err="1" smtClean="0"/>
              <a:t>meio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5208531" cy="4373563"/>
          </a:xfrm>
        </p:spPr>
        <p:txBody>
          <a:bodyPr/>
          <a:lstStyle/>
          <a:p>
            <a:r>
              <a:rPr lang="en-US" dirty="0" err="1" smtClean="0"/>
              <a:t>Humanos</a:t>
            </a:r>
            <a:r>
              <a:rPr lang="en-US" dirty="0" smtClean="0"/>
              <a:t> </a:t>
            </a:r>
            <a:r>
              <a:rPr lang="en-US" dirty="0" err="1" smtClean="0"/>
              <a:t>querem</a:t>
            </a:r>
            <a:r>
              <a:rPr lang="en-US" dirty="0" smtClean="0"/>
              <a:t> </a:t>
            </a:r>
            <a:r>
              <a:rPr lang="en-US" dirty="0" err="1" smtClean="0"/>
              <a:t>seguir</a:t>
            </a:r>
            <a:r>
              <a:rPr lang="en-US" dirty="0" smtClean="0"/>
              <a:t> a </a:t>
            </a:r>
            <a:r>
              <a:rPr lang="en-US" dirty="0" err="1" smtClean="0"/>
              <a:t>linha</a:t>
            </a:r>
            <a:r>
              <a:rPr lang="en-US" dirty="0" smtClean="0"/>
              <a:t> no </a:t>
            </a:r>
            <a:r>
              <a:rPr lang="en-US" dirty="0" err="1" smtClean="0"/>
              <a:t>meio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Vamos</a:t>
            </a:r>
            <a:r>
              <a:rPr lang="en-US" dirty="0" smtClean="0"/>
              <a:t> </a:t>
            </a:r>
            <a:r>
              <a:rPr lang="en-US" dirty="0" err="1" smtClean="0"/>
              <a:t>ter</a:t>
            </a:r>
            <a:r>
              <a:rPr lang="en-US" dirty="0" smtClean="0"/>
              <a:t> o </a:t>
            </a:r>
            <a:r>
              <a:rPr lang="en-US" dirty="0" err="1" smtClean="0"/>
              <a:t>robô</a:t>
            </a:r>
            <a:r>
              <a:rPr lang="en-US" dirty="0" smtClean="0"/>
              <a:t> </a:t>
            </a:r>
            <a:r>
              <a:rPr lang="en-US" dirty="0" err="1" smtClean="0"/>
              <a:t>fazendo</a:t>
            </a:r>
            <a:r>
              <a:rPr lang="en-US" dirty="0" smtClean="0"/>
              <a:t> a </a:t>
            </a:r>
            <a:r>
              <a:rPr lang="en-US" dirty="0" err="1" smtClean="0"/>
              <a:t>mesma</a:t>
            </a:r>
            <a:r>
              <a:rPr lang="en-US" dirty="0" smtClean="0"/>
              <a:t> </a:t>
            </a:r>
            <a:r>
              <a:rPr lang="en-US" dirty="0" err="1" smtClean="0"/>
              <a:t>coisa</a:t>
            </a:r>
            <a:r>
              <a:rPr lang="en-US" dirty="0" smtClean="0"/>
              <a:t> </a:t>
            </a:r>
            <a:r>
              <a:rPr lang="en-US" dirty="0" err="1" smtClean="0"/>
              <a:t>usando</a:t>
            </a:r>
            <a:r>
              <a:rPr lang="en-US" dirty="0" smtClean="0"/>
              <a:t> o </a:t>
            </a:r>
            <a:r>
              <a:rPr lang="en-US" dirty="0" smtClean="0">
                <a:solidFill>
                  <a:srgbClr val="FF0000"/>
                </a:solidFill>
              </a:rPr>
              <a:t>Sensor de </a:t>
            </a:r>
            <a:r>
              <a:rPr lang="en-US" dirty="0" err="1" smtClean="0">
                <a:solidFill>
                  <a:srgbClr val="FF0000"/>
                </a:solidFill>
              </a:rPr>
              <a:t>Cor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tipo</a:t>
            </a:r>
            <a:r>
              <a:rPr lang="en-US" dirty="0" smtClean="0"/>
              <a:t> de </a:t>
            </a:r>
            <a:r>
              <a:rPr lang="en-US" dirty="0" err="1" smtClean="0"/>
              <a:t>pergunta</a:t>
            </a:r>
            <a:r>
              <a:rPr lang="en-US" dirty="0" smtClean="0"/>
              <a:t> </a:t>
            </a:r>
            <a:r>
              <a:rPr lang="en-US" dirty="0" err="1" smtClean="0"/>
              <a:t>podemos</a:t>
            </a:r>
            <a:r>
              <a:rPr lang="en-US" dirty="0" smtClean="0"/>
              <a:t> </a:t>
            </a:r>
            <a:r>
              <a:rPr lang="en-US" dirty="0" err="1" smtClean="0"/>
              <a:t>nos</a:t>
            </a:r>
            <a:r>
              <a:rPr lang="en-US" dirty="0" smtClean="0"/>
              <a:t> </a:t>
            </a:r>
            <a:r>
              <a:rPr lang="en-US" dirty="0" err="1" smtClean="0"/>
              <a:t>perguntar</a:t>
            </a:r>
            <a:r>
              <a:rPr lang="en-US" dirty="0" smtClean="0"/>
              <a:t> </a:t>
            </a:r>
            <a:r>
              <a:rPr lang="en-US" dirty="0" err="1" smtClean="0"/>
              <a:t>usando</a:t>
            </a:r>
            <a:r>
              <a:rPr lang="en-US" dirty="0" smtClean="0"/>
              <a:t> </a:t>
            </a:r>
            <a:r>
              <a:rPr lang="en-US" dirty="0" err="1" smtClean="0"/>
              <a:t>esse</a:t>
            </a:r>
            <a:r>
              <a:rPr lang="en-US" dirty="0" smtClean="0"/>
              <a:t> sensor?</a:t>
            </a:r>
          </a:p>
          <a:p>
            <a:pPr lvl="1"/>
            <a:r>
              <a:rPr lang="en-US" dirty="0" err="1" smtClean="0"/>
              <a:t>Você</a:t>
            </a:r>
            <a:r>
              <a:rPr lang="en-US" dirty="0" smtClean="0"/>
              <a:t> </a:t>
            </a:r>
            <a:r>
              <a:rPr lang="en-US" dirty="0" err="1" smtClean="0"/>
              <a:t>está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linha</a:t>
            </a:r>
            <a:r>
              <a:rPr lang="en-US" dirty="0" smtClean="0"/>
              <a:t> 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não</a:t>
            </a:r>
            <a:r>
              <a:rPr lang="en-US" dirty="0" smtClean="0"/>
              <a:t>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 (Last edit: 1/21/2015)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954595" y="1322150"/>
            <a:ext cx="645428" cy="4892994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537014" y="1322150"/>
            <a:ext cx="645428" cy="4892994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200387787-00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7260" y="456126"/>
            <a:ext cx="812763" cy="1718456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7521883" y="5424547"/>
            <a:ext cx="660559" cy="790597"/>
            <a:chOff x="6310708" y="2223671"/>
            <a:chExt cx="809489" cy="898563"/>
          </a:xfrm>
        </p:grpSpPr>
        <p:sp>
          <p:nvSpPr>
            <p:cNvPr id="11" name="Rounded Rectangle 10"/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="" xmlns:p14="http://schemas.microsoft.com/office/powerpoint/2010/main" val="3133789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08 0.13047 L 0.01146 0.64608 " pathEditMode="relative" ptsTypes="AA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7.88468E-7 -3.86611E-6 L 7.88468E-7 -0.57771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88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 flipV="1">
            <a:off x="4875089" y="3142782"/>
            <a:ext cx="0" cy="3219749"/>
          </a:xfrm>
          <a:prstGeom prst="line">
            <a:avLst/>
          </a:prstGeom>
          <a:ln w="4572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Arc 7"/>
          <p:cNvSpPr/>
          <p:nvPr/>
        </p:nvSpPr>
        <p:spPr>
          <a:xfrm>
            <a:off x="0" y="1048073"/>
            <a:ext cx="4875089" cy="4189417"/>
          </a:xfrm>
          <a:prstGeom prst="arc">
            <a:avLst>
              <a:gd name="adj1" fmla="val 16199999"/>
              <a:gd name="adj2" fmla="val 0"/>
            </a:avLst>
          </a:prstGeom>
          <a:ln w="4572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4533433" y="5988322"/>
            <a:ext cx="660559" cy="790597"/>
            <a:chOff x="6310708" y="2223671"/>
            <a:chExt cx="809489" cy="898563"/>
          </a:xfrm>
        </p:grpSpPr>
        <p:sp>
          <p:nvSpPr>
            <p:cNvPr id="15" name="Rounded Rectangle 14"/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18" name="Oval 17"/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4533433" y="1986561"/>
            <a:ext cx="660559" cy="790597"/>
            <a:chOff x="6310708" y="2223671"/>
            <a:chExt cx="809489" cy="898563"/>
          </a:xfrm>
        </p:grpSpPr>
        <p:sp>
          <p:nvSpPr>
            <p:cNvPr id="29" name="Rounded Rectangle 28"/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32" name="Oval 31"/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Bent Arrow 33"/>
          <p:cNvSpPr/>
          <p:nvPr/>
        </p:nvSpPr>
        <p:spPr>
          <a:xfrm flipH="1">
            <a:off x="4366297" y="1166234"/>
            <a:ext cx="568813" cy="672709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75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35" name="Group 34"/>
          <p:cNvGrpSpPr/>
          <p:nvPr/>
        </p:nvGrpSpPr>
        <p:grpSpPr>
          <a:xfrm rot="19800000">
            <a:off x="4544808" y="1984602"/>
            <a:ext cx="660559" cy="790597"/>
            <a:chOff x="6310708" y="2223671"/>
            <a:chExt cx="809489" cy="898563"/>
          </a:xfrm>
        </p:grpSpPr>
        <p:sp>
          <p:nvSpPr>
            <p:cNvPr id="36" name="Rounded Rectangle 35"/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39" name="Oval 38"/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Bent Arrow 39"/>
          <p:cNvSpPr/>
          <p:nvPr/>
        </p:nvSpPr>
        <p:spPr>
          <a:xfrm flipH="1">
            <a:off x="3573538" y="375364"/>
            <a:ext cx="568813" cy="672709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75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1" name="Group 40"/>
          <p:cNvGrpSpPr/>
          <p:nvPr/>
        </p:nvGrpSpPr>
        <p:grpSpPr>
          <a:xfrm rot="17100000">
            <a:off x="3528539" y="821707"/>
            <a:ext cx="660559" cy="790597"/>
            <a:chOff x="6310708" y="2223671"/>
            <a:chExt cx="809489" cy="898563"/>
          </a:xfrm>
        </p:grpSpPr>
        <p:sp>
          <p:nvSpPr>
            <p:cNvPr id="42" name="Rounded Rectangle 41"/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ounded Rectangle 42"/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44" name="Rounded Rectangle 43"/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45" name="Oval 44"/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667118" y="3271059"/>
            <a:ext cx="298967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Se </a:t>
            </a:r>
            <a:r>
              <a:rPr lang="en-US" dirty="0" err="1" smtClean="0"/>
              <a:t>você</a:t>
            </a:r>
            <a:r>
              <a:rPr lang="en-US" dirty="0" smtClean="0"/>
              <a:t> </a:t>
            </a:r>
            <a:r>
              <a:rPr lang="en-US" dirty="0" err="1" smtClean="0"/>
              <a:t>está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preto</a:t>
            </a:r>
            <a:r>
              <a:rPr lang="en-US" dirty="0" smtClean="0"/>
              <a:t> continue indo </a:t>
            </a:r>
            <a:r>
              <a:rPr lang="en-US" dirty="0" err="1" smtClean="0"/>
              <a:t>reto</a:t>
            </a:r>
            <a:r>
              <a:rPr lang="en-US" dirty="0" smtClean="0"/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Se </a:t>
            </a:r>
            <a:r>
              <a:rPr lang="en-US" dirty="0" err="1" smtClean="0"/>
              <a:t>você</a:t>
            </a:r>
            <a:r>
              <a:rPr lang="en-US" dirty="0" smtClean="0"/>
              <a:t> </a:t>
            </a:r>
            <a:r>
              <a:rPr lang="en-US" dirty="0" err="1" smtClean="0"/>
              <a:t>está</a:t>
            </a:r>
            <a:r>
              <a:rPr lang="en-US" dirty="0" smtClean="0"/>
              <a:t> no </a:t>
            </a:r>
            <a:r>
              <a:rPr lang="en-US" dirty="0" err="1" smtClean="0"/>
              <a:t>branco</a:t>
            </a:r>
            <a:r>
              <a:rPr lang="en-US" dirty="0" smtClean="0"/>
              <a:t>, </a:t>
            </a:r>
            <a:r>
              <a:rPr lang="en-US" dirty="0" err="1" smtClean="0"/>
              <a:t>vire</a:t>
            </a:r>
            <a:r>
              <a:rPr lang="en-US" dirty="0" smtClean="0"/>
              <a:t> para a </a:t>
            </a:r>
            <a:r>
              <a:rPr lang="en-US" dirty="0" err="1" smtClean="0"/>
              <a:t>esquerda</a:t>
            </a:r>
            <a:r>
              <a:rPr lang="en-US" dirty="0" smtClean="0"/>
              <a:t> para </a:t>
            </a:r>
            <a:r>
              <a:rPr lang="en-US" dirty="0" err="1" smtClean="0"/>
              <a:t>ir</a:t>
            </a:r>
            <a:r>
              <a:rPr lang="en-US" dirty="0" smtClean="0"/>
              <a:t> pro </a:t>
            </a:r>
            <a:r>
              <a:rPr lang="en-US" dirty="0" err="1" smtClean="0"/>
              <a:t>preto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err="1" smtClean="0"/>
              <a:t>Parece</a:t>
            </a:r>
            <a:r>
              <a:rPr lang="en-US" dirty="0" smtClean="0"/>
              <a:t> </a:t>
            </a:r>
            <a:r>
              <a:rPr lang="en-US" dirty="0" err="1" smtClean="0"/>
              <a:t>funcionar</a:t>
            </a:r>
            <a:r>
              <a:rPr lang="en-US" dirty="0" smtClean="0"/>
              <a:t> </a:t>
            </a:r>
            <a:r>
              <a:rPr lang="en-US" dirty="0" err="1" smtClean="0"/>
              <a:t>bem</a:t>
            </a:r>
            <a:r>
              <a:rPr lang="en-US" dirty="0" smtClean="0"/>
              <a:t> </a:t>
            </a:r>
            <a:r>
              <a:rPr lang="en-US" dirty="0" err="1" smtClean="0"/>
              <a:t>aqui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 (Last edit: 1/21/2015)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03095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7.88468E-7 -3.86611E-6 L 7.88468E-7 -0.5777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88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22 0.00579 L -0.11966 -0.17026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22" y="-88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851 -0.00069 L -0.17646 -0.03798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406" y="-18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4" grpId="1" animBg="1"/>
      <p:bldP spid="40" grpId="0" animBg="1"/>
      <p:bldP spid="40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 flipV="1">
            <a:off x="4875089" y="3142782"/>
            <a:ext cx="0" cy="3219749"/>
          </a:xfrm>
          <a:prstGeom prst="line">
            <a:avLst/>
          </a:prstGeom>
          <a:ln w="4572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Arc 7"/>
          <p:cNvSpPr/>
          <p:nvPr/>
        </p:nvSpPr>
        <p:spPr>
          <a:xfrm flipH="1">
            <a:off x="4875089" y="1073047"/>
            <a:ext cx="4875089" cy="4189417"/>
          </a:xfrm>
          <a:prstGeom prst="arc">
            <a:avLst>
              <a:gd name="adj1" fmla="val 16199999"/>
              <a:gd name="adj2" fmla="val 0"/>
            </a:avLst>
          </a:prstGeom>
          <a:ln w="4572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4533433" y="5988322"/>
            <a:ext cx="660559" cy="790597"/>
            <a:chOff x="6310708" y="2223671"/>
            <a:chExt cx="809489" cy="898563"/>
          </a:xfrm>
        </p:grpSpPr>
        <p:sp>
          <p:nvSpPr>
            <p:cNvPr id="15" name="Rounded Rectangle 14"/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18" name="Oval 17"/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4533433" y="1986561"/>
            <a:ext cx="660559" cy="790597"/>
            <a:chOff x="6310708" y="2223671"/>
            <a:chExt cx="809489" cy="898563"/>
          </a:xfrm>
        </p:grpSpPr>
        <p:sp>
          <p:nvSpPr>
            <p:cNvPr id="29" name="Rounded Rectangle 28"/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32" name="Oval 31"/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Bent Arrow 33"/>
          <p:cNvSpPr/>
          <p:nvPr/>
        </p:nvSpPr>
        <p:spPr>
          <a:xfrm flipH="1">
            <a:off x="4366297" y="1166234"/>
            <a:ext cx="568813" cy="672709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75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35" name="Group 34"/>
          <p:cNvGrpSpPr/>
          <p:nvPr/>
        </p:nvGrpSpPr>
        <p:grpSpPr>
          <a:xfrm rot="19800000">
            <a:off x="4544808" y="1984602"/>
            <a:ext cx="660559" cy="790597"/>
            <a:chOff x="6310708" y="2223671"/>
            <a:chExt cx="809489" cy="898563"/>
          </a:xfrm>
        </p:grpSpPr>
        <p:sp>
          <p:nvSpPr>
            <p:cNvPr id="36" name="Rounded Rectangle 35"/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39" name="Oval 38"/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Bent Arrow 25"/>
          <p:cNvSpPr/>
          <p:nvPr/>
        </p:nvSpPr>
        <p:spPr>
          <a:xfrm flipH="1">
            <a:off x="3791364" y="828343"/>
            <a:ext cx="568813" cy="672709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75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27" name="Group 26"/>
          <p:cNvGrpSpPr/>
          <p:nvPr/>
        </p:nvGrpSpPr>
        <p:grpSpPr>
          <a:xfrm rot="17100000">
            <a:off x="3926157" y="1443644"/>
            <a:ext cx="660559" cy="790597"/>
            <a:chOff x="6310708" y="2223671"/>
            <a:chExt cx="809489" cy="898563"/>
          </a:xfrm>
        </p:grpSpPr>
        <p:sp>
          <p:nvSpPr>
            <p:cNvPr id="33" name="Rounded Rectangle 32"/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ounded Rectangle 45"/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47" name="Rounded Rectangle 46"/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48" name="Oval 47"/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469087" y="2264463"/>
            <a:ext cx="385704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Se </a:t>
            </a:r>
            <a:r>
              <a:rPr lang="en-US" dirty="0" err="1"/>
              <a:t>você</a:t>
            </a:r>
            <a:r>
              <a:rPr lang="en-US" dirty="0"/>
              <a:t> </a:t>
            </a:r>
            <a:r>
              <a:rPr lang="en-US" dirty="0" err="1"/>
              <a:t>está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preto</a:t>
            </a:r>
            <a:r>
              <a:rPr lang="en-US" dirty="0"/>
              <a:t> continue indo </a:t>
            </a:r>
            <a:r>
              <a:rPr lang="en-US" dirty="0" err="1"/>
              <a:t>reto</a:t>
            </a:r>
            <a:r>
              <a:rPr lang="en-US" dirty="0"/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Se </a:t>
            </a:r>
            <a:r>
              <a:rPr lang="en-US" dirty="0" err="1"/>
              <a:t>você</a:t>
            </a:r>
            <a:r>
              <a:rPr lang="en-US" dirty="0"/>
              <a:t> </a:t>
            </a:r>
            <a:r>
              <a:rPr lang="en-US" dirty="0" err="1"/>
              <a:t>está</a:t>
            </a:r>
            <a:r>
              <a:rPr lang="en-US" dirty="0"/>
              <a:t> no </a:t>
            </a:r>
            <a:r>
              <a:rPr lang="en-US" dirty="0" err="1"/>
              <a:t>branco</a:t>
            </a:r>
            <a:r>
              <a:rPr lang="en-US" dirty="0"/>
              <a:t>, </a:t>
            </a:r>
            <a:r>
              <a:rPr lang="en-US" dirty="0" err="1"/>
              <a:t>vire</a:t>
            </a:r>
            <a:r>
              <a:rPr lang="en-US" dirty="0"/>
              <a:t> para a </a:t>
            </a:r>
            <a:r>
              <a:rPr lang="en-US" dirty="0" err="1"/>
              <a:t>esquerda</a:t>
            </a:r>
            <a:r>
              <a:rPr lang="en-US" dirty="0"/>
              <a:t> para </a:t>
            </a:r>
            <a:r>
              <a:rPr lang="en-US" dirty="0" err="1"/>
              <a:t>ir</a:t>
            </a:r>
            <a:r>
              <a:rPr lang="en-US" dirty="0"/>
              <a:t> pro </a:t>
            </a:r>
            <a:r>
              <a:rPr lang="en-US" dirty="0" err="1"/>
              <a:t>preto</a:t>
            </a:r>
            <a:r>
              <a:rPr lang="en-US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r>
              <a:rPr lang="en-US" b="1" dirty="0" smtClean="0">
                <a:solidFill>
                  <a:srgbClr val="FF0000"/>
                </a:solidFill>
              </a:rPr>
              <a:t>AH NÃO… meu </a:t>
            </a:r>
            <a:r>
              <a:rPr lang="en-US" b="1" dirty="0" err="1" smtClean="0">
                <a:solidFill>
                  <a:srgbClr val="FF0000"/>
                </a:solidFill>
              </a:rPr>
              <a:t>robô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está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fugindo</a:t>
            </a:r>
            <a:r>
              <a:rPr lang="en-US" b="1" dirty="0" smtClean="0">
                <a:solidFill>
                  <a:srgbClr val="FF0000"/>
                </a:solidFill>
              </a:rPr>
              <a:t>….</a:t>
            </a:r>
          </a:p>
          <a:p>
            <a:endParaRPr lang="en-US" b="1" dirty="0">
              <a:solidFill>
                <a:srgbClr val="FF0000"/>
              </a:solidFill>
            </a:endParaRPr>
          </a:p>
          <a:p>
            <a:r>
              <a:rPr lang="en-US" b="1" dirty="0" err="1" smtClean="0">
                <a:solidFill>
                  <a:srgbClr val="FF0000"/>
                </a:solidFill>
              </a:rPr>
              <a:t>Quando</a:t>
            </a:r>
            <a:r>
              <a:rPr lang="en-US" b="1" dirty="0" smtClean="0">
                <a:solidFill>
                  <a:srgbClr val="FF0000"/>
                </a:solidFill>
              </a:rPr>
              <a:t> o </a:t>
            </a:r>
            <a:r>
              <a:rPr lang="en-US" b="1" dirty="0" err="1" smtClean="0">
                <a:solidFill>
                  <a:srgbClr val="FF0000"/>
                </a:solidFill>
              </a:rPr>
              <a:t>robô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sai</a:t>
            </a:r>
            <a:r>
              <a:rPr lang="en-US" b="1" dirty="0" smtClean="0">
                <a:solidFill>
                  <a:srgbClr val="FF0000"/>
                </a:solidFill>
              </a:rPr>
              <a:t> do </a:t>
            </a:r>
            <a:r>
              <a:rPr lang="en-US" b="1" dirty="0" err="1" smtClean="0">
                <a:solidFill>
                  <a:srgbClr val="FF0000"/>
                </a:solidFill>
              </a:rPr>
              <a:t>lado</a:t>
            </a:r>
            <a:r>
              <a:rPr lang="en-US" b="1" dirty="0" smtClean="0">
                <a:solidFill>
                  <a:srgbClr val="FF0000"/>
                </a:solidFill>
              </a:rPr>
              <a:t> da </a:t>
            </a:r>
            <a:r>
              <a:rPr lang="en-US" b="1" dirty="0" err="1" smtClean="0">
                <a:solidFill>
                  <a:srgbClr val="FF0000"/>
                </a:solidFill>
              </a:rPr>
              <a:t>linha</a:t>
            </a:r>
            <a:r>
              <a:rPr lang="en-US" b="1" dirty="0" smtClean="0">
                <a:solidFill>
                  <a:srgbClr val="FF0000"/>
                </a:solidFill>
              </a:rPr>
              <a:t>, o </a:t>
            </a:r>
            <a:r>
              <a:rPr lang="en-US" b="1" dirty="0" err="1" smtClean="0">
                <a:solidFill>
                  <a:srgbClr val="FF0000"/>
                </a:solidFill>
              </a:rPr>
              <a:t>programa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não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funciona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mais</a:t>
            </a:r>
            <a:r>
              <a:rPr lang="en-US" b="1" dirty="0" smtClean="0">
                <a:solidFill>
                  <a:srgbClr val="FF0000"/>
                </a:solidFill>
              </a:rPr>
              <a:t>!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 (Last edit: 1/21/2015)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74644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7.88468E-7 -3.86611E-6 L 7.88468E-7 -0.5777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88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7.88468E-7 -2.93259E-6 L -0.05471 -0.08362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44" y="-41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851 -0.00069 L -0.17646 -0.03798 " pathEditMode="relative" rAng="0" ptsTypes="AA">
                                      <p:cBhvr>
                                        <p:cTn id="43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406" y="-1876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4" grpId="1" animBg="1"/>
      <p:bldP spid="26" grpId="0" animBg="1"/>
      <p:bldP spid="26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Seguidor</a:t>
            </a:r>
            <a:r>
              <a:rPr lang="en-US" dirty="0" smtClean="0"/>
              <a:t> de </a:t>
            </a:r>
            <a:r>
              <a:rPr lang="en-US" dirty="0" err="1" smtClean="0"/>
              <a:t>linha</a:t>
            </a:r>
            <a:r>
              <a:rPr lang="en-US" dirty="0" smtClean="0"/>
              <a:t>: </a:t>
            </a:r>
            <a:r>
              <a:rPr lang="en-US" dirty="0" err="1" smtClean="0"/>
              <a:t>Estilo</a:t>
            </a:r>
            <a:r>
              <a:rPr lang="en-US" dirty="0" smtClean="0"/>
              <a:t> do </a:t>
            </a:r>
            <a:r>
              <a:rPr lang="en-US" dirty="0" err="1" smtClean="0"/>
              <a:t>robô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6774873" cy="4373563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o </a:t>
            </a:r>
            <a:r>
              <a:rPr lang="en-US" dirty="0" err="1" smtClean="0"/>
              <a:t>humano</a:t>
            </a:r>
            <a:r>
              <a:rPr lang="en-US" dirty="0" smtClean="0"/>
              <a:t> segue o </a:t>
            </a:r>
            <a:r>
              <a:rPr lang="en-US" dirty="0" err="1" smtClean="0"/>
              <a:t>meio</a:t>
            </a:r>
            <a:r>
              <a:rPr lang="en-US" dirty="0" smtClean="0"/>
              <a:t>?: </a:t>
            </a:r>
          </a:p>
          <a:p>
            <a:pPr lvl="1"/>
            <a:r>
              <a:rPr lang="en-US" dirty="0" err="1" smtClean="0"/>
              <a:t>Eles</a:t>
            </a:r>
            <a:r>
              <a:rPr lang="en-US" dirty="0" smtClean="0"/>
              <a:t> </a:t>
            </a:r>
            <a:r>
              <a:rPr lang="en-US" dirty="0" err="1" smtClean="0"/>
              <a:t>podem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FF0000"/>
                </a:solidFill>
              </a:rPr>
              <a:t>ver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em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frente</a:t>
            </a:r>
            <a:endParaRPr lang="en-US" dirty="0" smtClean="0">
              <a:solidFill>
                <a:srgbClr val="FF0000"/>
              </a:solidFill>
            </a:endParaRPr>
          </a:p>
          <a:p>
            <a:pPr lvl="1"/>
            <a:r>
              <a:rPr lang="en-US" dirty="0" err="1" smtClean="0"/>
              <a:t>Eles</a:t>
            </a:r>
            <a:r>
              <a:rPr lang="en-US" dirty="0" smtClean="0"/>
              <a:t> </a:t>
            </a:r>
            <a:r>
              <a:rPr lang="en-US" dirty="0" err="1" smtClean="0"/>
              <a:t>podem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FF0000"/>
                </a:solidFill>
              </a:rPr>
              <a:t>ver</a:t>
            </a:r>
            <a:r>
              <a:rPr lang="en-US" dirty="0" smtClean="0">
                <a:solidFill>
                  <a:srgbClr val="FF0000"/>
                </a:solidFill>
              </a:rPr>
              <a:t> a </a:t>
            </a:r>
            <a:r>
              <a:rPr lang="en-US" dirty="0" err="1" smtClean="0">
                <a:solidFill>
                  <a:srgbClr val="FF0000"/>
                </a:solidFill>
              </a:rPr>
              <a:t>linha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toda</a:t>
            </a:r>
            <a:r>
              <a:rPr lang="en-US" dirty="0" smtClean="0">
                <a:solidFill>
                  <a:srgbClr val="FF0000"/>
                </a:solidFill>
              </a:rPr>
              <a:t> e </a:t>
            </a:r>
            <a:r>
              <a:rPr lang="en-US" dirty="0" err="1" smtClean="0">
                <a:solidFill>
                  <a:srgbClr val="FF0000"/>
                </a:solidFill>
              </a:rPr>
              <a:t>seus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arredores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</a:p>
          <a:p>
            <a:pPr lvl="1"/>
            <a:r>
              <a:rPr lang="en-US" dirty="0" err="1" smtClean="0"/>
              <a:t>Eles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FF0000"/>
                </a:solidFill>
              </a:rPr>
              <a:t>veem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os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dois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lados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e </a:t>
            </a:r>
            <a:r>
              <a:rPr lang="en-US" dirty="0" err="1" smtClean="0"/>
              <a:t>qual</a:t>
            </a:r>
            <a:r>
              <a:rPr lang="en-US" dirty="0" smtClean="0"/>
              <a:t> </a:t>
            </a:r>
            <a:r>
              <a:rPr lang="en-US" dirty="0" err="1" smtClean="0"/>
              <a:t>lado</a:t>
            </a:r>
            <a:r>
              <a:rPr lang="en-US" dirty="0" smtClean="0"/>
              <a:t> </a:t>
            </a:r>
            <a:r>
              <a:rPr lang="en-US" dirty="0" err="1" smtClean="0"/>
              <a:t>eles</a:t>
            </a:r>
            <a:r>
              <a:rPr lang="en-US" dirty="0" smtClean="0"/>
              <a:t> </a:t>
            </a:r>
            <a:r>
              <a:rPr lang="en-US" dirty="0" err="1" smtClean="0"/>
              <a:t>sairam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o </a:t>
            </a:r>
            <a:r>
              <a:rPr lang="en-US" dirty="0" err="1" smtClean="0"/>
              <a:t>robô</a:t>
            </a:r>
            <a:r>
              <a:rPr lang="en-US" dirty="0" smtClean="0"/>
              <a:t>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faz</a:t>
            </a:r>
            <a:r>
              <a:rPr lang="en-US" dirty="0" smtClean="0"/>
              <a:t> a </a:t>
            </a:r>
            <a:r>
              <a:rPr lang="en-US" dirty="0" err="1" smtClean="0"/>
              <a:t>mesma</a:t>
            </a:r>
            <a:r>
              <a:rPr lang="en-US" dirty="0" smtClean="0"/>
              <a:t> </a:t>
            </a:r>
            <a:r>
              <a:rPr lang="en-US" dirty="0" err="1" smtClean="0"/>
              <a:t>coisa</a:t>
            </a:r>
            <a:r>
              <a:rPr lang="en-US" dirty="0" smtClean="0"/>
              <a:t>?:</a:t>
            </a:r>
          </a:p>
          <a:p>
            <a:pPr lvl="1"/>
            <a:r>
              <a:rPr lang="en-US" dirty="0" err="1" smtClean="0">
                <a:solidFill>
                  <a:srgbClr val="FF0000"/>
                </a:solidFill>
              </a:rPr>
              <a:t>Não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pode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dizer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qual</a:t>
            </a:r>
            <a:r>
              <a:rPr lang="en-US" dirty="0" smtClean="0">
                <a:solidFill>
                  <a:srgbClr val="FF0000"/>
                </a:solidFill>
              </a:rPr>
              <a:t> é o </a:t>
            </a:r>
            <a:r>
              <a:rPr lang="en-US" dirty="0" err="1" smtClean="0">
                <a:solidFill>
                  <a:srgbClr val="FF0000"/>
                </a:solidFill>
              </a:rPr>
              <a:t>lado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esquerdo</a:t>
            </a:r>
            <a:r>
              <a:rPr lang="en-US" dirty="0" smtClean="0">
                <a:solidFill>
                  <a:srgbClr val="FF0000"/>
                </a:solidFill>
              </a:rPr>
              <a:t> e o </a:t>
            </a:r>
            <a:r>
              <a:rPr lang="en-US" dirty="0" err="1" smtClean="0">
                <a:solidFill>
                  <a:srgbClr val="FF0000"/>
                </a:solidFill>
              </a:rPr>
              <a:t>direito</a:t>
            </a:r>
            <a:r>
              <a:rPr lang="en-US" dirty="0" smtClean="0">
                <a:solidFill>
                  <a:srgbClr val="FF0000"/>
                </a:solidFill>
              </a:rPr>
              <a:t> da </a:t>
            </a:r>
            <a:r>
              <a:rPr lang="en-US" dirty="0" err="1" smtClean="0">
                <a:solidFill>
                  <a:srgbClr val="FF0000"/>
                </a:solidFill>
              </a:rPr>
              <a:t>linha</a:t>
            </a:r>
            <a:endParaRPr lang="en-US" dirty="0" smtClean="0">
              <a:solidFill>
                <a:srgbClr val="FF0000"/>
              </a:solidFill>
            </a:endParaRPr>
          </a:p>
          <a:p>
            <a:pPr lvl="1"/>
            <a:r>
              <a:rPr lang="en-US" dirty="0" smtClean="0">
                <a:solidFill>
                  <a:srgbClr val="00B900"/>
                </a:solidFill>
              </a:rPr>
              <a:t>Como </a:t>
            </a:r>
            <a:r>
              <a:rPr lang="en-US" dirty="0" err="1" smtClean="0">
                <a:solidFill>
                  <a:srgbClr val="00B900"/>
                </a:solidFill>
              </a:rPr>
              <a:t>podemos</a:t>
            </a:r>
            <a:r>
              <a:rPr lang="en-US" dirty="0" smtClean="0">
                <a:solidFill>
                  <a:srgbClr val="00B900"/>
                </a:solidFill>
              </a:rPr>
              <a:t> </a:t>
            </a:r>
            <a:r>
              <a:rPr lang="en-US" dirty="0" err="1" smtClean="0">
                <a:solidFill>
                  <a:srgbClr val="00B900"/>
                </a:solidFill>
              </a:rPr>
              <a:t>ter</a:t>
            </a:r>
            <a:r>
              <a:rPr lang="en-US" dirty="0" smtClean="0">
                <a:solidFill>
                  <a:srgbClr val="00B900"/>
                </a:solidFill>
              </a:rPr>
              <a:t> </a:t>
            </a:r>
            <a:r>
              <a:rPr lang="en-US" dirty="0" err="1" smtClean="0">
                <a:solidFill>
                  <a:srgbClr val="00B900"/>
                </a:solidFill>
              </a:rPr>
              <a:t>certeza</a:t>
            </a:r>
            <a:r>
              <a:rPr lang="en-US" dirty="0" smtClean="0">
                <a:solidFill>
                  <a:srgbClr val="00B900"/>
                </a:solidFill>
              </a:rPr>
              <a:t> </a:t>
            </a:r>
            <a:r>
              <a:rPr lang="en-US" dirty="0" err="1" smtClean="0">
                <a:solidFill>
                  <a:srgbClr val="00B900"/>
                </a:solidFill>
              </a:rPr>
              <a:t>que</a:t>
            </a:r>
            <a:r>
              <a:rPr lang="en-US" dirty="0" smtClean="0">
                <a:solidFill>
                  <a:srgbClr val="00B900"/>
                </a:solidFill>
              </a:rPr>
              <a:t> o </a:t>
            </a:r>
            <a:r>
              <a:rPr lang="en-US" dirty="0" err="1" smtClean="0">
                <a:solidFill>
                  <a:srgbClr val="00B900"/>
                </a:solidFill>
              </a:rPr>
              <a:t>robô</a:t>
            </a:r>
            <a:r>
              <a:rPr lang="en-US" dirty="0" smtClean="0">
                <a:solidFill>
                  <a:srgbClr val="00B900"/>
                </a:solidFill>
              </a:rPr>
              <a:t> </a:t>
            </a:r>
            <a:r>
              <a:rPr lang="en-US" dirty="0" err="1" smtClean="0">
                <a:solidFill>
                  <a:srgbClr val="00B900"/>
                </a:solidFill>
              </a:rPr>
              <a:t>sempre</a:t>
            </a:r>
            <a:r>
              <a:rPr lang="en-US" dirty="0" smtClean="0">
                <a:solidFill>
                  <a:srgbClr val="00B900"/>
                </a:solidFill>
              </a:rPr>
              <a:t> </a:t>
            </a:r>
            <a:r>
              <a:rPr lang="en-US" dirty="0" err="1" smtClean="0">
                <a:solidFill>
                  <a:srgbClr val="00B900"/>
                </a:solidFill>
              </a:rPr>
              <a:t>fica</a:t>
            </a:r>
            <a:r>
              <a:rPr lang="en-US" dirty="0" smtClean="0">
                <a:solidFill>
                  <a:srgbClr val="00B900"/>
                </a:solidFill>
              </a:rPr>
              <a:t> do </a:t>
            </a:r>
            <a:r>
              <a:rPr lang="en-US" dirty="0" err="1" smtClean="0">
                <a:solidFill>
                  <a:srgbClr val="00B900"/>
                </a:solidFill>
              </a:rPr>
              <a:t>mesmo</a:t>
            </a:r>
            <a:r>
              <a:rPr lang="en-US" dirty="0" smtClean="0">
                <a:solidFill>
                  <a:srgbClr val="00B900"/>
                </a:solidFill>
              </a:rPr>
              <a:t> </a:t>
            </a:r>
            <a:r>
              <a:rPr lang="en-US" dirty="0" err="1" smtClean="0">
                <a:solidFill>
                  <a:srgbClr val="00B900"/>
                </a:solidFill>
              </a:rPr>
              <a:t>lado</a:t>
            </a:r>
            <a:r>
              <a:rPr lang="en-US" dirty="0" smtClean="0">
                <a:solidFill>
                  <a:srgbClr val="00B900"/>
                </a:solidFill>
              </a:rPr>
              <a:t> da </a:t>
            </a:r>
            <a:r>
              <a:rPr lang="en-US" dirty="0" err="1" smtClean="0">
                <a:solidFill>
                  <a:srgbClr val="00B900"/>
                </a:solidFill>
              </a:rPr>
              <a:t>linha</a:t>
            </a:r>
            <a:r>
              <a:rPr lang="en-US" dirty="0" smtClean="0">
                <a:solidFill>
                  <a:srgbClr val="00B900"/>
                </a:solidFill>
              </a:rPr>
              <a:t>?</a:t>
            </a:r>
          </a:p>
          <a:p>
            <a:pPr marL="274320" lvl="1" indent="0">
              <a:buNone/>
            </a:pPr>
            <a:r>
              <a:rPr lang="en-US" dirty="0" err="1" smtClean="0"/>
              <a:t>Ao</a:t>
            </a:r>
            <a:r>
              <a:rPr lang="en-US" dirty="0" smtClean="0"/>
              <a:t> </a:t>
            </a:r>
            <a:r>
              <a:rPr lang="en-US" dirty="0" err="1" smtClean="0"/>
              <a:t>invés</a:t>
            </a:r>
            <a:r>
              <a:rPr lang="en-US" dirty="0" smtClean="0"/>
              <a:t> de “</a:t>
            </a:r>
            <a:r>
              <a:rPr lang="en-US" dirty="0" err="1" smtClean="0"/>
              <a:t>meio</a:t>
            </a:r>
            <a:r>
              <a:rPr lang="en-US" dirty="0" smtClean="0"/>
              <a:t>” o </a:t>
            </a:r>
            <a:r>
              <a:rPr lang="en-US" dirty="0" err="1" smtClean="0"/>
              <a:t>robô</a:t>
            </a:r>
            <a:r>
              <a:rPr lang="en-US" dirty="0" smtClean="0"/>
              <a:t> </a:t>
            </a:r>
            <a:r>
              <a:rPr lang="en-US" dirty="0" err="1" smtClean="0"/>
              <a:t>pode</a:t>
            </a:r>
            <a:r>
              <a:rPr lang="en-US" dirty="0" smtClean="0"/>
              <a:t> </a:t>
            </a:r>
            <a:r>
              <a:rPr lang="en-US" dirty="0" err="1" smtClean="0"/>
              <a:t>seguir</a:t>
            </a:r>
            <a:r>
              <a:rPr lang="en-US" dirty="0" smtClean="0"/>
              <a:t> a “</a:t>
            </a:r>
            <a:r>
              <a:rPr lang="en-US" dirty="0" err="1" smtClean="0"/>
              <a:t>borda</a:t>
            </a:r>
            <a:r>
              <a:rPr lang="en-US" dirty="0" smtClean="0"/>
              <a:t>”?</a:t>
            </a:r>
          </a:p>
          <a:p>
            <a:pPr lvl="1"/>
            <a:r>
              <a:rPr lang="en-US" dirty="0" smtClean="0"/>
              <a:t>Agora o </a:t>
            </a:r>
            <a:r>
              <a:rPr lang="en-US" dirty="0" err="1" smtClean="0"/>
              <a:t>robô</a:t>
            </a:r>
            <a:r>
              <a:rPr lang="en-US" dirty="0" smtClean="0"/>
              <a:t> </a:t>
            </a:r>
            <a:r>
              <a:rPr lang="en-US" dirty="0" err="1" smtClean="0"/>
              <a:t>irá</a:t>
            </a:r>
            <a:r>
              <a:rPr lang="en-US" dirty="0" smtClean="0"/>
              <a:t> </a:t>
            </a:r>
            <a:r>
              <a:rPr lang="en-US" dirty="0" err="1" smtClean="0"/>
              <a:t>seguir</a:t>
            </a:r>
            <a:r>
              <a:rPr lang="en-US" dirty="0" smtClean="0"/>
              <a:t> </a:t>
            </a:r>
            <a:r>
              <a:rPr lang="en-US" dirty="0" err="1" smtClean="0"/>
              <a:t>só</a:t>
            </a:r>
            <a:r>
              <a:rPr lang="en-US" dirty="0" smtClean="0"/>
              <a:t> o </a:t>
            </a:r>
            <a:r>
              <a:rPr lang="en-US" dirty="0" err="1" smtClean="0"/>
              <a:t>mesmo</a:t>
            </a:r>
            <a:r>
              <a:rPr lang="en-US" dirty="0" smtClean="0"/>
              <a:t> </a:t>
            </a:r>
            <a:r>
              <a:rPr lang="en-US" dirty="0" err="1" smtClean="0"/>
              <a:t>lado</a:t>
            </a:r>
            <a:r>
              <a:rPr lang="en-US" dirty="0" smtClean="0"/>
              <a:t> </a:t>
            </a:r>
          </a:p>
          <a:p>
            <a:pPr lvl="1"/>
            <a:r>
              <a:rPr lang="en-US" dirty="0" err="1" smtClean="0"/>
              <a:t>Nós</a:t>
            </a:r>
            <a:r>
              <a:rPr lang="en-US" dirty="0" smtClean="0"/>
              <a:t> </a:t>
            </a:r>
            <a:r>
              <a:rPr lang="en-US" dirty="0" err="1" smtClean="0"/>
              <a:t>vamos</a:t>
            </a:r>
            <a:r>
              <a:rPr lang="en-US" dirty="0" smtClean="0"/>
              <a:t> agora </a:t>
            </a:r>
            <a:r>
              <a:rPr lang="en-US" dirty="0" err="1" smtClean="0"/>
              <a:t>mostrar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funciona</a:t>
            </a:r>
            <a:r>
              <a:rPr lang="en-US" dirty="0" smtClean="0"/>
              <a:t>!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 (Last edit: 1/21/2015)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537014" y="1322150"/>
            <a:ext cx="645428" cy="4892994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7521883" y="5424547"/>
            <a:ext cx="660559" cy="790597"/>
            <a:chOff x="6310708" y="2223671"/>
            <a:chExt cx="809489" cy="898563"/>
          </a:xfrm>
        </p:grpSpPr>
        <p:sp>
          <p:nvSpPr>
            <p:cNvPr id="15" name="Rounded Rectangle 14"/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18" name="Oval 17"/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="" xmlns:p14="http://schemas.microsoft.com/office/powerpoint/2010/main" val="1099346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29918E-6 3.85327E-6 L -0.0349 3.85327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5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491 -4.71882E-6 L -0.03491 -0.57764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888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err="1" smtClean="0"/>
              <a:t>Robô</a:t>
            </a:r>
            <a:r>
              <a:rPr lang="en-US" dirty="0" smtClean="0"/>
              <a:t> de </a:t>
            </a:r>
            <a:r>
              <a:rPr lang="en-US" dirty="0" err="1" smtClean="0"/>
              <a:t>linha</a:t>
            </a:r>
            <a:r>
              <a:rPr lang="en-US" dirty="0" smtClean="0"/>
              <a:t> </a:t>
            </a:r>
            <a:r>
              <a:rPr lang="en-US" dirty="0" err="1" smtClean="0"/>
              <a:t>seguindo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acontece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“</a:t>
            </a:r>
            <a:r>
              <a:rPr lang="en-US" dirty="0" err="1" smtClean="0"/>
              <a:t>borda</a:t>
            </a:r>
            <a:r>
              <a:rPr lang="en-US" dirty="0" smtClean="0"/>
              <a:t>”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 (Last edit: 1/21/2015)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4275" name="Rectangl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752601" y="1752600"/>
            <a:ext cx="1245518" cy="4876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4276" name="Group 4"/>
          <p:cNvGrpSpPr>
            <a:grpSpLocks/>
          </p:cNvGrpSpPr>
          <p:nvPr>
            <p:custDataLst>
              <p:tags r:id="rId3"/>
            </p:custDataLst>
          </p:nvPr>
        </p:nvGrpSpPr>
        <p:grpSpPr bwMode="auto">
          <a:xfrm>
            <a:off x="1537213" y="1789420"/>
            <a:ext cx="463550" cy="4759325"/>
            <a:chOff x="2145" y="1178"/>
            <a:chExt cx="292" cy="2998"/>
          </a:xfrm>
        </p:grpSpPr>
        <p:grpSp>
          <p:nvGrpSpPr>
            <p:cNvPr id="54288" name="Group 5"/>
            <p:cNvGrpSpPr>
              <a:grpSpLocks/>
            </p:cNvGrpSpPr>
            <p:nvPr/>
          </p:nvGrpSpPr>
          <p:grpSpPr bwMode="auto">
            <a:xfrm>
              <a:off x="2160" y="2688"/>
              <a:ext cx="277" cy="1488"/>
              <a:chOff x="2160" y="2688"/>
              <a:chExt cx="277" cy="1488"/>
            </a:xfrm>
          </p:grpSpPr>
          <p:sp>
            <p:nvSpPr>
              <p:cNvPr id="54292" name="Line 6"/>
              <p:cNvSpPr>
                <a:spLocks noChangeShapeType="1"/>
              </p:cNvSpPr>
              <p:nvPr>
                <p:custDataLst>
                  <p:tags r:id="rId13"/>
                </p:custDataLst>
              </p:nvPr>
            </p:nvSpPr>
            <p:spPr bwMode="auto">
              <a:xfrm flipV="1">
                <a:off x="2160" y="3456"/>
                <a:ext cx="277" cy="720"/>
              </a:xfrm>
              <a:prstGeom prst="line">
                <a:avLst/>
              </a:prstGeom>
              <a:noFill/>
              <a:ln w="7620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4293" name="Line 7"/>
              <p:cNvSpPr>
                <a:spLocks noChangeShapeType="1"/>
              </p:cNvSpPr>
              <p:nvPr>
                <p:custDataLst>
                  <p:tags r:id="rId14"/>
                </p:custDataLst>
              </p:nvPr>
            </p:nvSpPr>
            <p:spPr bwMode="auto">
              <a:xfrm flipH="1" flipV="1">
                <a:off x="2160" y="2688"/>
                <a:ext cx="277" cy="720"/>
              </a:xfrm>
              <a:prstGeom prst="line">
                <a:avLst/>
              </a:prstGeom>
              <a:noFill/>
              <a:ln w="7620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54289" name="Group 8"/>
            <p:cNvGrpSpPr>
              <a:grpSpLocks/>
            </p:cNvGrpSpPr>
            <p:nvPr/>
          </p:nvGrpSpPr>
          <p:grpSpPr bwMode="auto">
            <a:xfrm>
              <a:off x="2145" y="1178"/>
              <a:ext cx="187" cy="1510"/>
              <a:chOff x="2097" y="2618"/>
              <a:chExt cx="187" cy="1510"/>
            </a:xfrm>
          </p:grpSpPr>
          <p:sp>
            <p:nvSpPr>
              <p:cNvPr id="54290" name="Line 9"/>
              <p:cNvSpPr>
                <a:spLocks noChangeShapeType="1"/>
              </p:cNvSpPr>
              <p:nvPr>
                <p:custDataLst>
                  <p:tags r:id="rId11"/>
                </p:custDataLst>
              </p:nvPr>
            </p:nvSpPr>
            <p:spPr bwMode="auto">
              <a:xfrm flipV="1">
                <a:off x="2097" y="3408"/>
                <a:ext cx="187" cy="720"/>
              </a:xfrm>
              <a:prstGeom prst="line">
                <a:avLst/>
              </a:prstGeom>
              <a:noFill/>
              <a:ln w="7620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4291" name="Line 10"/>
              <p:cNvSpPr>
                <a:spLocks noChangeShapeType="1"/>
              </p:cNvSpPr>
              <p:nvPr>
                <p:custDataLst>
                  <p:tags r:id="rId12"/>
                </p:custDataLst>
              </p:nvPr>
            </p:nvSpPr>
            <p:spPr bwMode="auto">
              <a:xfrm flipH="1" flipV="1">
                <a:off x="2112" y="2618"/>
                <a:ext cx="172" cy="790"/>
              </a:xfrm>
              <a:prstGeom prst="line">
                <a:avLst/>
              </a:prstGeom>
              <a:noFill/>
              <a:ln w="7620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sp>
        <p:nvSpPr>
          <p:cNvPr id="54280" name="Rectangle 12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671174" y="1752600"/>
            <a:ext cx="1101225" cy="4876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4281" name="Group 13"/>
          <p:cNvGrpSpPr>
            <a:grpSpLocks/>
          </p:cNvGrpSpPr>
          <p:nvPr/>
        </p:nvGrpSpPr>
        <p:grpSpPr bwMode="auto">
          <a:xfrm>
            <a:off x="7364416" y="1846263"/>
            <a:ext cx="563563" cy="4783138"/>
            <a:chOff x="2143" y="1211"/>
            <a:chExt cx="355" cy="3013"/>
          </a:xfrm>
          <a:solidFill>
            <a:srgbClr val="000000"/>
          </a:solidFill>
        </p:grpSpPr>
        <p:grpSp>
          <p:nvGrpSpPr>
            <p:cNvPr id="54282" name="Group 14"/>
            <p:cNvGrpSpPr>
              <a:grpSpLocks/>
            </p:cNvGrpSpPr>
            <p:nvPr/>
          </p:nvGrpSpPr>
          <p:grpSpPr bwMode="auto">
            <a:xfrm>
              <a:off x="2143" y="2736"/>
              <a:ext cx="355" cy="1488"/>
              <a:chOff x="2143" y="2736"/>
              <a:chExt cx="355" cy="1488"/>
            </a:xfrm>
            <a:grpFill/>
          </p:grpSpPr>
          <p:sp>
            <p:nvSpPr>
              <p:cNvPr id="54286" name="Line 15"/>
              <p:cNvSpPr>
                <a:spLocks noChangeShapeType="1"/>
              </p:cNvSpPr>
              <p:nvPr>
                <p:custDataLst>
                  <p:tags r:id="rId9"/>
                </p:custDataLst>
              </p:nvPr>
            </p:nvSpPr>
            <p:spPr bwMode="auto">
              <a:xfrm flipV="1">
                <a:off x="2250" y="3456"/>
                <a:ext cx="248" cy="768"/>
              </a:xfrm>
              <a:prstGeom prst="line">
                <a:avLst/>
              </a:prstGeom>
              <a:grpFill/>
              <a:ln w="76200">
                <a:solidFill>
                  <a:srgbClr val="FF0000"/>
                </a:solidFill>
                <a:round/>
                <a:headEnd/>
                <a:tailEnd type="triangle" w="med" len="med"/>
              </a:ln>
              <a:ex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4287" name="Line 16"/>
              <p:cNvSpPr>
                <a:spLocks noChangeShapeType="1"/>
              </p:cNvSpPr>
              <p:nvPr>
                <p:custDataLst>
                  <p:tags r:id="rId10"/>
                </p:custDataLst>
              </p:nvPr>
            </p:nvSpPr>
            <p:spPr bwMode="auto">
              <a:xfrm flipH="1" flipV="1">
                <a:off x="2143" y="2736"/>
                <a:ext cx="355" cy="768"/>
              </a:xfrm>
              <a:prstGeom prst="line">
                <a:avLst/>
              </a:prstGeom>
              <a:grpFill/>
              <a:ln w="76200">
                <a:solidFill>
                  <a:srgbClr val="FF0000"/>
                </a:solidFill>
                <a:round/>
                <a:headEnd/>
                <a:tailEnd type="triangle" w="med" len="med"/>
              </a:ln>
              <a:ex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54283" name="Group 17"/>
            <p:cNvGrpSpPr>
              <a:grpSpLocks/>
            </p:cNvGrpSpPr>
            <p:nvPr/>
          </p:nvGrpSpPr>
          <p:grpSpPr bwMode="auto">
            <a:xfrm>
              <a:off x="2143" y="1211"/>
              <a:ext cx="355" cy="1525"/>
              <a:chOff x="2095" y="2651"/>
              <a:chExt cx="355" cy="1525"/>
            </a:xfrm>
            <a:grpFill/>
          </p:grpSpPr>
          <p:sp>
            <p:nvSpPr>
              <p:cNvPr id="54284" name="Line 18"/>
              <p:cNvSpPr>
                <a:spLocks noChangeShapeType="1"/>
              </p:cNvSpPr>
              <p:nvPr>
                <p:custDataLst>
                  <p:tags r:id="rId7"/>
                </p:custDataLst>
              </p:nvPr>
            </p:nvSpPr>
            <p:spPr bwMode="auto">
              <a:xfrm flipV="1">
                <a:off x="2095" y="3456"/>
                <a:ext cx="355" cy="720"/>
              </a:xfrm>
              <a:prstGeom prst="line">
                <a:avLst/>
              </a:prstGeom>
              <a:grpFill/>
              <a:ln w="76200">
                <a:solidFill>
                  <a:srgbClr val="FF0000"/>
                </a:solidFill>
                <a:round/>
                <a:headEnd/>
                <a:tailEnd type="triangle" w="med" len="med"/>
              </a:ln>
              <a:ex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4285" name="Line 19"/>
              <p:cNvSpPr>
                <a:spLocks noChangeShapeType="1"/>
              </p:cNvSpPr>
              <p:nvPr>
                <p:custDataLst>
                  <p:tags r:id="rId8"/>
                </p:custDataLst>
              </p:nvPr>
            </p:nvSpPr>
            <p:spPr bwMode="auto">
              <a:xfrm flipH="1" flipV="1">
                <a:off x="2202" y="2651"/>
                <a:ext cx="248" cy="805"/>
              </a:xfrm>
              <a:prstGeom prst="line">
                <a:avLst/>
              </a:prstGeom>
              <a:grpFill/>
              <a:ln w="76200">
                <a:solidFill>
                  <a:srgbClr val="FF0000"/>
                </a:solidFill>
                <a:round/>
                <a:headEnd/>
                <a:tailEnd type="triangle" w="med" len="med"/>
              </a:ln>
              <a:extLst/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sp>
        <p:nvSpPr>
          <p:cNvPr id="2" name="TextBox 1"/>
          <p:cNvSpPr txBox="1"/>
          <p:nvPr>
            <p:custDataLst>
              <p:tags r:id="rId5"/>
            </p:custDataLst>
          </p:nvPr>
        </p:nvSpPr>
        <p:spPr>
          <a:xfrm>
            <a:off x="1499325" y="1177925"/>
            <a:ext cx="287771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 err="1" smtClean="0">
                <a:solidFill>
                  <a:srgbClr val="000000"/>
                </a:solidFill>
              </a:rPr>
              <a:t>Seguindo</a:t>
            </a:r>
            <a:r>
              <a:rPr lang="en-US" dirty="0" smtClean="0">
                <a:solidFill>
                  <a:srgbClr val="000000"/>
                </a:solidFill>
              </a:rPr>
              <a:t> o </a:t>
            </a:r>
            <a:r>
              <a:rPr lang="en-US" dirty="0" err="1" smtClean="0">
                <a:solidFill>
                  <a:srgbClr val="000000"/>
                </a:solidFill>
              </a:rPr>
              <a:t>lado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esquerdo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3" name="TextBox 22"/>
          <p:cNvSpPr txBox="1"/>
          <p:nvPr>
            <p:custDataLst>
              <p:tags r:id="rId6"/>
            </p:custDataLst>
          </p:nvPr>
        </p:nvSpPr>
        <p:spPr>
          <a:xfrm>
            <a:off x="5848350" y="1177925"/>
            <a:ext cx="254428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 err="1" smtClean="0">
                <a:solidFill>
                  <a:srgbClr val="000000"/>
                </a:solidFill>
              </a:rPr>
              <a:t>Seguindo</a:t>
            </a:r>
            <a:r>
              <a:rPr lang="en-US" dirty="0" smtClean="0">
                <a:solidFill>
                  <a:srgbClr val="000000"/>
                </a:solidFill>
              </a:rPr>
              <a:t> o </a:t>
            </a:r>
            <a:r>
              <a:rPr lang="en-US" dirty="0" err="1" smtClean="0">
                <a:solidFill>
                  <a:srgbClr val="000000"/>
                </a:solidFill>
              </a:rPr>
              <a:t>lado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direito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487396" y="2103060"/>
            <a:ext cx="263212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O </a:t>
            </a:r>
            <a:r>
              <a:rPr lang="en-US" sz="2400" dirty="0" err="1" smtClean="0"/>
              <a:t>robô</a:t>
            </a:r>
            <a:r>
              <a:rPr lang="en-US" sz="2400" dirty="0" smtClean="0"/>
              <a:t> tem </a:t>
            </a:r>
            <a:r>
              <a:rPr lang="en-US" sz="2400" dirty="0" err="1" smtClean="0"/>
              <a:t>que</a:t>
            </a:r>
            <a:r>
              <a:rPr lang="en-US" sz="2400" dirty="0" smtClean="0"/>
              <a:t> </a:t>
            </a:r>
            <a:r>
              <a:rPr lang="en-US" sz="2400" dirty="0" err="1" smtClean="0"/>
              <a:t>escolher</a:t>
            </a:r>
            <a:r>
              <a:rPr lang="en-US" sz="2400" dirty="0" smtClean="0"/>
              <a:t> </a:t>
            </a:r>
            <a:r>
              <a:rPr lang="en-US" sz="2400" dirty="0" err="1" smtClean="0"/>
              <a:t>qual</a:t>
            </a:r>
            <a:r>
              <a:rPr lang="en-US" sz="2400" dirty="0" smtClean="0"/>
              <a:t> </a:t>
            </a:r>
            <a:r>
              <a:rPr lang="en-US" sz="2400" dirty="0" err="1" smtClean="0"/>
              <a:t>caminho</a:t>
            </a:r>
            <a:r>
              <a:rPr lang="en-US" sz="2400" dirty="0" smtClean="0"/>
              <a:t> </a:t>
            </a:r>
            <a:r>
              <a:rPr lang="en-US" sz="2400" dirty="0" err="1" smtClean="0"/>
              <a:t>ir</a:t>
            </a:r>
            <a:r>
              <a:rPr lang="en-US" sz="2400" dirty="0" smtClean="0"/>
              <a:t> </a:t>
            </a:r>
            <a:r>
              <a:rPr lang="en-US" sz="2400" dirty="0" err="1" smtClean="0"/>
              <a:t>quando</a:t>
            </a:r>
            <a:r>
              <a:rPr lang="en-US" sz="2400" dirty="0" smtClean="0"/>
              <a:t> o sensor de </a:t>
            </a:r>
            <a:r>
              <a:rPr lang="en-US" sz="2400" dirty="0" err="1" smtClean="0"/>
              <a:t>cor</a:t>
            </a:r>
            <a:r>
              <a:rPr lang="en-US" sz="2400" dirty="0" smtClean="0"/>
              <a:t> </a:t>
            </a:r>
            <a:r>
              <a:rPr lang="en-US" sz="2400" dirty="0" err="1" smtClean="0"/>
              <a:t>acha</a:t>
            </a:r>
            <a:r>
              <a:rPr lang="en-US" sz="2400" dirty="0" smtClean="0"/>
              <a:t> </a:t>
            </a:r>
            <a:r>
              <a:rPr lang="en-US" sz="2400" dirty="0" err="1" smtClean="0"/>
              <a:t>outra</a:t>
            </a:r>
            <a:r>
              <a:rPr lang="en-US" sz="2400" dirty="0" smtClean="0"/>
              <a:t> cor. </a:t>
            </a:r>
          </a:p>
          <a:p>
            <a:pPr algn="ctr"/>
            <a:endParaRPr lang="en-US" sz="2400" dirty="0" smtClean="0"/>
          </a:p>
          <a:p>
            <a:pPr algn="ctr"/>
            <a:r>
              <a:rPr lang="en-US" sz="2400" dirty="0" smtClean="0"/>
              <a:t>A </a:t>
            </a:r>
            <a:r>
              <a:rPr lang="en-US" sz="2400" dirty="0" err="1" smtClean="0"/>
              <a:t>resposta</a:t>
            </a:r>
            <a:r>
              <a:rPr lang="en-US" sz="2400" dirty="0" smtClean="0"/>
              <a:t> </a:t>
            </a:r>
            <a:r>
              <a:rPr lang="en-US" sz="2400" dirty="0" err="1" smtClean="0"/>
              <a:t>depende</a:t>
            </a:r>
            <a:r>
              <a:rPr lang="en-US" sz="2400" dirty="0" smtClean="0"/>
              <a:t> de </a:t>
            </a:r>
            <a:r>
              <a:rPr lang="en-US" sz="2400" dirty="0" err="1" smtClean="0"/>
              <a:t>que</a:t>
            </a:r>
            <a:r>
              <a:rPr lang="en-US" sz="2400" dirty="0" smtClean="0"/>
              <a:t> </a:t>
            </a:r>
            <a:r>
              <a:rPr lang="en-US" sz="2400" dirty="0" err="1" smtClean="0"/>
              <a:t>lado</a:t>
            </a:r>
            <a:r>
              <a:rPr lang="en-US" sz="2400" dirty="0" smtClean="0"/>
              <a:t> da </a:t>
            </a:r>
            <a:r>
              <a:rPr lang="en-US" sz="2400" dirty="0" err="1" smtClean="0"/>
              <a:t>linha</a:t>
            </a:r>
            <a:r>
              <a:rPr lang="en-US" sz="2400" dirty="0" smtClean="0"/>
              <a:t> </a:t>
            </a:r>
            <a:r>
              <a:rPr lang="en-US" sz="2400" dirty="0" err="1" smtClean="0"/>
              <a:t>você</a:t>
            </a:r>
            <a:r>
              <a:rPr lang="en-US" sz="2400" dirty="0" smtClean="0"/>
              <a:t> </a:t>
            </a:r>
            <a:r>
              <a:rPr lang="en-US" sz="2400" dirty="0" err="1" smtClean="0"/>
              <a:t>está</a:t>
            </a:r>
            <a:r>
              <a:rPr lang="en-US" sz="2400" dirty="0" smtClean="0"/>
              <a:t> </a:t>
            </a:r>
            <a:r>
              <a:rPr lang="en-US" sz="2400" dirty="0" err="1" smtClean="0"/>
              <a:t>seguindo</a:t>
            </a:r>
            <a:r>
              <a:rPr lang="en-US" sz="2400" dirty="0" smtClean="0"/>
              <a:t>!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1834076" y="1717527"/>
            <a:ext cx="121535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Se no </a:t>
            </a:r>
            <a:r>
              <a:rPr lang="en-US" dirty="0" err="1" smtClean="0">
                <a:solidFill>
                  <a:srgbClr val="FFFF00"/>
                </a:solidFill>
              </a:rPr>
              <a:t>preto</a:t>
            </a:r>
            <a:r>
              <a:rPr lang="en-US" dirty="0" smtClean="0">
                <a:solidFill>
                  <a:srgbClr val="FFFF00"/>
                </a:solidFill>
              </a:rPr>
              <a:t>, </a:t>
            </a:r>
            <a:r>
              <a:rPr lang="en-US" dirty="0" err="1" smtClean="0">
                <a:solidFill>
                  <a:srgbClr val="FFFF00"/>
                </a:solidFill>
              </a:rPr>
              <a:t>vá</a:t>
            </a:r>
            <a:r>
              <a:rPr lang="en-US" dirty="0" smtClean="0">
                <a:solidFill>
                  <a:srgbClr val="FFFF00"/>
                </a:solidFill>
              </a:rPr>
              <a:t> para a </a:t>
            </a:r>
            <a:r>
              <a:rPr lang="en-US" dirty="0" err="1" smtClean="0">
                <a:solidFill>
                  <a:srgbClr val="FFFF00"/>
                </a:solidFill>
              </a:rPr>
              <a:t>direita</a:t>
            </a:r>
            <a:r>
              <a:rPr lang="en-US" dirty="0" smtClean="0">
                <a:solidFill>
                  <a:srgbClr val="FFFF00"/>
                </a:solidFill>
              </a:rPr>
              <a:t>, se no </a:t>
            </a:r>
            <a:r>
              <a:rPr lang="en-US" dirty="0" err="1" smtClean="0">
                <a:solidFill>
                  <a:srgbClr val="FFFF00"/>
                </a:solidFill>
              </a:rPr>
              <a:t>branco</a:t>
            </a:r>
            <a:r>
              <a:rPr lang="en-US" dirty="0" smtClean="0">
                <a:solidFill>
                  <a:srgbClr val="FFFF00"/>
                </a:solidFill>
              </a:rPr>
              <a:t>, </a:t>
            </a:r>
            <a:r>
              <a:rPr lang="en-US" dirty="0" err="1" smtClean="0">
                <a:solidFill>
                  <a:srgbClr val="FFFF00"/>
                </a:solidFill>
              </a:rPr>
              <a:t>vá</a:t>
            </a:r>
            <a:r>
              <a:rPr lang="en-US" dirty="0" smtClean="0">
                <a:solidFill>
                  <a:srgbClr val="FFFF00"/>
                </a:solidFill>
              </a:rPr>
              <a:t> para a </a:t>
            </a:r>
            <a:r>
              <a:rPr lang="en-US" dirty="0" err="1" smtClean="0">
                <a:solidFill>
                  <a:srgbClr val="FFFF00"/>
                </a:solidFill>
              </a:rPr>
              <a:t>esquerda</a:t>
            </a:r>
            <a:r>
              <a:rPr lang="en-US" dirty="0" smtClean="0">
                <a:solidFill>
                  <a:srgbClr val="FFFF00"/>
                </a:solidFill>
              </a:rPr>
              <a:t>.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684003" y="1779895"/>
            <a:ext cx="1048667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FF00"/>
                </a:solidFill>
              </a:rPr>
              <a:t>Se no </a:t>
            </a:r>
            <a:r>
              <a:rPr lang="en-US" sz="1400" dirty="0" err="1" smtClean="0">
                <a:solidFill>
                  <a:srgbClr val="FFFF00"/>
                </a:solidFill>
              </a:rPr>
              <a:t>preto</a:t>
            </a:r>
            <a:r>
              <a:rPr lang="en-US" sz="1400" dirty="0" smtClean="0">
                <a:solidFill>
                  <a:srgbClr val="FFFF00"/>
                </a:solidFill>
              </a:rPr>
              <a:t>, </a:t>
            </a:r>
            <a:r>
              <a:rPr lang="en-US" sz="1400" dirty="0" err="1" smtClean="0">
                <a:solidFill>
                  <a:srgbClr val="FFFF00"/>
                </a:solidFill>
              </a:rPr>
              <a:t>vá</a:t>
            </a:r>
            <a:r>
              <a:rPr lang="en-US" sz="1400" dirty="0" smtClean="0">
                <a:solidFill>
                  <a:srgbClr val="FFFF00"/>
                </a:solidFill>
              </a:rPr>
              <a:t> para a </a:t>
            </a:r>
            <a:r>
              <a:rPr lang="en-US" sz="1400" dirty="0" err="1" smtClean="0">
                <a:solidFill>
                  <a:srgbClr val="FFFF00"/>
                </a:solidFill>
              </a:rPr>
              <a:t>direita</a:t>
            </a:r>
            <a:r>
              <a:rPr lang="en-US" sz="1400" dirty="0" smtClean="0">
                <a:solidFill>
                  <a:srgbClr val="FFFF00"/>
                </a:solidFill>
              </a:rPr>
              <a:t>, se no </a:t>
            </a:r>
            <a:r>
              <a:rPr lang="en-US" sz="1400" dirty="0" err="1" smtClean="0">
                <a:solidFill>
                  <a:srgbClr val="FFFF00"/>
                </a:solidFill>
              </a:rPr>
              <a:t>branco</a:t>
            </a:r>
            <a:r>
              <a:rPr lang="en-US" sz="1400" dirty="0" smtClean="0">
                <a:solidFill>
                  <a:srgbClr val="FFFF00"/>
                </a:solidFill>
              </a:rPr>
              <a:t>, </a:t>
            </a:r>
            <a:r>
              <a:rPr lang="en-US" sz="1400" dirty="0" err="1" smtClean="0">
                <a:solidFill>
                  <a:srgbClr val="FFFF00"/>
                </a:solidFill>
              </a:rPr>
              <a:t>vá</a:t>
            </a:r>
            <a:r>
              <a:rPr lang="en-US" sz="1400" dirty="0" smtClean="0">
                <a:solidFill>
                  <a:srgbClr val="FFFF00"/>
                </a:solidFill>
              </a:rPr>
              <a:t> para a </a:t>
            </a:r>
            <a:r>
              <a:rPr lang="en-US" sz="1400" dirty="0" err="1" smtClean="0">
                <a:solidFill>
                  <a:srgbClr val="FFFF00"/>
                </a:solidFill>
              </a:rPr>
              <a:t>esquerda</a:t>
            </a:r>
            <a:r>
              <a:rPr lang="en-US" sz="1400" dirty="0" smtClean="0">
                <a:solidFill>
                  <a:srgbClr val="FFFF00"/>
                </a:solidFill>
              </a:rPr>
              <a:t>.</a:t>
            </a:r>
            <a:endParaRPr lang="en-US" sz="1400" dirty="0">
              <a:solidFill>
                <a:srgbClr val="FFFF00"/>
              </a:solidFill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1422321" y="5926364"/>
            <a:ext cx="660559" cy="790597"/>
            <a:chOff x="6310708" y="2223671"/>
            <a:chExt cx="809489" cy="898563"/>
          </a:xfrm>
        </p:grpSpPr>
        <p:sp>
          <p:nvSpPr>
            <p:cNvPr id="28" name="Rounded Rectangle 27"/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31" name="Oval 30"/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7368843" y="5926364"/>
            <a:ext cx="660559" cy="790597"/>
            <a:chOff x="6310708" y="2223671"/>
            <a:chExt cx="809489" cy="898563"/>
          </a:xfrm>
        </p:grpSpPr>
        <p:sp>
          <p:nvSpPr>
            <p:cNvPr id="33" name="Rounded Rectangle 32"/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36" name="Oval 35"/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="" xmlns:p14="http://schemas.microsoft.com/office/powerpoint/2010/main" val="1155538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err="1" smtClean="0"/>
              <a:t>Iniciando</a:t>
            </a:r>
            <a:r>
              <a:rPr lang="en-US" dirty="0" smtClean="0"/>
              <a:t> o </a:t>
            </a:r>
            <a:r>
              <a:rPr lang="en-US" dirty="0" err="1" smtClean="0"/>
              <a:t>robô</a:t>
            </a:r>
            <a:r>
              <a:rPr lang="en-US" dirty="0" smtClean="0"/>
              <a:t> no </a:t>
            </a:r>
            <a:r>
              <a:rPr lang="en-US" dirty="0" err="1" smtClean="0"/>
              <a:t>lado</a:t>
            </a:r>
            <a:r>
              <a:rPr lang="en-US" dirty="0" smtClean="0"/>
              <a:t> </a:t>
            </a:r>
            <a:r>
              <a:rPr lang="en-US" dirty="0" err="1" smtClean="0"/>
              <a:t>certo</a:t>
            </a:r>
            <a:endParaRPr lang="en-US" dirty="0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 (Last edit: 1/21/2015)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Rectangle 4"/>
          <p:cNvSpPr/>
          <p:nvPr>
            <p:custDataLst>
              <p:tags r:id="rId2"/>
            </p:custDataLst>
          </p:nvPr>
        </p:nvSpPr>
        <p:spPr>
          <a:xfrm>
            <a:off x="977598" y="1288315"/>
            <a:ext cx="381000" cy="5486400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grpSp>
        <p:nvGrpSpPr>
          <p:cNvPr id="56327" name="Group 1"/>
          <p:cNvGrpSpPr>
            <a:grpSpLocks/>
          </p:cNvGrpSpPr>
          <p:nvPr>
            <p:custDataLst>
              <p:tags r:id="rId3"/>
            </p:custDataLst>
          </p:nvPr>
        </p:nvGrpSpPr>
        <p:grpSpPr bwMode="auto">
          <a:xfrm flipH="1">
            <a:off x="1218898" y="1248628"/>
            <a:ext cx="914400" cy="3810000"/>
            <a:chOff x="3581400" y="1219200"/>
            <a:chExt cx="914400" cy="3810000"/>
          </a:xfrm>
        </p:grpSpPr>
        <p:cxnSp>
          <p:nvCxnSpPr>
            <p:cNvPr id="26" name="Straight Connector 25"/>
            <p:cNvCxnSpPr/>
            <p:nvPr>
              <p:custDataLst>
                <p:tags r:id="rId14"/>
              </p:custDataLst>
            </p:nvPr>
          </p:nvCxnSpPr>
          <p:spPr>
            <a:xfrm rot="10800000">
              <a:off x="3657600" y="4343400"/>
              <a:ext cx="838200" cy="685800"/>
            </a:xfrm>
            <a:prstGeom prst="line">
              <a:avLst/>
            </a:prstGeom>
            <a:ln w="444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>
              <p:custDataLst>
                <p:tags r:id="rId15"/>
              </p:custDataLst>
            </p:nvPr>
          </p:nvCxnSpPr>
          <p:spPr>
            <a:xfrm rot="5400000" flipH="1" flipV="1">
              <a:off x="3619500" y="3543300"/>
              <a:ext cx="838200" cy="762000"/>
            </a:xfrm>
            <a:prstGeom prst="line">
              <a:avLst/>
            </a:prstGeom>
            <a:ln w="444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>
              <p:custDataLst>
                <p:tags r:id="rId16"/>
              </p:custDataLst>
            </p:nvPr>
          </p:nvCxnSpPr>
          <p:spPr>
            <a:xfrm rot="10800000">
              <a:off x="3581400" y="2743200"/>
              <a:ext cx="838200" cy="762000"/>
            </a:xfrm>
            <a:prstGeom prst="line">
              <a:avLst/>
            </a:prstGeom>
            <a:ln w="444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>
              <p:custDataLst>
                <p:tags r:id="rId17"/>
              </p:custDataLst>
            </p:nvPr>
          </p:nvCxnSpPr>
          <p:spPr>
            <a:xfrm flipV="1">
              <a:off x="3657600" y="1981200"/>
              <a:ext cx="838200" cy="762000"/>
            </a:xfrm>
            <a:prstGeom prst="line">
              <a:avLst/>
            </a:prstGeom>
            <a:ln w="444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>
              <p:custDataLst>
                <p:tags r:id="rId18"/>
              </p:custDataLst>
            </p:nvPr>
          </p:nvCxnSpPr>
          <p:spPr>
            <a:xfrm rot="10800000">
              <a:off x="3657600" y="1219200"/>
              <a:ext cx="838200" cy="762000"/>
            </a:xfrm>
            <a:prstGeom prst="line">
              <a:avLst/>
            </a:prstGeom>
            <a:ln w="444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Rectangle 18"/>
          <p:cNvSpPr/>
          <p:nvPr>
            <p:custDataLst>
              <p:tags r:id="rId4"/>
            </p:custDataLst>
          </p:nvPr>
        </p:nvSpPr>
        <p:spPr>
          <a:xfrm>
            <a:off x="3018065" y="1302715"/>
            <a:ext cx="381000" cy="5486400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cxnSp>
        <p:nvCxnSpPr>
          <p:cNvPr id="23" name="Straight Connector 22"/>
          <p:cNvCxnSpPr/>
          <p:nvPr>
            <p:custDataLst>
              <p:tags r:id="rId5"/>
            </p:custDataLst>
          </p:nvPr>
        </p:nvCxnSpPr>
        <p:spPr>
          <a:xfrm rot="16200000" flipV="1">
            <a:off x="3230790" y="1251915"/>
            <a:ext cx="762000" cy="762000"/>
          </a:xfrm>
          <a:prstGeom prst="line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>
            <p:custDataLst>
              <p:tags r:id="rId6"/>
            </p:custDataLst>
          </p:nvPr>
        </p:nvCxnSpPr>
        <p:spPr>
          <a:xfrm rot="5400000" flipH="1" flipV="1">
            <a:off x="3148240" y="3607765"/>
            <a:ext cx="838200" cy="762000"/>
          </a:xfrm>
          <a:prstGeom prst="line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>
            <p:custDataLst>
              <p:tags r:id="rId7"/>
            </p:custDataLst>
          </p:nvPr>
        </p:nvCxnSpPr>
        <p:spPr>
          <a:xfrm rot="10800000">
            <a:off x="3110140" y="4420565"/>
            <a:ext cx="838200" cy="762000"/>
          </a:xfrm>
          <a:prstGeom prst="line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>
            <p:custDataLst>
              <p:tags r:id="rId8"/>
            </p:custDataLst>
          </p:nvPr>
        </p:nvCxnSpPr>
        <p:spPr>
          <a:xfrm flipV="1">
            <a:off x="3170465" y="1978990"/>
            <a:ext cx="838200" cy="762000"/>
          </a:xfrm>
          <a:prstGeom prst="line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>
            <p:custDataLst>
              <p:tags r:id="rId9"/>
            </p:custDataLst>
          </p:nvPr>
        </p:nvCxnSpPr>
        <p:spPr>
          <a:xfrm rot="10800000">
            <a:off x="3119665" y="2807665"/>
            <a:ext cx="838200" cy="762000"/>
          </a:xfrm>
          <a:prstGeom prst="line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>
            <p:custDataLst>
              <p:tags r:id="rId10"/>
            </p:custDataLst>
          </p:nvPr>
        </p:nvSpPr>
        <p:spPr>
          <a:xfrm>
            <a:off x="8321674" y="1251914"/>
            <a:ext cx="381000" cy="5486400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cxnSp>
        <p:nvCxnSpPr>
          <p:cNvPr id="56" name="Straight Connector 55"/>
          <p:cNvCxnSpPr/>
          <p:nvPr>
            <p:custDataLst>
              <p:tags r:id="rId11"/>
            </p:custDataLst>
          </p:nvPr>
        </p:nvCxnSpPr>
        <p:spPr>
          <a:xfrm flipH="1">
            <a:off x="4984749" y="4452314"/>
            <a:ext cx="814388" cy="768350"/>
          </a:xfrm>
          <a:prstGeom prst="line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>
            <p:custDataLst>
              <p:tags r:id="rId12"/>
            </p:custDataLst>
          </p:nvPr>
        </p:nvCxnSpPr>
        <p:spPr>
          <a:xfrm flipH="1">
            <a:off x="5821362" y="4376114"/>
            <a:ext cx="990600" cy="0"/>
          </a:xfrm>
          <a:prstGeom prst="line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>
            <p:custDataLst>
              <p:tags r:id="rId13"/>
            </p:custDataLst>
          </p:nvPr>
        </p:nvCxnSpPr>
        <p:spPr>
          <a:xfrm flipH="1" flipV="1">
            <a:off x="6923087" y="4376114"/>
            <a:ext cx="714375" cy="685800"/>
          </a:xfrm>
          <a:prstGeom prst="line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008665" y="2170649"/>
            <a:ext cx="97608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 smtClean="0">
                <a:solidFill>
                  <a:srgbClr val="008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✔</a:t>
            </a:r>
            <a:endParaRPr lang="en-US" sz="8800" dirty="0">
              <a:solidFill>
                <a:srgbClr val="008000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7355671" y="1841604"/>
            <a:ext cx="976084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dirty="0" smtClean="0">
                <a:solidFill>
                  <a:srgbClr val="FF0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✗</a:t>
            </a:r>
            <a:endParaRPr lang="en-US" sz="11500" dirty="0">
              <a:solidFill>
                <a:srgbClr val="FF000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60756" y="2313591"/>
            <a:ext cx="97608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 smtClean="0">
                <a:solidFill>
                  <a:srgbClr val="008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✔</a:t>
            </a:r>
            <a:endParaRPr lang="en-US" sz="8800" dirty="0">
              <a:solidFill>
                <a:srgbClr val="008000"/>
              </a:solidFill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907896" y="5125554"/>
            <a:ext cx="660559" cy="790597"/>
            <a:chOff x="6310708" y="2223671"/>
            <a:chExt cx="809489" cy="898563"/>
          </a:xfrm>
        </p:grpSpPr>
        <p:sp>
          <p:nvSpPr>
            <p:cNvPr id="49" name="Rounded Rectangle 48"/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ounded Rectangle 49"/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59" name="Rounded Rectangle 58"/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65" name="Oval 64"/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3399065" y="5227128"/>
            <a:ext cx="660559" cy="790597"/>
            <a:chOff x="6310708" y="2223671"/>
            <a:chExt cx="809489" cy="898563"/>
          </a:xfrm>
        </p:grpSpPr>
        <p:sp>
          <p:nvSpPr>
            <p:cNvPr id="68" name="Rounded Rectangle 67"/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ounded Rectangle 68"/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70" name="Rounded Rectangle 69"/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71" name="Oval 70"/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7307182" y="5182566"/>
            <a:ext cx="660559" cy="790597"/>
            <a:chOff x="6310708" y="2223671"/>
            <a:chExt cx="809489" cy="898563"/>
          </a:xfrm>
        </p:grpSpPr>
        <p:sp>
          <p:nvSpPr>
            <p:cNvPr id="73" name="Rounded Rectangle 72"/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ounded Rectangle 73"/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75" name="Rounded Rectangle 74"/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76" name="Oval 75"/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="" xmlns:p14="http://schemas.microsoft.com/office/powerpoint/2010/main" val="2414407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Desafio</a:t>
            </a:r>
            <a:r>
              <a:rPr lang="en-US" dirty="0" smtClean="0"/>
              <a:t> </a:t>
            </a:r>
            <a:r>
              <a:rPr lang="en-US" dirty="0" err="1" smtClean="0"/>
              <a:t>seguidor</a:t>
            </a:r>
            <a:r>
              <a:rPr lang="en-US" dirty="0" smtClean="0"/>
              <a:t> de </a:t>
            </a:r>
            <a:r>
              <a:rPr lang="en-US" dirty="0" err="1" smtClean="0"/>
              <a:t>linha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837" y="826974"/>
            <a:ext cx="6282021" cy="3838930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Passo</a:t>
            </a:r>
            <a:r>
              <a:rPr lang="en-US" dirty="0" smtClean="0">
                <a:solidFill>
                  <a:srgbClr val="FF0000"/>
                </a:solidFill>
              </a:rPr>
              <a:t> 1: </a:t>
            </a:r>
            <a:r>
              <a:rPr lang="en-US" dirty="0" err="1" smtClean="0"/>
              <a:t>Faça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programação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siga</a:t>
            </a:r>
            <a:r>
              <a:rPr lang="en-US" dirty="0" smtClean="0"/>
              <a:t> o </a:t>
            </a:r>
            <a:r>
              <a:rPr lang="en-US" dirty="0" err="1" smtClean="0"/>
              <a:t>lado</a:t>
            </a:r>
            <a:r>
              <a:rPr lang="en-US" dirty="0" smtClean="0"/>
              <a:t> DIREITO da </a:t>
            </a:r>
            <a:r>
              <a:rPr lang="en-US" dirty="0" err="1" smtClean="0"/>
              <a:t>linha</a:t>
            </a:r>
            <a:endParaRPr lang="en-US" dirty="0" smtClean="0"/>
          </a:p>
          <a:p>
            <a:r>
              <a:rPr lang="en-US" dirty="0" err="1" smtClean="0"/>
              <a:t>Dicas</a:t>
            </a:r>
            <a:r>
              <a:rPr lang="en-US" dirty="0" smtClean="0"/>
              <a:t>: Se o </a:t>
            </a:r>
            <a:r>
              <a:rPr lang="en-US" dirty="0" err="1" smtClean="0"/>
              <a:t>seu</a:t>
            </a:r>
            <a:r>
              <a:rPr lang="en-US" dirty="0" smtClean="0"/>
              <a:t> sensor </a:t>
            </a:r>
            <a:r>
              <a:rPr lang="en-US" dirty="0" err="1" smtClean="0"/>
              <a:t>vê</a:t>
            </a:r>
            <a:r>
              <a:rPr lang="en-US" dirty="0" smtClean="0"/>
              <a:t> </a:t>
            </a:r>
            <a:r>
              <a:rPr lang="en-US" dirty="0" err="1" smtClean="0"/>
              <a:t>preto</a:t>
            </a:r>
            <a:r>
              <a:rPr lang="en-US" dirty="0" smtClean="0"/>
              <a:t>, </a:t>
            </a:r>
            <a:r>
              <a:rPr lang="en-US" dirty="0" err="1" smtClean="0"/>
              <a:t>vá</a:t>
            </a:r>
            <a:r>
              <a:rPr lang="en-US" dirty="0" smtClean="0"/>
              <a:t> para a </a:t>
            </a:r>
            <a:r>
              <a:rPr lang="en-US" dirty="0" err="1" smtClean="0"/>
              <a:t>esquerda</a:t>
            </a:r>
            <a:r>
              <a:rPr lang="en-US" dirty="0" smtClean="0"/>
              <a:t>, se o </a:t>
            </a:r>
            <a:r>
              <a:rPr lang="en-US" dirty="0" err="1" smtClean="0"/>
              <a:t>seu</a:t>
            </a:r>
            <a:r>
              <a:rPr lang="en-US" dirty="0" smtClean="0"/>
              <a:t> sensor </a:t>
            </a:r>
            <a:r>
              <a:rPr lang="en-US" dirty="0" err="1" smtClean="0"/>
              <a:t>vê</a:t>
            </a:r>
            <a:r>
              <a:rPr lang="en-US" dirty="0" smtClean="0"/>
              <a:t> </a:t>
            </a:r>
            <a:r>
              <a:rPr lang="en-US" dirty="0" err="1" smtClean="0"/>
              <a:t>branco</a:t>
            </a:r>
            <a:r>
              <a:rPr lang="en-US" dirty="0" smtClean="0"/>
              <a:t>, </a:t>
            </a:r>
            <a:r>
              <a:rPr lang="en-US" dirty="0" err="1" smtClean="0"/>
              <a:t>vá</a:t>
            </a:r>
            <a:r>
              <a:rPr lang="en-US" dirty="0" smtClean="0"/>
              <a:t> para a </a:t>
            </a:r>
            <a:r>
              <a:rPr lang="en-US" dirty="0" err="1" smtClean="0"/>
              <a:t>direita</a:t>
            </a:r>
            <a:r>
              <a:rPr lang="en-US" dirty="0" smtClean="0"/>
              <a:t>. </a:t>
            </a:r>
            <a:r>
              <a:rPr lang="en-US" dirty="0"/>
              <a:t>Use </a:t>
            </a:r>
            <a:r>
              <a:rPr lang="en-US" dirty="0" smtClean="0"/>
              <a:t>loops e </a:t>
            </a:r>
            <a:r>
              <a:rPr lang="en-US" dirty="0" err="1" smtClean="0"/>
              <a:t>comutadores</a:t>
            </a:r>
            <a:r>
              <a:rPr lang="en-US" dirty="0" smtClean="0"/>
              <a:t>!</a:t>
            </a:r>
            <a:endParaRPr lang="en-US" dirty="0"/>
          </a:p>
          <a:p>
            <a:r>
              <a:rPr lang="en-US" dirty="0" err="1" smtClean="0">
                <a:solidFill>
                  <a:srgbClr val="FF0000"/>
                </a:solidFill>
              </a:rPr>
              <a:t>Passo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2: </a:t>
            </a:r>
            <a:r>
              <a:rPr lang="en-US" dirty="0" err="1" smtClean="0"/>
              <a:t>Tente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linhas</a:t>
            </a:r>
            <a:r>
              <a:rPr lang="en-US" dirty="0" smtClean="0"/>
              <a:t> </a:t>
            </a:r>
            <a:r>
              <a:rPr lang="en-US" dirty="0" err="1" smtClean="0"/>
              <a:t>diferentes</a:t>
            </a:r>
            <a:endParaRPr lang="en-US" dirty="0"/>
          </a:p>
          <a:p>
            <a:r>
              <a:rPr lang="en-US" sz="2400" dirty="0" smtClean="0">
                <a:solidFill>
                  <a:srgbClr val="0000FF"/>
                </a:solidFill>
              </a:rPr>
              <a:t>O </a:t>
            </a:r>
            <a:r>
              <a:rPr lang="en-US" sz="2400" dirty="0" err="1" smtClean="0">
                <a:solidFill>
                  <a:srgbClr val="0000FF"/>
                </a:solidFill>
              </a:rPr>
              <a:t>seu</a:t>
            </a:r>
            <a:r>
              <a:rPr lang="en-US" sz="2400" dirty="0" smtClean="0">
                <a:solidFill>
                  <a:srgbClr val="0000FF"/>
                </a:solidFill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</a:rPr>
              <a:t>seguidor</a:t>
            </a:r>
            <a:r>
              <a:rPr lang="en-US" sz="2400" dirty="0" smtClean="0">
                <a:solidFill>
                  <a:srgbClr val="0000FF"/>
                </a:solidFill>
              </a:rPr>
              <a:t> de </a:t>
            </a:r>
            <a:r>
              <a:rPr lang="en-US" sz="2400" dirty="0" err="1" smtClean="0">
                <a:solidFill>
                  <a:srgbClr val="0000FF"/>
                </a:solidFill>
              </a:rPr>
              <a:t>linhas</a:t>
            </a:r>
            <a:r>
              <a:rPr lang="en-US" sz="2400" dirty="0" smtClean="0">
                <a:solidFill>
                  <a:srgbClr val="0000FF"/>
                </a:solidFill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</a:rPr>
              <a:t>foi</a:t>
            </a:r>
            <a:r>
              <a:rPr lang="en-US" sz="2400" dirty="0" smtClean="0">
                <a:solidFill>
                  <a:srgbClr val="0000FF"/>
                </a:solidFill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</a:rPr>
              <a:t>tanto</a:t>
            </a:r>
            <a:r>
              <a:rPr lang="en-US" sz="2400" dirty="0" smtClean="0">
                <a:solidFill>
                  <a:srgbClr val="0000FF"/>
                </a:solidFill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</a:rPr>
              <a:t>na</a:t>
            </a:r>
            <a:r>
              <a:rPr lang="en-US" sz="2400" dirty="0" smtClean="0">
                <a:solidFill>
                  <a:srgbClr val="0000FF"/>
                </a:solidFill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</a:rPr>
              <a:t>linha</a:t>
            </a:r>
            <a:r>
              <a:rPr lang="en-US" sz="2400" dirty="0" smtClean="0">
                <a:solidFill>
                  <a:srgbClr val="0000FF"/>
                </a:solidFill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</a:rPr>
              <a:t>reta</a:t>
            </a:r>
            <a:r>
              <a:rPr lang="en-US" sz="2400" dirty="0" smtClean="0">
                <a:solidFill>
                  <a:srgbClr val="0000FF"/>
                </a:solidFill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</a:rPr>
              <a:t>quanto</a:t>
            </a:r>
            <a:r>
              <a:rPr lang="en-US" sz="2400" dirty="0" smtClean="0">
                <a:solidFill>
                  <a:srgbClr val="0000FF"/>
                </a:solidFill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</a:rPr>
              <a:t>na</a:t>
            </a:r>
            <a:r>
              <a:rPr lang="en-US" sz="2400" dirty="0" smtClean="0">
                <a:solidFill>
                  <a:srgbClr val="0000FF"/>
                </a:solidFill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</a:rPr>
              <a:t>curva</a:t>
            </a:r>
            <a:r>
              <a:rPr lang="en-US" sz="2400" dirty="0" smtClean="0">
                <a:solidFill>
                  <a:srgbClr val="0000FF"/>
                </a:solidFill>
              </a:rPr>
              <a:t>?</a:t>
            </a:r>
            <a:endParaRPr lang="en-US" sz="2400" dirty="0">
              <a:solidFill>
                <a:srgbClr val="0000FF"/>
              </a:solidFill>
            </a:endParaRPr>
          </a:p>
          <a:p>
            <a:r>
              <a:rPr lang="en-US" dirty="0" err="1" smtClean="0">
                <a:solidFill>
                  <a:srgbClr val="FF0000"/>
                </a:solidFill>
              </a:rPr>
              <a:t>Passo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3: </a:t>
            </a:r>
            <a:r>
              <a:rPr lang="en-US" dirty="0" smtClean="0">
                <a:solidFill>
                  <a:srgbClr val="FF0000"/>
                </a:solidFill>
              </a:rPr>
              <a:t>Se </a:t>
            </a:r>
            <a:r>
              <a:rPr lang="en-US" dirty="0" err="1" smtClean="0">
                <a:solidFill>
                  <a:srgbClr val="FF0000"/>
                </a:solidFill>
              </a:rPr>
              <a:t>não</a:t>
            </a:r>
            <a:r>
              <a:rPr lang="en-US" dirty="0" smtClean="0">
                <a:solidFill>
                  <a:srgbClr val="FF0000"/>
                </a:solidFill>
              </a:rPr>
              <a:t>, </a:t>
            </a:r>
            <a:r>
              <a:rPr lang="en-US" dirty="0" err="1" smtClean="0"/>
              <a:t>ao</a:t>
            </a:r>
            <a:r>
              <a:rPr lang="en-US" dirty="0" smtClean="0"/>
              <a:t> </a:t>
            </a:r>
            <a:r>
              <a:rPr lang="en-US" dirty="0" err="1" smtClean="0"/>
              <a:t>invés</a:t>
            </a:r>
            <a:r>
              <a:rPr lang="en-US" dirty="0" smtClean="0"/>
              <a:t> de </a:t>
            </a:r>
            <a:r>
              <a:rPr lang="en-US" dirty="0" err="1" smtClean="0"/>
              <a:t>virar</a:t>
            </a:r>
            <a:r>
              <a:rPr lang="en-US" dirty="0" smtClean="0"/>
              <a:t> </a:t>
            </a:r>
            <a:r>
              <a:rPr lang="en-US" dirty="0" err="1" smtClean="0"/>
              <a:t>Direção</a:t>
            </a:r>
            <a:r>
              <a:rPr lang="en-US" dirty="0" smtClean="0"/>
              <a:t> </a:t>
            </a:r>
            <a:r>
              <a:rPr lang="en-US" dirty="0"/>
              <a:t>= 50, </a:t>
            </a:r>
            <a:r>
              <a:rPr lang="en-US" dirty="0" err="1" smtClean="0"/>
              <a:t>tente</a:t>
            </a:r>
            <a:r>
              <a:rPr lang="en-US" dirty="0" smtClean="0"/>
              <a:t> </a:t>
            </a:r>
            <a:r>
              <a:rPr lang="en-US" dirty="0" err="1" smtClean="0"/>
              <a:t>valores</a:t>
            </a:r>
            <a:r>
              <a:rPr lang="en-US" dirty="0" smtClean="0"/>
              <a:t> </a:t>
            </a:r>
            <a:r>
              <a:rPr lang="en-US" dirty="0" err="1" smtClean="0"/>
              <a:t>menores</a:t>
            </a:r>
            <a:endParaRPr lang="en-US" dirty="0"/>
          </a:p>
          <a:p>
            <a:r>
              <a:rPr lang="en-US" dirty="0" smtClean="0"/>
              <a:t>É </a:t>
            </a:r>
            <a:r>
              <a:rPr lang="en-US" dirty="0" err="1" smtClean="0"/>
              <a:t>melhor</a:t>
            </a:r>
            <a:r>
              <a:rPr lang="en-US" dirty="0" smtClean="0"/>
              <a:t> </a:t>
            </a:r>
            <a:r>
              <a:rPr lang="en-US" dirty="0" err="1" smtClean="0"/>
              <a:t>nas</a:t>
            </a:r>
            <a:r>
              <a:rPr lang="en-US" dirty="0" smtClean="0"/>
              <a:t> </a:t>
            </a:r>
            <a:r>
              <a:rPr lang="en-US" dirty="0" err="1" smtClean="0"/>
              <a:t>linhas</a:t>
            </a:r>
            <a:r>
              <a:rPr lang="en-US" dirty="0" smtClean="0"/>
              <a:t> </a:t>
            </a:r>
            <a:r>
              <a:rPr lang="en-US" dirty="0" err="1" smtClean="0"/>
              <a:t>curvas</a:t>
            </a:r>
            <a:r>
              <a:rPr lang="en-US" dirty="0" smtClean="0"/>
              <a:t> agora?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 (Last edit: 1/21/2015)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9</a:t>
            </a:fld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7451505" y="1524318"/>
            <a:ext cx="41640" cy="4285563"/>
          </a:xfrm>
          <a:prstGeom prst="line">
            <a:avLst/>
          </a:prstGeom>
          <a:ln w="762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Freeform 22"/>
          <p:cNvSpPr/>
          <p:nvPr/>
        </p:nvSpPr>
        <p:spPr>
          <a:xfrm>
            <a:off x="8099641" y="1491616"/>
            <a:ext cx="452149" cy="4318265"/>
          </a:xfrm>
          <a:custGeom>
            <a:avLst/>
            <a:gdLst>
              <a:gd name="connsiteX0" fmla="*/ 326318 w 452149"/>
              <a:gd name="connsiteY0" fmla="*/ 4318265 h 4318265"/>
              <a:gd name="connsiteX1" fmla="*/ 295088 w 452149"/>
              <a:gd name="connsiteY1" fmla="*/ 4172516 h 4318265"/>
              <a:gd name="connsiteX2" fmla="*/ 451240 w 452149"/>
              <a:gd name="connsiteY2" fmla="*/ 3516647 h 4318265"/>
              <a:gd name="connsiteX3" fmla="*/ 211807 w 452149"/>
              <a:gd name="connsiteY3" fmla="*/ 2787903 h 4318265"/>
              <a:gd name="connsiteX4" fmla="*/ 378369 w 452149"/>
              <a:gd name="connsiteY4" fmla="*/ 2090391 h 4318265"/>
              <a:gd name="connsiteX5" fmla="*/ 170166 w 452149"/>
              <a:gd name="connsiteY5" fmla="*/ 1528217 h 4318265"/>
              <a:gd name="connsiteX6" fmla="*/ 388779 w 452149"/>
              <a:gd name="connsiteY6" fmla="*/ 966043 h 4318265"/>
              <a:gd name="connsiteX7" fmla="*/ 14015 w 452149"/>
              <a:gd name="connsiteY7" fmla="*/ 216478 h 4318265"/>
              <a:gd name="connsiteX8" fmla="*/ 76475 w 452149"/>
              <a:gd name="connsiteY8" fmla="*/ 18676 h 4318265"/>
              <a:gd name="connsiteX9" fmla="*/ 45245 w 452149"/>
              <a:gd name="connsiteY9" fmla="*/ 8266 h 4318265"/>
              <a:gd name="connsiteX10" fmla="*/ 45245 w 452149"/>
              <a:gd name="connsiteY10" fmla="*/ 8266 h 4318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52149" h="4318265">
                <a:moveTo>
                  <a:pt x="326318" y="4318265"/>
                </a:moveTo>
                <a:cubicBezTo>
                  <a:pt x="300293" y="4312192"/>
                  <a:pt x="274268" y="4306119"/>
                  <a:pt x="295088" y="4172516"/>
                </a:cubicBezTo>
                <a:cubicBezTo>
                  <a:pt x="315908" y="4038913"/>
                  <a:pt x="465120" y="3747416"/>
                  <a:pt x="451240" y="3516647"/>
                </a:cubicBezTo>
                <a:cubicBezTo>
                  <a:pt x="437360" y="3285878"/>
                  <a:pt x="223952" y="3025612"/>
                  <a:pt x="211807" y="2787903"/>
                </a:cubicBezTo>
                <a:cubicBezTo>
                  <a:pt x="199662" y="2550194"/>
                  <a:pt x="385309" y="2300339"/>
                  <a:pt x="378369" y="2090391"/>
                </a:cubicBezTo>
                <a:cubicBezTo>
                  <a:pt x="371429" y="1880443"/>
                  <a:pt x="168431" y="1715608"/>
                  <a:pt x="170166" y="1528217"/>
                </a:cubicBezTo>
                <a:cubicBezTo>
                  <a:pt x="171901" y="1340826"/>
                  <a:pt x="414804" y="1184666"/>
                  <a:pt x="388779" y="966043"/>
                </a:cubicBezTo>
                <a:cubicBezTo>
                  <a:pt x="362754" y="747420"/>
                  <a:pt x="66066" y="374372"/>
                  <a:pt x="14015" y="216478"/>
                </a:cubicBezTo>
                <a:cubicBezTo>
                  <a:pt x="-38036" y="58584"/>
                  <a:pt x="71270" y="53378"/>
                  <a:pt x="76475" y="18676"/>
                </a:cubicBezTo>
                <a:cubicBezTo>
                  <a:pt x="81680" y="-16026"/>
                  <a:pt x="45245" y="8266"/>
                  <a:pt x="45245" y="8266"/>
                </a:cubicBezTo>
                <a:lnTo>
                  <a:pt x="45245" y="8266"/>
                </a:lnTo>
              </a:path>
            </a:pathLst>
          </a:custGeom>
          <a:ln w="762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6qc3Nq_aAkpt60pdvww4gFaPQxXNE3yZQQdwOo3LEO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4086" y="4866249"/>
            <a:ext cx="2551329" cy="1409305"/>
          </a:xfrm>
          <a:prstGeom prst="rect">
            <a:avLst/>
          </a:prstGeom>
        </p:spPr>
      </p:pic>
      <p:sp>
        <p:nvSpPr>
          <p:cNvPr id="9" name="Oval 8"/>
          <p:cNvSpPr/>
          <p:nvPr/>
        </p:nvSpPr>
        <p:spPr>
          <a:xfrm>
            <a:off x="4022703" y="5620226"/>
            <a:ext cx="556530" cy="454982"/>
          </a:xfrm>
          <a:prstGeom prst="ellipse">
            <a:avLst/>
          </a:prstGeom>
          <a:noFill/>
          <a:ln w="571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>
            <a:endCxn id="9" idx="7"/>
          </p:cNvCxnSpPr>
          <p:nvPr/>
        </p:nvCxnSpPr>
        <p:spPr>
          <a:xfrm flipH="1">
            <a:off x="4497731" y="3934691"/>
            <a:ext cx="609978" cy="175216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 rot="16200000">
            <a:off x="6949709" y="5464876"/>
            <a:ext cx="948822" cy="1002435"/>
            <a:chOff x="6507213" y="1384746"/>
            <a:chExt cx="1199001" cy="1371767"/>
          </a:xfrm>
        </p:grpSpPr>
        <p:grpSp>
          <p:nvGrpSpPr>
            <p:cNvPr id="13" name="Group 12"/>
            <p:cNvGrpSpPr/>
            <p:nvPr/>
          </p:nvGrpSpPr>
          <p:grpSpPr>
            <a:xfrm rot="5400000">
              <a:off x="6518630" y="1512901"/>
              <a:ext cx="1141996" cy="1164830"/>
              <a:chOff x="6310708" y="2223671"/>
              <a:chExt cx="809489" cy="898563"/>
            </a:xfrm>
          </p:grpSpPr>
          <p:sp>
            <p:nvSpPr>
              <p:cNvPr id="16" name="Rounded Rectangle 15"/>
              <p:cNvSpPr/>
              <p:nvPr/>
            </p:nvSpPr>
            <p:spPr>
              <a:xfrm>
                <a:off x="6451829" y="2223671"/>
                <a:ext cx="519438" cy="898563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ounded Rectangle 16"/>
              <p:cNvSpPr/>
              <p:nvPr/>
            </p:nvSpPr>
            <p:spPr>
              <a:xfrm>
                <a:off x="6979076" y="2525434"/>
                <a:ext cx="141121" cy="295036"/>
              </a:xfrm>
              <a:prstGeom prst="roundRect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18" name="Rounded Rectangle 17"/>
              <p:cNvSpPr/>
              <p:nvPr/>
            </p:nvSpPr>
            <p:spPr>
              <a:xfrm>
                <a:off x="6310708" y="2525434"/>
                <a:ext cx="141121" cy="295036"/>
              </a:xfrm>
              <a:prstGeom prst="roundRect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19" name="Oval 18"/>
              <p:cNvSpPr>
                <a:spLocks noChangeAspect="1"/>
              </p:cNvSpPr>
              <p:nvPr/>
            </p:nvSpPr>
            <p:spPr>
              <a:xfrm>
                <a:off x="6621904" y="2247641"/>
                <a:ext cx="179290" cy="166284"/>
              </a:xfrm>
              <a:prstGeom prst="ellipse">
                <a:avLst/>
              </a:prstGeom>
              <a:solidFill>
                <a:srgbClr val="FF0000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" name="TextBox 13"/>
            <p:cNvSpPr txBox="1"/>
            <p:nvPr/>
          </p:nvSpPr>
          <p:spPr>
            <a:xfrm>
              <a:off x="7216809" y="1384746"/>
              <a:ext cx="465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240594" y="2387181"/>
              <a:ext cx="465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</p:grpSp>
      <p:grpSp>
        <p:nvGrpSpPr>
          <p:cNvPr id="20" name="Group 19"/>
          <p:cNvGrpSpPr/>
          <p:nvPr/>
        </p:nvGrpSpPr>
        <p:grpSpPr>
          <a:xfrm rot="16200000">
            <a:off x="7900777" y="5455610"/>
            <a:ext cx="948822" cy="1002435"/>
            <a:chOff x="6507213" y="1384746"/>
            <a:chExt cx="1199001" cy="1371767"/>
          </a:xfrm>
        </p:grpSpPr>
        <p:grpSp>
          <p:nvGrpSpPr>
            <p:cNvPr id="21" name="Group 20"/>
            <p:cNvGrpSpPr/>
            <p:nvPr/>
          </p:nvGrpSpPr>
          <p:grpSpPr>
            <a:xfrm rot="5400000">
              <a:off x="6518630" y="1512901"/>
              <a:ext cx="1141996" cy="1164830"/>
              <a:chOff x="6310708" y="2223671"/>
              <a:chExt cx="809489" cy="898563"/>
            </a:xfrm>
          </p:grpSpPr>
          <p:sp>
            <p:nvSpPr>
              <p:cNvPr id="27" name="Rounded Rectangle 26"/>
              <p:cNvSpPr/>
              <p:nvPr/>
            </p:nvSpPr>
            <p:spPr>
              <a:xfrm>
                <a:off x="6451829" y="2223671"/>
                <a:ext cx="519438" cy="898563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ounded Rectangle 27"/>
              <p:cNvSpPr/>
              <p:nvPr/>
            </p:nvSpPr>
            <p:spPr>
              <a:xfrm>
                <a:off x="6979076" y="2525434"/>
                <a:ext cx="141121" cy="295036"/>
              </a:xfrm>
              <a:prstGeom prst="roundRect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29" name="Rounded Rectangle 28"/>
              <p:cNvSpPr/>
              <p:nvPr/>
            </p:nvSpPr>
            <p:spPr>
              <a:xfrm>
                <a:off x="6310708" y="2525434"/>
                <a:ext cx="141121" cy="295036"/>
              </a:xfrm>
              <a:prstGeom prst="roundRect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30" name="Oval 29"/>
              <p:cNvSpPr>
                <a:spLocks noChangeAspect="1"/>
              </p:cNvSpPr>
              <p:nvPr/>
            </p:nvSpPr>
            <p:spPr>
              <a:xfrm>
                <a:off x="6621904" y="2247641"/>
                <a:ext cx="179290" cy="166284"/>
              </a:xfrm>
              <a:prstGeom prst="ellipse">
                <a:avLst/>
              </a:prstGeom>
              <a:solidFill>
                <a:srgbClr val="FF0000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7216809" y="1384746"/>
              <a:ext cx="465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240594" y="2387181"/>
              <a:ext cx="465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</p:grpSp>
    </p:spTree>
    <p:extLst>
      <p:ext uri="{BB962C8B-B14F-4D97-AF65-F5344CB8AC3E}">
        <p14:creationId xmlns="" xmlns:p14="http://schemas.microsoft.com/office/powerpoint/2010/main" val="2416057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Essential.thmx</Template>
  <TotalTime>6194</TotalTime>
  <Words>721</Words>
  <Application>Microsoft Office PowerPoint</Application>
  <PresentationFormat>Apresentação na tela (4:3)</PresentationFormat>
  <Paragraphs>109</Paragraphs>
  <Slides>14</Slides>
  <Notes>4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5" baseType="lpstr">
      <vt:lpstr>Essential</vt:lpstr>
      <vt:lpstr>Programação intermediário -  lição #1</vt:lpstr>
      <vt:lpstr>Seguidor de linha</vt:lpstr>
      <vt:lpstr>Seguir o meio?</vt:lpstr>
      <vt:lpstr>Slide 4</vt:lpstr>
      <vt:lpstr>Slide 5</vt:lpstr>
      <vt:lpstr>Seguidor de linha: Estilo do robô</vt:lpstr>
      <vt:lpstr>Robô de linha seguindo acontece na “borda”</vt:lpstr>
      <vt:lpstr>Iniciando o robô no lado certo</vt:lpstr>
      <vt:lpstr>Desafio seguidor de linha</vt:lpstr>
      <vt:lpstr>Desafio seguidor de linha - solução</vt:lpstr>
      <vt:lpstr>Desafio seguidor de linha - solução</vt:lpstr>
      <vt:lpstr>Seguindo a linha por um sensor de distância </vt:lpstr>
      <vt:lpstr>Seguindo a linha por um sensor de distância </vt:lpstr>
      <vt:lpstr>CRéDIToS</vt:lpstr>
    </vt:vector>
  </TitlesOfParts>
  <Company>Carnegie Mellon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Srinivasan Seshan</dc:creator>
  <cp:lastModifiedBy>Carolina</cp:lastModifiedBy>
  <cp:revision>205</cp:revision>
  <dcterms:created xsi:type="dcterms:W3CDTF">2014-08-07T02:19:13Z</dcterms:created>
  <dcterms:modified xsi:type="dcterms:W3CDTF">2015-02-01T17:23:42Z</dcterms:modified>
</cp:coreProperties>
</file>