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370" r:id="rId2"/>
    <p:sldId id="372" r:id="rId3"/>
    <p:sldId id="352" r:id="rId4"/>
    <p:sldId id="286" r:id="rId5"/>
    <p:sldId id="287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B2E8-9F3A-4798-8858-A24CED2A0EBC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4EEF-22E8-486F-A7CC-B0A2D2A00269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2E21-3DAD-48D0-B769-86CAE6FF8312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83AE-6DA7-43E5-81CC-B42B905F83E7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FC-0D0A-41B0-8822-39085D7BEEBA}" type="datetime1">
              <a:rPr lang="en-US" smtClean="0"/>
              <a:t>7/20/2015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1AC1-580A-4A60-95AA-5E56A699011C}" type="datetime1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05A9-A3BD-4767-8F20-909A2121C350}" type="datetime1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896-11DF-4AF2-AA13-8FCB78DE624D}" type="datetime1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8E25-1492-433E-B3A5-5BB78549A3AC}" type="datetime1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900-05DA-4BE7-8CE1-A8844A2165AA}" type="datetime1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3A58-6CC4-4F73-9C23-3EA22CE9D7D7}" type="datetime1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A78CF66-11E1-42A4-AC73-178274BE6D0D}" type="datetime1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2015, EV3Lessons.com (last edit 2/28/15)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/>
              <a:t>LIÇÃO DE </a:t>
            </a:r>
            <a:r>
              <a:rPr lang="en-US" sz="3200" dirty="0" err="1"/>
              <a:t>Programação</a:t>
            </a:r>
            <a:r>
              <a:rPr lang="en-US" sz="3200" dirty="0"/>
              <a:t> </a:t>
            </a:r>
            <a:r>
              <a:rPr lang="en-US" sz="3200" dirty="0" err="1"/>
              <a:t>intermediário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Por</a:t>
            </a:r>
            <a:r>
              <a:rPr lang="en-US" sz="2800" dirty="0" smtClean="0"/>
              <a:t>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My Block </a:t>
            </a:r>
            <a:r>
              <a:rPr lang="en-US" sz="2800" dirty="0" err="1" smtClean="0">
                <a:solidFill>
                  <a:srgbClr val="FF0000"/>
                </a:solidFill>
              </a:rPr>
              <a:t>Girar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Graus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97021"/>
          </a:xfrm>
        </p:spPr>
        <p:txBody>
          <a:bodyPr>
            <a:normAutofit/>
          </a:bodyPr>
          <a:lstStyle/>
          <a:p>
            <a:r>
              <a:rPr lang="en-US" dirty="0" err="1" smtClean="0"/>
              <a:t>Estágio</a:t>
            </a:r>
            <a:r>
              <a:rPr lang="en-US" dirty="0" smtClean="0"/>
              <a:t> 5: outro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6" y="1985151"/>
            <a:ext cx="8547368" cy="26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estágio</a:t>
            </a:r>
            <a:r>
              <a:rPr lang="en-US" dirty="0" smtClean="0"/>
              <a:t> 6: </a:t>
            </a:r>
            <a:r>
              <a:rPr lang="en-US" dirty="0" err="1" smtClean="0"/>
              <a:t>girar</a:t>
            </a:r>
            <a:r>
              <a:rPr lang="en-US" dirty="0" smtClean="0"/>
              <a:t> </a:t>
            </a:r>
            <a:r>
              <a:rPr lang="en-US" dirty="0" err="1" smtClean="0"/>
              <a:t>graus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6" y="1739994"/>
            <a:ext cx="8621222" cy="25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estágio</a:t>
            </a:r>
            <a:r>
              <a:rPr lang="en-US" sz="3200" dirty="0" smtClean="0"/>
              <a:t> 7: Final do </a:t>
            </a:r>
            <a:r>
              <a:rPr lang="en-US" sz="3200" dirty="0" err="1" smtClean="0"/>
              <a:t>girar</a:t>
            </a:r>
            <a:r>
              <a:rPr lang="en-US" sz="3200" dirty="0" smtClean="0"/>
              <a:t> </a:t>
            </a:r>
            <a:r>
              <a:rPr lang="en-US" sz="3200" dirty="0" err="1" smtClean="0"/>
              <a:t>graus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0" y="1933575"/>
            <a:ext cx="8248556" cy="258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dirty="0" err="1" smtClean="0"/>
              <a:t>Seshan</a:t>
            </a:r>
            <a:r>
              <a:rPr lang="en-US" dirty="0" smtClean="0"/>
              <a:t> dos Droids Robotics.</a:t>
            </a:r>
          </a:p>
          <a:p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Naira Hirakawa.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no site www.ev3lessons.com</a:t>
            </a:r>
          </a:p>
          <a:p>
            <a:r>
              <a:rPr lang="en-US" dirty="0" smtClean="0"/>
              <a:t>Email do </a:t>
            </a:r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é licenciado por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Criar</a:t>
            </a:r>
            <a:r>
              <a:rPr lang="en-US" dirty="0" smtClean="0"/>
              <a:t> um My Block </a:t>
            </a:r>
            <a:r>
              <a:rPr lang="en-US" dirty="0" err="1" smtClean="0"/>
              <a:t>útil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desenvolver</a:t>
            </a:r>
            <a:r>
              <a:rPr lang="en-US" dirty="0" smtClean="0"/>
              <a:t> um My Block com Entradas e </a:t>
            </a:r>
            <a:r>
              <a:rPr lang="en-US" dirty="0" err="1" smtClean="0"/>
              <a:t>Saídas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desenvolver</a:t>
            </a:r>
            <a:r>
              <a:rPr lang="en-US" dirty="0" smtClean="0"/>
              <a:t> um My Block que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pegar</a:t>
            </a:r>
            <a:r>
              <a:rPr lang="en-US" dirty="0" smtClean="0"/>
              <a:t> as entradas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medidas</a:t>
            </a:r>
            <a:r>
              <a:rPr lang="en-US" dirty="0" smtClean="0"/>
              <a:t> de um </a:t>
            </a:r>
            <a:r>
              <a:rPr lang="en-US" dirty="0" err="1" smtClean="0"/>
              <a:t>transferidor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 (última edição 28/2/15)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blocks Com entradas e </a:t>
            </a:r>
            <a:r>
              <a:rPr lang="en-US" dirty="0" err="1" smtClean="0"/>
              <a:t>saídas</a:t>
            </a:r>
            <a:r>
              <a:rPr lang="en-US" dirty="0" smtClean="0"/>
              <a:t> (</a:t>
            </a:r>
            <a:r>
              <a:rPr lang="en-US" dirty="0" err="1" smtClean="0">
                <a:latin typeface="Courier"/>
                <a:cs typeface="Courier"/>
              </a:rPr>
              <a:t>girar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graus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44887" cy="4373563"/>
          </a:xfrm>
        </p:spPr>
        <p:txBody>
          <a:bodyPr/>
          <a:lstStyle/>
          <a:p>
            <a:r>
              <a:rPr lang="pt-BR" dirty="0"/>
              <a:t>Veja as instruções passo-a-passo e o código nos arquivos EV3 anexos para aprender a construir um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Block</a:t>
            </a:r>
            <a:r>
              <a:rPr lang="pt-BR" dirty="0"/>
              <a:t> útil para girar.</a:t>
            </a:r>
          </a:p>
          <a:p>
            <a:r>
              <a:rPr lang="pt-BR" dirty="0"/>
              <a:t>Comece na aba Estágio 1 e leia todos os comentários em cada </a:t>
            </a:r>
            <a:r>
              <a:rPr lang="pt-BR" dirty="0" smtClean="0"/>
              <a:t>uma delas.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91" y="1400968"/>
            <a:ext cx="32385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7714" l="500" r="98833">
                        <a14:foregroundMark x1="20000" y1="59143" x2="20000" y2="59143"/>
                        <a14:foregroundMark x1="5500" y1="87429" x2="5500" y2="87429"/>
                        <a14:foregroundMark x1="4667" y1="90857" x2="4667" y2="90857"/>
                        <a14:foregroundMark x1="21333" y1="53429" x2="21333" y2="53429"/>
                        <a14:foregroundMark x1="25667" y1="43714" x2="25667" y2="43714"/>
                        <a14:foregroundMark x1="30833" y1="34857" x2="30833" y2="34857"/>
                        <a14:foregroundMark x1="36833" y1="32571" x2="36833" y2="32571"/>
                        <a14:foregroundMark x1="42500" y1="25714" x2="42500" y2="25714"/>
                        <a14:foregroundMark x1="50000" y1="25143" x2="50000" y2="25143"/>
                        <a14:foregroundMark x1="46333" y1="25143" x2="46333" y2="25143"/>
                        <a14:foregroundMark x1="52667" y1="26000" x2="52667" y2="26000"/>
                        <a14:foregroundMark x1="54167" y1="26857" x2="54167" y2="26857"/>
                        <a14:foregroundMark x1="58333" y1="29143" x2="58333" y2="29143"/>
                        <a14:foregroundMark x1="61000" y1="26000" x2="61000" y2="26000"/>
                        <a14:foregroundMark x1="64833" y1="33429" x2="64833" y2="33429"/>
                        <a14:foregroundMark x1="96500" y1="92000" x2="96500" y2="9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8343" y="5314531"/>
            <a:ext cx="1875868" cy="1094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construindo</a:t>
            </a:r>
            <a:r>
              <a:rPr lang="en-US" sz="3200" dirty="0" smtClean="0"/>
              <a:t> um My block para </a:t>
            </a:r>
            <a:r>
              <a:rPr lang="en-US" sz="3200" dirty="0" err="1" smtClean="0"/>
              <a:t>girar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84" y="1087618"/>
            <a:ext cx="5074996" cy="4688462"/>
          </a:xfrm>
        </p:spPr>
        <p:txBody>
          <a:bodyPr>
            <a:noAutofit/>
          </a:bodyPr>
          <a:lstStyle/>
          <a:p>
            <a:r>
              <a:rPr lang="pt-BR" dirty="0"/>
              <a:t>Assim como no Move Polegadas, você também pode criar um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Block</a:t>
            </a:r>
            <a:r>
              <a:rPr lang="pt-BR" dirty="0"/>
              <a:t> para girar. No Move Polegadas, tivemos que descobrir o quanto as rodas do robô giram para cada polegada da régua.</a:t>
            </a:r>
          </a:p>
          <a:p>
            <a:r>
              <a:rPr lang="pt-BR" dirty="0"/>
              <a:t>Para desenvolver o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Block</a:t>
            </a:r>
            <a:r>
              <a:rPr lang="pt-BR" dirty="0"/>
              <a:t> Girar Degraus, será preciso descobrir o quanto o sensor de rotação do motor gira para cada grau do transferidor</a:t>
            </a:r>
          </a:p>
          <a:p>
            <a:r>
              <a:rPr lang="pt-BR" dirty="0">
                <a:solidFill>
                  <a:srgbClr val="FF0000"/>
                </a:solidFill>
              </a:rPr>
              <a:t>Um </a:t>
            </a:r>
            <a:r>
              <a:rPr lang="pt-BR" dirty="0" err="1">
                <a:solidFill>
                  <a:srgbClr val="FF0000"/>
                </a:solidFill>
              </a:rPr>
              <a:t>My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Block</a:t>
            </a:r>
            <a:r>
              <a:rPr lang="pt-BR" dirty="0">
                <a:solidFill>
                  <a:srgbClr val="FF0000"/>
                </a:solidFill>
              </a:rPr>
              <a:t> Girar será extremamente útil para qualquer time to FLL porque agora você pode medir os giros usando um transferidor!!!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43406" b="76658"/>
          <a:stretch/>
        </p:blipFill>
        <p:spPr>
          <a:xfrm>
            <a:off x="237384" y="5314531"/>
            <a:ext cx="1358434" cy="1061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3406" b="76658"/>
          <a:stretch/>
        </p:blipFill>
        <p:spPr>
          <a:xfrm rot="18900000">
            <a:off x="3324532" y="5427772"/>
            <a:ext cx="1358434" cy="106127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015045" y="5634021"/>
            <a:ext cx="830440" cy="5983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14211" y="5314531"/>
            <a:ext cx="409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giro de 45 graus do robô no mundo real pode ser medido com um transferidor. </a:t>
            </a:r>
            <a:r>
              <a:rPr lang="pt-BR" b="1" dirty="0">
                <a:solidFill>
                  <a:srgbClr val="0000FF"/>
                </a:solidFill>
              </a:rPr>
              <a:t>Isto é chamado de graus do transferidor.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7137" y="1339561"/>
            <a:ext cx="2605047" cy="2605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93259" y="3944608"/>
            <a:ext cx="3419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Você pode usar o EV3 para medir o quanto as suas rodas giram.</a:t>
            </a:r>
            <a:r>
              <a:rPr lang="pt-BR" b="1" dirty="0">
                <a:solidFill>
                  <a:srgbClr val="008000"/>
                </a:solidFill>
              </a:rPr>
              <a:t> Isto é chamado graus de rotação.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6411486" y="1600200"/>
            <a:ext cx="2161589" cy="1831649"/>
          </a:xfrm>
          <a:prstGeom prst="arc">
            <a:avLst/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medindo</a:t>
            </a:r>
            <a:r>
              <a:rPr lang="en-US" sz="3200" dirty="0" smtClean="0"/>
              <a:t> o sensor de </a:t>
            </a:r>
            <a:r>
              <a:rPr lang="en-US" sz="3200" dirty="0" err="1" smtClean="0"/>
              <a:t>rotação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1967"/>
          </a:xfrm>
        </p:spPr>
        <p:txBody>
          <a:bodyPr>
            <a:normAutofit fontScale="92500" lnSpcReduction="20000"/>
          </a:bodyPr>
          <a:lstStyle/>
          <a:p>
            <a:r>
              <a:rPr lang="pt-BR" sz="1800" dirty="0">
                <a:solidFill>
                  <a:srgbClr val="000000"/>
                </a:solidFill>
              </a:rPr>
              <a:t>O EV3 possui uma Função para visualização da Porta que exibe os valores medidos pelos sensores</a:t>
            </a:r>
          </a:p>
          <a:p>
            <a:r>
              <a:rPr lang="pt-BR" sz="1800" dirty="0">
                <a:solidFill>
                  <a:srgbClr val="000000"/>
                </a:solidFill>
              </a:rPr>
              <a:t>Nesta seção, iremos mostrar como usar a visualização da porta para medir giros.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pt-BR" sz="1600" dirty="0">
                <a:solidFill>
                  <a:srgbClr val="FF0000"/>
                </a:solidFill>
              </a:rPr>
              <a:t>Passo 1</a:t>
            </a:r>
            <a:r>
              <a:rPr lang="pt-BR" sz="1600" dirty="0"/>
              <a:t>: Vá para a Visualização de Porta do seu robô. No EV3 é o terceiro menu à direita. Procure pelo valor de um dos motores (motores ligados às suas rodas)</a:t>
            </a:r>
            <a:endParaRPr lang="en-US" sz="1600" dirty="0"/>
          </a:p>
          <a:p>
            <a:r>
              <a:rPr lang="pt-BR" sz="1600" dirty="0">
                <a:solidFill>
                  <a:srgbClr val="FF0000"/>
                </a:solidFill>
              </a:rPr>
              <a:t>Passo 2</a:t>
            </a:r>
            <a:r>
              <a:rPr lang="pt-BR" sz="1600" dirty="0"/>
              <a:t>: Gire o robô 90 graus (gire no eixo) – usando as suas mãos para girar uma roda. Certifique-se de que as rodas não vão escorregar quando você fizer isto.</a:t>
            </a:r>
            <a:endParaRPr lang="en-US" sz="1600" dirty="0"/>
          </a:p>
          <a:p>
            <a:r>
              <a:rPr lang="pt-BR" sz="1600" dirty="0">
                <a:solidFill>
                  <a:srgbClr val="FF0000"/>
                </a:solidFill>
              </a:rPr>
              <a:t>Passo 3</a:t>
            </a:r>
            <a:r>
              <a:rPr lang="pt-BR" sz="1600" dirty="0"/>
              <a:t>: Veja o valor do grau de rotação e anote o número de graus (n)</a:t>
            </a:r>
            <a:endParaRPr lang="en-US" sz="1600" dirty="0"/>
          </a:p>
          <a:p>
            <a:r>
              <a:rPr lang="pt-BR" sz="1600" dirty="0">
                <a:solidFill>
                  <a:srgbClr val="FF0000"/>
                </a:solidFill>
              </a:rPr>
              <a:t>Passo 4</a:t>
            </a:r>
            <a:r>
              <a:rPr lang="pt-BR" sz="1600" dirty="0"/>
              <a:t>: Divida o número do Passo 3 (n) por 90 (n/90)</a:t>
            </a:r>
            <a:endParaRPr lang="en-US" sz="1600" dirty="0"/>
          </a:p>
          <a:p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pt-BR" sz="1600" dirty="0"/>
              <a:t>Este é o número de quantos </a:t>
            </a:r>
            <a:r>
              <a:rPr lang="pt-BR" sz="1800" dirty="0">
                <a:solidFill>
                  <a:srgbClr val="008000"/>
                </a:solidFill>
              </a:rPr>
              <a:t>graus de rotação </a:t>
            </a:r>
            <a:r>
              <a:rPr lang="pt-BR" sz="1600" dirty="0"/>
              <a:t>do motor corresponde 1 </a:t>
            </a:r>
            <a:r>
              <a:rPr lang="pt-BR" sz="1800" dirty="0">
                <a:solidFill>
                  <a:srgbClr val="0000FF"/>
                </a:solidFill>
              </a:rPr>
              <a:t>grau no transferidor</a:t>
            </a:r>
            <a:r>
              <a:rPr lang="pt-BR" sz="1600" dirty="0"/>
              <a:t>.</a:t>
            </a:r>
            <a:endParaRPr lang="en-US" sz="1600" dirty="0"/>
          </a:p>
          <a:p>
            <a:r>
              <a:rPr lang="pt-BR" sz="1800" dirty="0">
                <a:solidFill>
                  <a:srgbClr val="FF6600"/>
                </a:solidFill>
              </a:rPr>
              <a:t>Você pode agora usar esta informação para escrever o </a:t>
            </a:r>
            <a:r>
              <a:rPr lang="pt-BR" sz="1800" dirty="0" err="1">
                <a:solidFill>
                  <a:srgbClr val="FF6600"/>
                </a:solidFill>
              </a:rPr>
              <a:t>My</a:t>
            </a:r>
            <a:r>
              <a:rPr lang="pt-BR" sz="1800" dirty="0">
                <a:solidFill>
                  <a:srgbClr val="FF6600"/>
                </a:solidFill>
              </a:rPr>
              <a:t> </a:t>
            </a:r>
            <a:r>
              <a:rPr lang="pt-BR" sz="1800" dirty="0" err="1">
                <a:solidFill>
                  <a:srgbClr val="FF6600"/>
                </a:solidFill>
              </a:rPr>
              <a:t>Block</a:t>
            </a:r>
            <a:r>
              <a:rPr lang="pt-BR" sz="1800" dirty="0">
                <a:solidFill>
                  <a:srgbClr val="FF6600"/>
                </a:solidFill>
              </a:rPr>
              <a:t> Giro no eixo chamado de Girar Graus. Por favor, veja o arquivo EV3 em anexo. Há Fases marcadas para você seguir. Uma vez que o código é entendido, você pode modificar para fazer o </a:t>
            </a:r>
            <a:r>
              <a:rPr lang="pt-BR" sz="1800" dirty="0" err="1">
                <a:solidFill>
                  <a:srgbClr val="FF6600"/>
                </a:solidFill>
              </a:rPr>
              <a:t>My</a:t>
            </a:r>
            <a:r>
              <a:rPr lang="pt-BR" sz="1800" dirty="0">
                <a:solidFill>
                  <a:srgbClr val="FF6600"/>
                </a:solidFill>
              </a:rPr>
              <a:t> </a:t>
            </a:r>
            <a:r>
              <a:rPr lang="pt-BR" sz="1800" err="1">
                <a:solidFill>
                  <a:srgbClr val="FF6600"/>
                </a:solidFill>
              </a:rPr>
              <a:t>Block</a:t>
            </a:r>
            <a:r>
              <a:rPr lang="pt-BR" sz="1800">
                <a:solidFill>
                  <a:srgbClr val="FF6600"/>
                </a:solidFill>
              </a:rPr>
              <a:t> </a:t>
            </a:r>
            <a:r>
              <a:rPr lang="pt-BR" sz="1800" smtClean="0">
                <a:solidFill>
                  <a:srgbClr val="FF6600"/>
                </a:solidFill>
              </a:rPr>
              <a:t>Rotação </a:t>
            </a:r>
            <a:endParaRPr lang="en-US" sz="1800" dirty="0" smtClean="0">
              <a:solidFill>
                <a:srgbClr val="FF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Estágio</a:t>
            </a:r>
            <a:r>
              <a:rPr lang="en-US" dirty="0" smtClean="0"/>
              <a:t> 1: </a:t>
            </a:r>
            <a:r>
              <a:rPr lang="en-US" dirty="0" err="1" smtClean="0"/>
              <a:t>Medir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giros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1" y="1401015"/>
            <a:ext cx="6628560" cy="433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Estágio</a:t>
            </a:r>
            <a:r>
              <a:rPr lang="en-US" sz="2800" dirty="0" smtClean="0"/>
              <a:t> 2: </a:t>
            </a:r>
            <a:r>
              <a:rPr lang="en-US" sz="2800" dirty="0" err="1"/>
              <a:t>a</a:t>
            </a:r>
            <a:r>
              <a:rPr lang="en-US" sz="2800" dirty="0" err="1" smtClean="0"/>
              <a:t>dicionar</a:t>
            </a:r>
            <a:r>
              <a:rPr lang="en-US" sz="2800" dirty="0" smtClean="0"/>
              <a:t> </a:t>
            </a:r>
            <a:r>
              <a:rPr lang="en-US" sz="2800" dirty="0" err="1" smtClean="0"/>
              <a:t>constantes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9" y="1524318"/>
            <a:ext cx="8261771" cy="35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Estágio</a:t>
            </a:r>
            <a:r>
              <a:rPr lang="en-US" sz="3200" dirty="0" smtClean="0"/>
              <a:t> 3: </a:t>
            </a:r>
            <a:r>
              <a:rPr lang="en-US" sz="3200" dirty="0" err="1" smtClean="0"/>
              <a:t>construir</a:t>
            </a:r>
            <a:r>
              <a:rPr lang="en-US" sz="3200" dirty="0" smtClean="0"/>
              <a:t> My BLOCK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" y="1333500"/>
            <a:ext cx="8724040" cy="40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Estágio</a:t>
            </a:r>
            <a:r>
              <a:rPr lang="en-US" dirty="0" smtClean="0"/>
              <a:t> 4: </a:t>
            </a:r>
            <a:r>
              <a:rPr lang="en-US" dirty="0" err="1" smtClean="0"/>
              <a:t>USar</a:t>
            </a:r>
            <a:r>
              <a:rPr lang="en-US" dirty="0" smtClean="0"/>
              <a:t>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EV3Lessons.com (última edição 28/2/15)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804987"/>
            <a:ext cx="85058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7402</TotalTime>
  <Words>642</Words>
  <Application>Microsoft Office PowerPoint</Application>
  <PresentationFormat>On-screen Show (4:3)</PresentationFormat>
  <Paragraphs>67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Courier</vt:lpstr>
      <vt:lpstr>Helvetica Neue</vt:lpstr>
      <vt:lpstr>Essential</vt:lpstr>
      <vt:lpstr>LIÇÃO DE Programação intermediário</vt:lpstr>
      <vt:lpstr>objetivos da lição</vt:lpstr>
      <vt:lpstr>My blocks Com entradas e saídas (girar graus)</vt:lpstr>
      <vt:lpstr>construindo um My block para girar</vt:lpstr>
      <vt:lpstr>medindo o sensor de rotação</vt:lpstr>
      <vt:lpstr>Estágio 1: Medir os giros</vt:lpstr>
      <vt:lpstr>Estágio 2: adicionar constantes</vt:lpstr>
      <vt:lpstr>Estágio 3: construir My BLOCK</vt:lpstr>
      <vt:lpstr>Estágio 4: USar My BLOCK</vt:lpstr>
      <vt:lpstr>Estágio 5: outro MY BLOCK</vt:lpstr>
      <vt:lpstr>estágio 6: girar graus à direita</vt:lpstr>
      <vt:lpstr>estágio 7: Final do girar graus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LIÇÃO DE Programação intermediário</dc:title>
  <dc:creator>Naira Hirakawa</dc:creator>
  <cp:lastModifiedBy>Naira Hirakawa</cp:lastModifiedBy>
  <cp:revision>20</cp:revision>
  <dcterms:created xsi:type="dcterms:W3CDTF">2014-08-07T02:19:13Z</dcterms:created>
  <dcterms:modified xsi:type="dcterms:W3CDTF">2015-07-20T22:27:25Z</dcterms:modified>
</cp:coreProperties>
</file>