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4"/>
  </p:notesMasterIdLst>
  <p:handoutMasterIdLst>
    <p:handoutMasterId r:id="rId15"/>
  </p:handoutMasterIdLst>
  <p:sldIdLst>
    <p:sldId id="305" r:id="rId2"/>
    <p:sldId id="289" r:id="rId3"/>
    <p:sldId id="299" r:id="rId4"/>
    <p:sldId id="300" r:id="rId5"/>
    <p:sldId id="313" r:id="rId6"/>
    <p:sldId id="306" r:id="rId7"/>
    <p:sldId id="310" r:id="rId8"/>
    <p:sldId id="301" r:id="rId9"/>
    <p:sldId id="303" r:id="rId10"/>
    <p:sldId id="311" r:id="rId11"/>
    <p:sldId id="31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A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70" autoAdjust="0"/>
    <p:restoredTop sz="94613"/>
  </p:normalViewPr>
  <p:slideViewPr>
    <p:cSldViewPr snapToGrid="0" snapToObjects="1">
      <p:cViewPr>
        <p:scale>
          <a:sx n="94" d="100"/>
          <a:sy n="94" d="100"/>
        </p:scale>
        <p:origin x="-11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FBD-0392-DF42-9C65-6D1DE0580181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70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75E-9EAC-E14B-B7AC-8C8F25EC1DAA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FCFC-C57A-2442-884C-F5C58B3A2465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7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D4EB-A2A3-5D46-A2E3-B082D53C11C5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62A6-538C-914A-A4D7-9D77EAAE33AB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9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6DE5-4727-3C44-A125-458AC819E1C1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52B0-687D-184F-B682-0021640A5D63}" type="datetime1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9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AD7A-12C8-EA48-9011-B2F46261DD98}" type="datetime1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C5C7-2346-9A49-8660-921460E2744B}" type="datetime1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0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5A27797-1683-ED47-A74A-6DEBEDA39DC8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FCDA-76FF-C942-8304-6FF0EF7EF019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04F77D-FCB8-A946-86A9-D14BD65D0D3D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893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image" Target="../media/image16.tiff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12" Type="http://schemas.openxmlformats.org/officeDocument/2006/relationships/image" Target="../media/image15.tiff"/><Relationship Id="rId2" Type="http://schemas.openxmlformats.org/officeDocument/2006/relationships/image" Target="../media/image5.tiff"/><Relationship Id="rId16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11" Type="http://schemas.openxmlformats.org/officeDocument/2006/relationships/image" Target="../media/image14.tiff"/><Relationship Id="rId5" Type="http://schemas.openxmlformats.org/officeDocument/2006/relationships/image" Target="../media/image8.tiff"/><Relationship Id="rId15" Type="http://schemas.openxmlformats.org/officeDocument/2006/relationships/image" Target="../media/image18.tiff"/><Relationship Id="rId10" Type="http://schemas.openxmlformats.org/officeDocument/2006/relationships/image" Target="../media/image13.tiff"/><Relationship Id="rId4" Type="http://schemas.openxmlformats.org/officeDocument/2006/relationships/image" Target="../media/image7.tiff"/><Relationship Id="rId9" Type="http://schemas.openxmlformats.org/officeDocument/2006/relationships/image" Target="../media/image12.tiff"/><Relationship Id="rId14" Type="http://schemas.openxmlformats.org/officeDocument/2006/relationships/image" Target="../media/image1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LIÇÃO DE PROGRAMAÇÃO INTERMEDIÁRIA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FIOS DE DADOS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complexa</a:t>
            </a:r>
            <a:r>
              <a:rPr lang="en-US" dirty="0" smtClean="0"/>
              <a:t>: </a:t>
            </a:r>
            <a:r>
              <a:rPr lang="en-US" dirty="0" err="1" smtClean="0"/>
              <a:t>Comutação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85" y="1350993"/>
            <a:ext cx="3449660" cy="2357768"/>
          </a:xfrm>
        </p:spPr>
      </p:pic>
      <p:sp>
        <p:nvSpPr>
          <p:cNvPr id="10" name="TextBox 9"/>
          <p:cNvSpPr txBox="1"/>
          <p:nvPr/>
        </p:nvSpPr>
        <p:spPr>
          <a:xfrm>
            <a:off x="429564" y="1524778"/>
            <a:ext cx="4213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 smtClean="0">
                <a:solidFill>
                  <a:schemeClr val="accent1"/>
                </a:solidFill>
              </a:rPr>
              <a:t>Se </a:t>
            </a:r>
            <a:r>
              <a:rPr lang="en-US" dirty="0" err="1" smtClean="0">
                <a:solidFill>
                  <a:schemeClr val="accent1"/>
                </a:solidFill>
              </a:rPr>
              <a:t>você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arrastas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fios</a:t>
            </a:r>
            <a:r>
              <a:rPr lang="en-US" dirty="0" smtClean="0">
                <a:solidFill>
                  <a:schemeClr val="accent1"/>
                </a:solidFill>
              </a:rPr>
              <a:t> de dados </a:t>
            </a:r>
            <a:r>
              <a:rPr lang="en-US" dirty="0" err="1" smtClean="0">
                <a:solidFill>
                  <a:schemeClr val="accent1"/>
                </a:solidFill>
              </a:rPr>
              <a:t>para</a:t>
            </a:r>
            <a:r>
              <a:rPr lang="en-US" dirty="0" smtClean="0">
                <a:solidFill>
                  <a:schemeClr val="accent1"/>
                </a:solidFill>
              </a:rPr>
              <a:t> for a de </a:t>
            </a:r>
            <a:r>
              <a:rPr lang="en-US" dirty="0" err="1" smtClean="0">
                <a:solidFill>
                  <a:schemeClr val="accent1"/>
                </a:solidFill>
              </a:rPr>
              <a:t>comutadores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vocÊ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precisa</a:t>
            </a:r>
            <a:r>
              <a:rPr lang="en-US" dirty="0" smtClean="0">
                <a:solidFill>
                  <a:schemeClr val="accent1"/>
                </a:solidFill>
              </a:rPr>
              <a:t> trocar </a:t>
            </a:r>
            <a:r>
              <a:rPr lang="en-US" dirty="0" err="1" smtClean="0">
                <a:solidFill>
                  <a:schemeClr val="accent1"/>
                </a:solidFill>
              </a:rPr>
              <a:t>eles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para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visualização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em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tabela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60616" y="2186952"/>
            <a:ext cx="333487" cy="2366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79002" y="193230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A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8" y="4366915"/>
            <a:ext cx="3094820" cy="16536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49" y="4463422"/>
            <a:ext cx="3411331" cy="170286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676969" y="4395148"/>
            <a:ext cx="333487" cy="23666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50827" y="4492749"/>
            <a:ext cx="333487" cy="23666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48417" y="4376126"/>
            <a:ext cx="33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C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6395" y="4457194"/>
            <a:ext cx="567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C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0373" y="5560985"/>
            <a:ext cx="37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564" y="3443585"/>
            <a:ext cx="4213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B. </a:t>
            </a:r>
            <a:r>
              <a:rPr lang="en-US" dirty="0">
                <a:solidFill>
                  <a:srgbClr val="00B050"/>
                </a:solidFill>
              </a:rPr>
              <a:t>Uma </a:t>
            </a:r>
            <a:r>
              <a:rPr lang="en-US" dirty="0" err="1">
                <a:solidFill>
                  <a:srgbClr val="00B050"/>
                </a:solidFill>
              </a:rPr>
              <a:t>vez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você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tenha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feito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isso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você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pode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arrastar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fios</a:t>
            </a:r>
            <a:r>
              <a:rPr lang="en-US" dirty="0" smtClean="0">
                <a:solidFill>
                  <a:srgbClr val="00B050"/>
                </a:solidFill>
              </a:rPr>
              <a:t> de dados </a:t>
            </a:r>
            <a:r>
              <a:rPr lang="en-US" dirty="0" err="1" smtClean="0">
                <a:solidFill>
                  <a:srgbClr val="00B050"/>
                </a:solidFill>
              </a:rPr>
              <a:t>para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fora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7517" y="3738088"/>
            <a:ext cx="421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C. </a:t>
            </a:r>
            <a:r>
              <a:rPr lang="en-US" dirty="0" err="1" smtClean="0">
                <a:solidFill>
                  <a:srgbClr val="7030A0"/>
                </a:solidFill>
              </a:rPr>
              <a:t>Diferentes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opções</a:t>
            </a:r>
            <a:r>
              <a:rPr lang="en-US" dirty="0" smtClean="0">
                <a:solidFill>
                  <a:srgbClr val="7030A0"/>
                </a:solidFill>
              </a:rPr>
              <a:t> no </a:t>
            </a:r>
            <a:r>
              <a:rPr lang="en-US" dirty="0" err="1" smtClean="0">
                <a:solidFill>
                  <a:srgbClr val="7030A0"/>
                </a:solidFill>
              </a:rPr>
              <a:t>comutador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podem</a:t>
            </a:r>
            <a:r>
              <a:rPr lang="en-US" dirty="0" smtClean="0">
                <a:solidFill>
                  <a:srgbClr val="7030A0"/>
                </a:solidFill>
              </a:rPr>
              <a:t> se </a:t>
            </a:r>
            <a:r>
              <a:rPr lang="en-US" dirty="0" err="1" smtClean="0">
                <a:solidFill>
                  <a:srgbClr val="7030A0"/>
                </a:solidFill>
              </a:rPr>
              <a:t>conectar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ao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mesmo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fio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9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complexa</a:t>
            </a:r>
            <a:r>
              <a:rPr lang="en-US" dirty="0" smtClean="0"/>
              <a:t>: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994516"/>
          </a:xfrm>
        </p:spPr>
        <p:txBody>
          <a:bodyPr/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conectar</a:t>
            </a:r>
            <a:r>
              <a:rPr lang="en-US" dirty="0" smtClean="0"/>
              <a:t> </a:t>
            </a:r>
            <a:r>
              <a:rPr lang="en-US" dirty="0" err="1" smtClean="0"/>
              <a:t>ambas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e </a:t>
            </a:r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fora</a:t>
            </a:r>
            <a:r>
              <a:rPr lang="en-US" dirty="0" smtClean="0"/>
              <a:t> 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um loop </a:t>
            </a:r>
            <a:r>
              <a:rPr lang="en-US" dirty="0" err="1" smtClean="0"/>
              <a:t>como</a:t>
            </a:r>
            <a:r>
              <a:rPr lang="en-US" dirty="0" smtClean="0"/>
              <a:t> no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8" y="2109029"/>
            <a:ext cx="8657863" cy="24684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089" y="4687747"/>
            <a:ext cx="846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saindo</a:t>
            </a:r>
            <a:r>
              <a:rPr lang="en-US" dirty="0" smtClean="0"/>
              <a:t> do loop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fio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um </a:t>
            </a:r>
            <a:r>
              <a:rPr lang="en-US" dirty="0" err="1" smtClean="0"/>
              <a:t>vez</a:t>
            </a:r>
            <a:r>
              <a:rPr lang="en-US" dirty="0" smtClean="0"/>
              <a:t>. No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acima</a:t>
            </a:r>
            <a:r>
              <a:rPr lang="en-US" dirty="0" smtClean="0"/>
              <a:t>, o sensor de </a:t>
            </a:r>
            <a:r>
              <a:rPr lang="en-US" dirty="0" err="1" smtClean="0"/>
              <a:t>cor</a:t>
            </a:r>
            <a:r>
              <a:rPr lang="en-US" dirty="0" smtClean="0"/>
              <a:t> é lido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no loop. </a:t>
            </a:r>
            <a:r>
              <a:rPr lang="en-US" dirty="0" err="1" smtClean="0"/>
              <a:t>Entretando</a:t>
            </a:r>
            <a:r>
              <a:rPr lang="en-US" dirty="0" smtClean="0"/>
              <a:t>, o </a:t>
            </a:r>
            <a:r>
              <a:rPr lang="en-US" dirty="0" err="1" smtClean="0"/>
              <a:t>fio</a:t>
            </a:r>
            <a:r>
              <a:rPr lang="en-US" dirty="0" smtClean="0"/>
              <a:t> de dados </a:t>
            </a:r>
            <a:r>
              <a:rPr lang="en-US" dirty="0" err="1" smtClean="0"/>
              <a:t>terá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segunda</a:t>
            </a:r>
            <a:r>
              <a:rPr lang="en-US" dirty="0" smtClean="0"/>
              <a:t> (e </a:t>
            </a:r>
            <a:r>
              <a:rPr lang="en-US" dirty="0" err="1" smtClean="0"/>
              <a:t>última</a:t>
            </a:r>
            <a:r>
              <a:rPr lang="en-US" dirty="0" smtClean="0"/>
              <a:t>) </a:t>
            </a:r>
            <a:r>
              <a:rPr lang="en-US" dirty="0" err="1" smtClean="0"/>
              <a:t>leitura</a:t>
            </a:r>
            <a:r>
              <a:rPr lang="en-US" dirty="0" smtClean="0"/>
              <a:t> e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leitura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mostrada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0401" y="3483557"/>
            <a:ext cx="91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Entrando</a:t>
            </a:r>
            <a:r>
              <a:rPr lang="en-US" sz="1400" dirty="0" smtClean="0"/>
              <a:t> no loop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7385" y="3461728"/>
            <a:ext cx="821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Saindo</a:t>
            </a:r>
            <a:r>
              <a:rPr lang="en-US" sz="1400" dirty="0" smtClean="0"/>
              <a:t> do loop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788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and Arvind </a:t>
            </a:r>
            <a:r>
              <a:rPr lang="en-US" dirty="0" err="1" smtClean="0"/>
              <a:t>Seshan</a:t>
            </a:r>
            <a:r>
              <a:rPr lang="en-US" dirty="0" smtClean="0"/>
              <a:t> da Droids Robotics.  Para </a:t>
            </a:r>
            <a:r>
              <a:rPr lang="en-US" dirty="0" err="1" smtClean="0"/>
              <a:t>contatar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autores</a:t>
            </a:r>
            <a:r>
              <a:rPr lang="en-US" dirty="0" smtClean="0"/>
              <a:t>, </a:t>
            </a:r>
            <a:r>
              <a:rPr lang="en-US" dirty="0" err="1" smtClean="0"/>
              <a:t>mande</a:t>
            </a:r>
            <a:r>
              <a:rPr lang="en-US" dirty="0" smtClean="0"/>
              <a:t> um email </a:t>
            </a:r>
            <a:r>
              <a:rPr lang="en-US" dirty="0" err="1" smtClean="0"/>
              <a:t>para</a:t>
            </a:r>
            <a:r>
              <a:rPr lang="en-US" dirty="0" smtClean="0"/>
              <a:t> team@droidsrobotics.org</a:t>
            </a:r>
          </a:p>
          <a:p>
            <a:pPr lvl="1"/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pPr lvl="1"/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Pedro </a:t>
            </a:r>
            <a:r>
              <a:rPr lang="en-US" dirty="0" err="1" smtClean="0"/>
              <a:t>Afonso</a:t>
            </a:r>
            <a:r>
              <a:rPr lang="en-US" dirty="0" smtClean="0"/>
              <a:t> Kuhn/</a:t>
            </a:r>
            <a:r>
              <a:rPr lang="en-US" dirty="0" smtClean="0">
                <a:solidFill>
                  <a:srgbClr val="A9A50F"/>
                </a:solidFill>
              </a:rPr>
              <a:t>MIDAS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92497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65" y="3270854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Aprenda</a:t>
            </a:r>
            <a:r>
              <a:rPr lang="en-US" dirty="0"/>
              <a:t>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 smtClean="0"/>
              <a:t>fios</a:t>
            </a:r>
            <a:r>
              <a:rPr lang="en-US" dirty="0" smtClean="0"/>
              <a:t> de dados 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utilizá</a:t>
            </a:r>
            <a:r>
              <a:rPr lang="en-US" dirty="0" smtClean="0"/>
              <a:t>-los.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Pré-requisitos</a:t>
            </a:r>
            <a:r>
              <a:rPr lang="en-US" dirty="0" smtClean="0"/>
              <a:t>: </a:t>
            </a:r>
            <a:r>
              <a:rPr lang="pt-BR" dirty="0" smtClean="0"/>
              <a:t>Bloco de Display, Bloco Sensorial, Botões do Bloco.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7" y="2677646"/>
            <a:ext cx="8432800" cy="19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Fios</a:t>
            </a:r>
            <a:r>
              <a:rPr lang="en-US" dirty="0" smtClean="0"/>
              <a:t> de dados </a:t>
            </a:r>
            <a:r>
              <a:rPr lang="en-US" dirty="0" err="1" smtClean="0"/>
              <a:t>permitem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utilize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saída</a:t>
            </a:r>
            <a:r>
              <a:rPr lang="en-US" dirty="0" smtClean="0"/>
              <a:t> de dados de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e </a:t>
            </a:r>
            <a:r>
              <a:rPr lang="en-US" dirty="0" err="1" smtClean="0"/>
              <a:t>coloque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de outro </a:t>
            </a:r>
            <a:r>
              <a:rPr lang="en-US" dirty="0" err="1" smtClean="0"/>
              <a:t>bloco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104" y="4608046"/>
            <a:ext cx="101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Entrada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20849" y="4650272"/>
            <a:ext cx="155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Saída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70817" y="4163266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17502" y="4227735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Fio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346530" y="6106493"/>
            <a:ext cx="3617103" cy="365125"/>
          </a:xfrm>
        </p:spPr>
        <p:txBody>
          <a:bodyPr/>
          <a:lstStyle/>
          <a:p>
            <a:r>
              <a:rPr lang="sk-SK" dirty="0" smtClean="0"/>
              <a:t>© 2015 EV3Lessons.com, Last edit 11/13/2015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33740"/>
              </p:ext>
            </p:extLst>
          </p:nvPr>
        </p:nvGraphicFramePr>
        <p:xfrm>
          <a:off x="1157001" y="1493276"/>
          <a:ext cx="7072601" cy="42833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68056"/>
                <a:gridCol w="1029112"/>
                <a:gridCol w="1817944"/>
                <a:gridCol w="2757489"/>
              </a:tblGrid>
              <a:tr h="3591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Tipo</a:t>
                      </a:r>
                      <a:r>
                        <a:rPr lang="en-US" dirty="0" smtClean="0"/>
                        <a:t> de Dado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Entrada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Saída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Saída</a:t>
                      </a:r>
                      <a:r>
                        <a:rPr lang="en-US" dirty="0" smtClean="0"/>
                        <a:t> de Dados</a:t>
                      </a:r>
                      <a:endParaRPr lang="en-US" dirty="0"/>
                    </a:p>
                  </a:txBody>
                  <a:tcPr/>
                </a:tc>
              </a:tr>
              <a:tr h="6423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Verdadeiro</a:t>
                      </a:r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falso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7540">
                <a:tc>
                  <a:txBody>
                    <a:bodyPr/>
                    <a:lstStyle/>
                    <a:p>
                      <a:r>
                        <a:rPr lang="pt-BR" noProof="0" dirty="0" smtClean="0"/>
                        <a:t>Numérico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Número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73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52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numérica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52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94" y="1945406"/>
            <a:ext cx="381000" cy="419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987" y="1931848"/>
            <a:ext cx="393700" cy="419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994" y="2651129"/>
            <a:ext cx="381000" cy="41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648" y="2579970"/>
            <a:ext cx="381000" cy="419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5984" y="3328714"/>
            <a:ext cx="381000" cy="419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11" y="3437642"/>
            <a:ext cx="381000" cy="431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994" y="4144636"/>
            <a:ext cx="381000" cy="419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7700" y="4144636"/>
            <a:ext cx="381000" cy="419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5994" y="5004102"/>
            <a:ext cx="3810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7680" y="5004102"/>
            <a:ext cx="381000" cy="4191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3787" y="2147748"/>
            <a:ext cx="1003300" cy="203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3787" y="2761389"/>
            <a:ext cx="1016000" cy="203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0939" y="3458027"/>
            <a:ext cx="1016000" cy="203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36583" y="4308481"/>
            <a:ext cx="1016000" cy="203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71103" y="5179727"/>
            <a:ext cx="1016000" cy="203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062" y="5964382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Imagens</a:t>
            </a:r>
            <a:r>
              <a:rPr lang="en-US" dirty="0" smtClean="0"/>
              <a:t> de EV3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Conversão</a:t>
            </a:r>
            <a:r>
              <a:rPr lang="en-US" sz="4200" dirty="0" smtClean="0"/>
              <a:t> </a:t>
            </a:r>
            <a:r>
              <a:rPr lang="en-US" sz="4200" dirty="0" err="1" smtClean="0"/>
              <a:t>Automática</a:t>
            </a:r>
            <a:r>
              <a:rPr lang="en-US" sz="4200" dirty="0" smtClean="0"/>
              <a:t> de </a:t>
            </a:r>
            <a:r>
              <a:rPr lang="en-US" sz="4200" dirty="0" err="1" smtClean="0"/>
              <a:t>Fios</a:t>
            </a:r>
            <a:r>
              <a:rPr lang="en-US" sz="4200" dirty="0" smtClean="0"/>
              <a:t> de Dados</a:t>
            </a:r>
            <a:endParaRPr lang="en-US" sz="4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21807"/>
              </p:ext>
            </p:extLst>
          </p:nvPr>
        </p:nvGraphicFramePr>
        <p:xfrm>
          <a:off x="376519" y="1730487"/>
          <a:ext cx="844816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99"/>
                <a:gridCol w="1903226"/>
                <a:gridCol w="4813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 </a:t>
                      </a:r>
                      <a:r>
                        <a:rPr lang="en-US" sz="1600" dirty="0" err="1" smtClean="0"/>
                        <a:t>tipo</a:t>
                      </a:r>
                      <a:r>
                        <a:rPr lang="en-US" sz="1600" baseline="0" dirty="0" smtClean="0"/>
                        <a:t> de dados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Para </a:t>
                      </a:r>
                      <a:r>
                        <a:rPr lang="en-US" sz="1600" dirty="0" err="1" smtClean="0"/>
                        <a:t>tipo</a:t>
                      </a:r>
                      <a:r>
                        <a:rPr lang="en-US" sz="1600" baseline="0" dirty="0" smtClean="0"/>
                        <a:t> de dados: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Saída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Resultado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Numérico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Falso</a:t>
                      </a:r>
                      <a:r>
                        <a:rPr lang="en-US" dirty="0" smtClean="0"/>
                        <a:t> = 0,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Verdadeiro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</a:t>
                      </a:r>
                      <a:r>
                        <a:rPr lang="en-US" dirty="0" err="1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Falso</a:t>
                      </a:r>
                      <a:r>
                        <a:rPr lang="en-US" dirty="0" smtClean="0"/>
                        <a:t> =</a:t>
                      </a:r>
                      <a:r>
                        <a:rPr lang="en-US" baseline="0" dirty="0" smtClean="0"/>
                        <a:t> “0”, </a:t>
                      </a:r>
                      <a:r>
                        <a:rPr lang="en-US" baseline="0" dirty="0" err="1" smtClean="0"/>
                        <a:t>Verdadeiro</a:t>
                      </a:r>
                      <a:r>
                        <a:rPr lang="en-US" baseline="0" dirty="0" smtClean="0"/>
                        <a:t> = “1”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com um </a:t>
                      </a:r>
                      <a:r>
                        <a:rPr lang="en-US" dirty="0" err="1" smtClean="0"/>
                        <a:t>elemento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numérica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com um </a:t>
                      </a:r>
                      <a:r>
                        <a:rPr lang="en-US" dirty="0" err="1" smtClean="0"/>
                        <a:t>elemento</a:t>
                      </a:r>
                      <a:r>
                        <a:rPr lang="en-US" dirty="0" smtClean="0"/>
                        <a:t> (0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Numérico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representa</a:t>
                      </a:r>
                      <a:r>
                        <a:rPr lang="en-US" baseline="0" dirty="0" smtClean="0"/>
                        <a:t> um </a:t>
                      </a:r>
                      <a:r>
                        <a:rPr lang="en-US" baseline="0" dirty="0" err="1" smtClean="0"/>
                        <a:t>número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Numérico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numérica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com um </a:t>
                      </a:r>
                      <a:r>
                        <a:rPr lang="en-US" dirty="0" err="1" smtClean="0"/>
                        <a:t>elemento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numérica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mesmo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tamanho</a:t>
                      </a:r>
                      <a:r>
                        <a:rPr lang="en-US" baseline="0" dirty="0" smtClean="0"/>
                        <a:t> com </a:t>
                      </a:r>
                      <a:r>
                        <a:rPr lang="en-US" baseline="0" dirty="0" err="1" smtClean="0"/>
                        <a:t>todos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elementos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r>
                        <a:rPr lang="en-US" baseline="0" dirty="0" smtClean="0"/>
                        <a:t> a 0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062" y="5964382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Conteúdo</a:t>
            </a:r>
            <a:r>
              <a:rPr lang="en-US" dirty="0" smtClean="0"/>
              <a:t> de EV3 Help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6519" y="5011831"/>
            <a:ext cx="836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conversões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conectar</a:t>
            </a:r>
            <a:r>
              <a:rPr lang="en-US" dirty="0" smtClean="0"/>
              <a:t> um valor </a:t>
            </a:r>
            <a:r>
              <a:rPr lang="en-US" dirty="0" err="1" smtClean="0"/>
              <a:t>numérica</a:t>
            </a:r>
            <a:r>
              <a:rPr lang="en-US" dirty="0" smtClean="0"/>
              <a:t> (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cor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sensor </a:t>
            </a:r>
            <a:r>
              <a:rPr lang="en-US" dirty="0" err="1" smtClean="0"/>
              <a:t>vê</a:t>
            </a:r>
            <a:r>
              <a:rPr lang="en-US" dirty="0" smtClean="0"/>
              <a:t>) </a:t>
            </a:r>
            <a:r>
              <a:rPr lang="en-US" dirty="0" err="1" smtClean="0"/>
              <a:t>pra</a:t>
            </a:r>
            <a:r>
              <a:rPr lang="en-US" dirty="0" smtClean="0"/>
              <a:t> um valor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(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display)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8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fio</a:t>
            </a:r>
            <a:r>
              <a:rPr lang="en-US" dirty="0" smtClean="0"/>
              <a:t> de dados.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177871" cy="4458766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colocado</a:t>
            </a:r>
            <a:r>
              <a:rPr lang="en-US" dirty="0" smtClean="0"/>
              <a:t> antes do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saída</a:t>
            </a:r>
            <a:r>
              <a:rPr lang="en-US" dirty="0" smtClean="0"/>
              <a:t> e a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data </a:t>
            </a:r>
            <a:r>
              <a:rPr lang="en-US" dirty="0" err="1" smtClean="0"/>
              <a:t>ou</a:t>
            </a:r>
            <a:r>
              <a:rPr lang="en-US" dirty="0" smtClean="0"/>
              <a:t> um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r>
              <a:rPr lang="en-US" dirty="0" smtClean="0"/>
              <a:t> </a:t>
            </a:r>
            <a:r>
              <a:rPr lang="en-US" dirty="0" err="1" smtClean="0"/>
              <a:t>convertida</a:t>
            </a:r>
            <a:r>
              <a:rPr lang="en-US" dirty="0" smtClean="0"/>
              <a:t> (</a:t>
            </a:r>
            <a:r>
              <a:rPr lang="en-US" dirty="0" err="1" smtClean="0"/>
              <a:t>veja</a:t>
            </a:r>
            <a:r>
              <a:rPr lang="en-US" dirty="0" smtClean="0"/>
              <a:t> slides 4 e 5)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1. Clique </a:t>
            </a:r>
            <a:r>
              <a:rPr lang="en-US" dirty="0" err="1" smtClean="0">
                <a:sym typeface="Wingdings"/>
              </a:rPr>
              <a:t>na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saída</a:t>
            </a:r>
            <a:r>
              <a:rPr lang="en-US" dirty="0" smtClean="0">
                <a:sym typeface="Wingdings"/>
              </a:rPr>
              <a:t> do </a:t>
            </a:r>
            <a:r>
              <a:rPr lang="en-US" dirty="0" err="1" smtClean="0">
                <a:sym typeface="Wingdings"/>
              </a:rPr>
              <a:t>bloco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2. </a:t>
            </a:r>
            <a:r>
              <a:rPr lang="en-US" dirty="0" err="1" smtClean="0">
                <a:sym typeface="Wingdings"/>
              </a:rPr>
              <a:t>Segure</a:t>
            </a:r>
            <a:r>
              <a:rPr lang="en-US" dirty="0" smtClean="0">
                <a:sym typeface="Wingdings"/>
              </a:rPr>
              <a:t> e </a:t>
            </a:r>
            <a:r>
              <a:rPr lang="en-US" dirty="0" err="1" smtClean="0">
                <a:sym typeface="Wingdings"/>
              </a:rPr>
              <a:t>arraste</a:t>
            </a:r>
            <a:r>
              <a:rPr lang="en-US" dirty="0" smtClean="0">
                <a:sym typeface="Wingdings"/>
              </a:rPr>
              <a:t> o </a:t>
            </a:r>
            <a:r>
              <a:rPr lang="en-US" dirty="0" err="1" smtClean="0">
                <a:sym typeface="Wingdings"/>
              </a:rPr>
              <a:t>fio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dirty="0" smtClean="0">
                <a:sym typeface="Wingdings"/>
              </a:rPr>
              <a:t>3. </a:t>
            </a:r>
            <a:r>
              <a:rPr lang="en-US" dirty="0" err="1">
                <a:sym typeface="Wingdings"/>
              </a:rPr>
              <a:t>Mova</a:t>
            </a:r>
            <a:r>
              <a:rPr lang="en-US" dirty="0">
                <a:sym typeface="Wingdings"/>
              </a:rPr>
              <a:t> o </a:t>
            </a:r>
            <a:r>
              <a:rPr lang="en-US" dirty="0" err="1" smtClean="0">
                <a:sym typeface="Wingdings"/>
              </a:rPr>
              <a:t>ícone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entrada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correta</a:t>
            </a:r>
            <a:r>
              <a:rPr lang="en-US" dirty="0" smtClean="0">
                <a:sym typeface="Wingdings"/>
              </a:rPr>
              <a:t> e </a:t>
            </a:r>
            <a:r>
              <a:rPr lang="en-US" dirty="0" err="1" smtClean="0">
                <a:sym typeface="Wingdings"/>
              </a:rPr>
              <a:t>então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solte</a:t>
            </a:r>
            <a:r>
              <a:rPr lang="en-US" dirty="0" smtClean="0">
                <a:sym typeface="Wingdings"/>
              </a:rPr>
              <a:t> o </a:t>
            </a:r>
            <a:r>
              <a:rPr lang="en-US" dirty="0" err="1" smtClean="0">
                <a:sym typeface="Wingdings"/>
              </a:rPr>
              <a:t>botão</a:t>
            </a:r>
            <a:r>
              <a:rPr lang="en-US" dirty="0" smtClean="0">
                <a:sym typeface="Wingdings"/>
              </a:rPr>
              <a:t> do mouse.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68" y="1376379"/>
            <a:ext cx="3111500" cy="128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884" y="2874315"/>
            <a:ext cx="31877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058" y="4713107"/>
            <a:ext cx="3162300" cy="157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4013" y="198549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34189" y="351370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7846" y="5131175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062" y="5964382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Imagens</a:t>
            </a:r>
            <a:r>
              <a:rPr lang="en-US" dirty="0" smtClean="0"/>
              <a:t> de EV3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4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400" dirty="0" err="1" smtClean="0"/>
              <a:t>Adição</a:t>
            </a:r>
            <a:r>
              <a:rPr lang="en-US" sz="3400" dirty="0" smtClean="0"/>
              <a:t>: </a:t>
            </a:r>
            <a:r>
              <a:rPr lang="en-US" sz="3400" dirty="0" err="1" smtClean="0"/>
              <a:t>Bloco</a:t>
            </a:r>
            <a:r>
              <a:rPr lang="en-US" sz="3400" dirty="0" smtClean="0"/>
              <a:t> de display- </a:t>
            </a:r>
            <a:r>
              <a:rPr lang="en-US" sz="3400" dirty="0" err="1" smtClean="0"/>
              <a:t>Modo</a:t>
            </a:r>
            <a:r>
              <a:rPr lang="en-US" sz="3400" dirty="0" smtClean="0"/>
              <a:t> de </a:t>
            </a:r>
            <a:r>
              <a:rPr lang="en-US" sz="3400" dirty="0" err="1" smtClean="0"/>
              <a:t>transferência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473218" cy="4654528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bloco</a:t>
            </a:r>
            <a:r>
              <a:rPr lang="en-US" dirty="0" smtClean="0"/>
              <a:t> de display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de </a:t>
            </a:r>
            <a:r>
              <a:rPr lang="en-US" dirty="0" err="1" smtClean="0"/>
              <a:t>transferência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dados de outro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Para o </a:t>
            </a:r>
            <a:r>
              <a:rPr lang="en-US" dirty="0" err="1" smtClean="0"/>
              <a:t>desafio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. </a:t>
            </a:r>
            <a:r>
              <a:rPr lang="en-US" dirty="0" err="1" smtClean="0"/>
              <a:t>Selecione</a:t>
            </a:r>
            <a:r>
              <a:rPr lang="en-US" dirty="0" smtClean="0"/>
              <a:t> “</a:t>
            </a:r>
            <a:r>
              <a:rPr lang="en-US" dirty="0" err="1" smtClean="0"/>
              <a:t>Texto</a:t>
            </a:r>
            <a:r>
              <a:rPr lang="en-US" dirty="0" smtClean="0"/>
              <a:t>”</a:t>
            </a:r>
            <a:r>
              <a:rPr lang="en-US" dirty="0" smtClean="0">
                <a:sym typeface="Wingdings"/>
              </a:rPr>
              <a:t>Grade no canto inferior </a:t>
            </a:r>
            <a:r>
              <a:rPr lang="en-US" dirty="0" err="1" smtClean="0">
                <a:sym typeface="Wingdings"/>
              </a:rPr>
              <a:t>esquedo</a:t>
            </a:r>
            <a:r>
              <a:rPr lang="en-US" dirty="0" smtClean="0">
                <a:sym typeface="Wingdings"/>
              </a:rPr>
              <a:t> do </a:t>
            </a:r>
            <a:r>
              <a:rPr lang="en-US" dirty="0" err="1" smtClean="0">
                <a:sym typeface="Wingdings"/>
              </a:rPr>
              <a:t>bloco</a:t>
            </a:r>
            <a:r>
              <a:rPr lang="en-US" dirty="0" smtClean="0">
                <a:sym typeface="Wingdings"/>
              </a:rPr>
              <a:t>.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selecionar</a:t>
            </a:r>
            <a:r>
              <a:rPr lang="en-US" dirty="0" smtClean="0"/>
              <a:t> o </a:t>
            </a:r>
            <a:r>
              <a:rPr lang="en-US" dirty="0" err="1" smtClean="0"/>
              <a:t>modo</a:t>
            </a:r>
            <a:r>
              <a:rPr lang="en-US" dirty="0" smtClean="0"/>
              <a:t> de </a:t>
            </a:r>
            <a:r>
              <a:rPr lang="en-US" dirty="0" err="1" smtClean="0"/>
              <a:t>transferência</a:t>
            </a:r>
            <a:r>
              <a:rPr lang="en-US" dirty="0" smtClean="0"/>
              <a:t>, clique no canto superior </a:t>
            </a:r>
            <a:r>
              <a:rPr lang="en-US" dirty="0" err="1" smtClean="0"/>
              <a:t>direito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de display e </a:t>
            </a:r>
            <a:r>
              <a:rPr lang="en-US" dirty="0" err="1" smtClean="0"/>
              <a:t>selecione</a:t>
            </a:r>
            <a:r>
              <a:rPr lang="en-US" dirty="0" smtClean="0"/>
              <a:t> “</a:t>
            </a:r>
            <a:r>
              <a:rPr lang="en-US" dirty="0" err="1" smtClean="0"/>
              <a:t>Conectado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519" y="1565477"/>
            <a:ext cx="25336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075073" y="2367280"/>
            <a:ext cx="2541054" cy="6502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50" y="4439285"/>
            <a:ext cx="3238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7573385" y="4563315"/>
            <a:ext cx="1401912" cy="24535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Fios</a:t>
            </a:r>
            <a:r>
              <a:rPr lang="en-US" dirty="0" smtClean="0"/>
              <a:t> de Dados.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2" cy="46545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DESAFIO: </a:t>
            </a:r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andar</a:t>
            </a:r>
            <a:r>
              <a:rPr lang="en-US" dirty="0" smtClean="0"/>
              <a:t> lentamente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superfícies</a:t>
            </a:r>
            <a:r>
              <a:rPr lang="en-US" dirty="0" smtClean="0"/>
              <a:t> de cores </a:t>
            </a:r>
            <a:r>
              <a:rPr lang="en-US" dirty="0" err="1" smtClean="0"/>
              <a:t>diferentes</a:t>
            </a:r>
            <a:r>
              <a:rPr lang="en-US" dirty="0" smtClean="0"/>
              <a:t>.  </a:t>
            </a:r>
            <a:r>
              <a:rPr lang="en-US" dirty="0" err="1" smtClean="0"/>
              <a:t>Faça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o display do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mostre</a:t>
            </a:r>
            <a:r>
              <a:rPr lang="en-US" dirty="0" smtClean="0"/>
              <a:t> a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sensor </a:t>
            </a:r>
            <a:r>
              <a:rPr lang="en-US" dirty="0" err="1" smtClean="0"/>
              <a:t>vê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se </a:t>
            </a:r>
            <a:r>
              <a:rPr lang="en-US" dirty="0" err="1" smtClean="0"/>
              <a:t>movimenta</a:t>
            </a:r>
            <a:r>
              <a:rPr lang="en-US" dirty="0" smtClean="0"/>
              <a:t>. Pare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aperta</a:t>
            </a:r>
            <a:r>
              <a:rPr lang="en-US" dirty="0" smtClean="0"/>
              <a:t> um </a:t>
            </a:r>
            <a:r>
              <a:rPr lang="en-US" dirty="0" err="1" smtClean="0"/>
              <a:t>botão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PASSO 1: </a:t>
            </a:r>
            <a:r>
              <a:rPr lang="en-US" dirty="0" err="1" smtClean="0"/>
              <a:t>Ligue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movimento</a:t>
            </a:r>
            <a:r>
              <a:rPr lang="en-US" dirty="0" smtClean="0"/>
              <a:t> e </a:t>
            </a:r>
            <a:r>
              <a:rPr lang="en-US" dirty="0" err="1" smtClean="0"/>
              <a:t>dirija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lentamente.     </a:t>
            </a:r>
            <a:r>
              <a:rPr lang="en-US" b="1" dirty="0" smtClean="0"/>
              <a:t>PASSO 2: </a:t>
            </a:r>
          </a:p>
          <a:p>
            <a:pPr lvl="1"/>
            <a:r>
              <a:rPr lang="en-US" dirty="0" err="1" smtClean="0"/>
              <a:t>Dentro</a:t>
            </a:r>
            <a:r>
              <a:rPr lang="en-US" dirty="0" smtClean="0"/>
              <a:t> de um loop, </a:t>
            </a:r>
            <a:r>
              <a:rPr lang="en-US" dirty="0" err="1"/>
              <a:t>a</a:t>
            </a:r>
            <a:r>
              <a:rPr lang="en-US" dirty="0" err="1" smtClean="0"/>
              <a:t>dicione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sensor de </a:t>
            </a:r>
            <a:r>
              <a:rPr lang="en-US" dirty="0" err="1" smtClean="0"/>
              <a:t>cor</a:t>
            </a:r>
            <a:endParaRPr lang="en-US" dirty="0" smtClean="0"/>
          </a:p>
          <a:p>
            <a:pPr lvl="1"/>
            <a:r>
              <a:rPr lang="en-US" dirty="0" err="1" smtClean="0"/>
              <a:t>Adicione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display </a:t>
            </a:r>
            <a:r>
              <a:rPr lang="en-US" dirty="0" err="1" smtClean="0"/>
              <a:t>em</a:t>
            </a:r>
            <a:r>
              <a:rPr lang="en-US" dirty="0" smtClean="0"/>
              <a:t> Wired, Text Grid Modes. </a:t>
            </a:r>
          </a:p>
          <a:p>
            <a:pPr lvl="1"/>
            <a:r>
              <a:rPr lang="en-US" dirty="0" err="1" smtClean="0"/>
              <a:t>Ligue</a:t>
            </a:r>
            <a:r>
              <a:rPr lang="en-US" dirty="0" smtClean="0"/>
              <a:t> o </a:t>
            </a:r>
            <a:r>
              <a:rPr lang="en-US" dirty="0" err="1" smtClean="0"/>
              <a:t>fio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 do sensor de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de um                                                              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. (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/>
              <a:t>)</a:t>
            </a:r>
            <a:endParaRPr lang="en-US" dirty="0" smtClean="0"/>
          </a:p>
          <a:p>
            <a:pPr marL="201168" lvl="1" indent="0">
              <a:buNone/>
            </a:pPr>
            <a:r>
              <a:rPr lang="en-US" dirty="0"/>
              <a:t>	</a:t>
            </a:r>
          </a:p>
          <a:p>
            <a:r>
              <a:rPr lang="en-US" b="1" dirty="0" smtClean="0"/>
              <a:t>PASSO 3: </a:t>
            </a:r>
            <a:r>
              <a:rPr lang="en-US" dirty="0" smtClean="0"/>
              <a:t>Saia do loop </a:t>
            </a:r>
            <a:r>
              <a:rPr lang="en-US" dirty="0" err="1" smtClean="0"/>
              <a:t>quando</a:t>
            </a:r>
            <a:r>
              <a:rPr lang="en-US" dirty="0" smtClean="0"/>
              <a:t> um </a:t>
            </a:r>
            <a:r>
              <a:rPr lang="en-US" dirty="0" err="1" smtClean="0"/>
              <a:t>botão</a:t>
            </a:r>
            <a:r>
              <a:rPr lang="en-US" dirty="0" smtClean="0"/>
              <a:t> é </a:t>
            </a:r>
            <a:r>
              <a:rPr lang="en-US" dirty="0" err="1" smtClean="0"/>
              <a:t>pressionado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2" b="-2017"/>
          <a:stretch/>
        </p:blipFill>
        <p:spPr>
          <a:xfrm>
            <a:off x="5953112" y="3691562"/>
            <a:ext cx="2821071" cy="91785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949" y="5168017"/>
            <a:ext cx="2764790" cy="88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8" y="1389698"/>
            <a:ext cx="8015345" cy="487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4218</TotalTime>
  <Words>770</Words>
  <Application>Microsoft Office PowerPoint</Application>
  <PresentationFormat>Apresentação na tela (4:3)</PresentationFormat>
  <Paragraphs>120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Retrospect</vt:lpstr>
      <vt:lpstr>LIÇÃO DE PROGRAMAÇÃO INTERMEDIÁRIA</vt:lpstr>
      <vt:lpstr>Objetivos da Lição</vt:lpstr>
      <vt:lpstr>Fios de Dados</vt:lpstr>
      <vt:lpstr>Tipos de Fio de Dados</vt:lpstr>
      <vt:lpstr>Conversão Automática de Fios de Dados</vt:lpstr>
      <vt:lpstr>Como criar um fio de dados.</vt:lpstr>
      <vt:lpstr>Adição: Bloco de display- Modo de transferência</vt:lpstr>
      <vt:lpstr>Desafio de Fios de Dados.</vt:lpstr>
      <vt:lpstr>Solução do Desafio:</vt:lpstr>
      <vt:lpstr>Fiação mais complexa: Comutação</vt:lpstr>
      <vt:lpstr>Fiação mais complexa: Loop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LAB ROBOTICA</cp:lastModifiedBy>
  <cp:revision>104</cp:revision>
  <dcterms:created xsi:type="dcterms:W3CDTF">2014-10-28T21:59:38Z</dcterms:created>
  <dcterms:modified xsi:type="dcterms:W3CDTF">2015-11-20T17:24:59Z</dcterms:modified>
</cp:coreProperties>
</file>