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2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20"/>
  </p:notesMasterIdLst>
  <p:handoutMasterIdLst>
    <p:handoutMasterId r:id="rId21"/>
  </p:handoutMasterIdLst>
  <p:sldIdLst>
    <p:sldId id="412" r:id="rId3"/>
    <p:sldId id="405" r:id="rId4"/>
    <p:sldId id="411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76" r:id="rId14"/>
    <p:sldId id="409" r:id="rId15"/>
    <p:sldId id="410" r:id="rId16"/>
    <p:sldId id="377" r:id="rId17"/>
    <p:sldId id="408" r:id="rId18"/>
    <p:sldId id="40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900"/>
    <a:srgbClr val="6BD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8"/>
    <p:restoredTop sz="96271" autoAdjust="0"/>
  </p:normalViewPr>
  <p:slideViewPr>
    <p:cSldViewPr snapToGrid="0" snapToObjects="1">
      <p:cViewPr varScale="1">
        <p:scale>
          <a:sx n="117" d="100"/>
          <a:sy n="117" d="100"/>
        </p:scale>
        <p:origin x="83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7/4/16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7/4/16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99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Right side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85AEE0-3598-4062-9022-895D296AD73A}" type="slidenum">
              <a:rPr lang="en-US">
                <a:latin typeface="Calibri" pitchFamily="34" charset="0"/>
              </a:rPr>
              <a:pPr eaLnBrk="1" hangingPunct="1"/>
              <a:t>11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266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Right side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85AEE0-3598-4062-9022-895D296AD73A}" type="slidenum">
              <a:rPr lang="en-US">
                <a:latin typeface="Calibri" pitchFamily="34" charset="0"/>
              </a:rPr>
              <a:pPr eaLnBrk="1" hangingPunct="1"/>
              <a:t>12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266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67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68ED-6BCC-6948-B7C3-6D87A88F1303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13670" y="-13853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0144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5699E-EFFE-ED42-84A4-FC5C156ADCE3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28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DB7C-AD56-D547-9B28-69FD6EE94796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54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D3E98-F18B-E842-B0CD-F591BA22E084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40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7C0F2-CFD7-E04D-9A8C-E2C03D5A60F4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89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E5CB-9C73-AD4F-8CE6-AD079CF3363B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24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6E11-41CF-1F4F-90EF-A3EE95E44AAD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29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EC32F-8F87-C640-A07B-CB0BC1F52B41}" type="datetime1">
              <a:rPr lang="en-US" smtClean="0"/>
              <a:t>7/4/16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7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ABC8-62FE-4440-836B-EA80C357A52E}" type="datetime1">
              <a:rPr lang="en-US" smtClean="0"/>
              <a:t>7/4/16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021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CD0F-3C94-6C4A-A5BC-0D5B3965852D}" type="datetime1">
              <a:rPr lang="en-US" smtClean="0"/>
              <a:t>7/4/16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12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F0C37-929D-D942-898C-1844D4DA9B07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4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7E1E-3116-4A4F-8EE4-2B3AEE33CD0B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33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347DF-5057-8D4D-B2CA-6D893F346F02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452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795E-E309-314D-9ECF-8EE000527A20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286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C075-F4CB-EA4D-A9EA-ED164EAD2093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51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F366D-F2C7-9D49-A4B7-D4B2C93F0777}" type="datetime1">
              <a:rPr lang="en-US" smtClean="0"/>
              <a:t>7/4/16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75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8AB31-3008-9747-895E-0F20D764CA06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89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34EF-F4C5-244D-BF60-AC7EA87AEF8A}" type="datetime1">
              <a:rPr lang="en-US" smtClean="0"/>
              <a:t>7/4/16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24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1841-2C34-8244-9230-9FA49FC7A11C}" type="datetime1">
              <a:rPr lang="en-US" smtClean="0"/>
              <a:t>7/4/16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74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DBCF-2037-2A42-8B68-4B17AB1BF391}" type="datetime1">
              <a:rPr lang="en-US" smtClean="0"/>
              <a:t>7/4/16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0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2E2A-4CFD-554C-B013-A8424A5CD323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4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ABBF-DCD6-6B44-823C-537872FEE131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0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73CE7C84-186E-9042-BA1C-9EEBB2CCE57B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1390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71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46063-AA35-9748-A665-46A0504A1B5C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2.xml"/><Relationship Id="rId5" Type="http://schemas.openxmlformats.org/officeDocument/2006/relationships/image" Target="../media/image5.png"/><Relationship Id="rId1" Type="http://schemas.openxmlformats.org/officeDocument/2006/relationships/tags" Target="../tags/tag33.xml"/><Relationship Id="rId2" Type="http://schemas.openxmlformats.org/officeDocument/2006/relationships/tags" Target="../tags/tag3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3.xml"/><Relationship Id="rId5" Type="http://schemas.openxmlformats.org/officeDocument/2006/relationships/image" Target="../media/image5.png"/><Relationship Id="rId1" Type="http://schemas.openxmlformats.org/officeDocument/2006/relationships/tags" Target="../tags/tag35.xml"/><Relationship Id="rId2" Type="http://schemas.openxmlformats.org/officeDocument/2006/relationships/tags" Target="../tags/tag3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microsoft.com/office/2007/relationships/hdphoto" Target="../media/hdphoto1.wdp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tags" Target="../tags/tag11.xml"/><Relationship Id="rId12" Type="http://schemas.openxmlformats.org/officeDocument/2006/relationships/tags" Target="../tags/tag12.xml"/><Relationship Id="rId13" Type="http://schemas.openxmlformats.org/officeDocument/2006/relationships/tags" Target="../tags/tag13.xml"/><Relationship Id="rId14" Type="http://schemas.openxmlformats.org/officeDocument/2006/relationships/tags" Target="../tags/tag14.xml"/><Relationship Id="rId15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tags" Target="../tags/tag8.xml"/><Relationship Id="rId9" Type="http://schemas.openxmlformats.org/officeDocument/2006/relationships/tags" Target="../tags/tag9.xml"/><Relationship Id="rId10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tags" Target="../tags/tag25.xml"/><Relationship Id="rId12" Type="http://schemas.openxmlformats.org/officeDocument/2006/relationships/tags" Target="../tags/tag26.xml"/><Relationship Id="rId13" Type="http://schemas.openxmlformats.org/officeDocument/2006/relationships/tags" Target="../tags/tag27.xml"/><Relationship Id="rId14" Type="http://schemas.openxmlformats.org/officeDocument/2006/relationships/tags" Target="../tags/tag28.xml"/><Relationship Id="rId15" Type="http://schemas.openxmlformats.org/officeDocument/2006/relationships/tags" Target="../tags/tag29.xml"/><Relationship Id="rId16" Type="http://schemas.openxmlformats.org/officeDocument/2006/relationships/tags" Target="../tags/tag30.xml"/><Relationship Id="rId17" Type="http://schemas.openxmlformats.org/officeDocument/2006/relationships/tags" Target="../tags/tag31.xml"/><Relationship Id="rId18" Type="http://schemas.openxmlformats.org/officeDocument/2006/relationships/tags" Target="../tags/tag32.xml"/><Relationship Id="rId19" Type="http://schemas.openxmlformats.org/officeDocument/2006/relationships/slideLayout" Target="../slideLayouts/slideLayout6.xml"/><Relationship Id="rId1" Type="http://schemas.openxmlformats.org/officeDocument/2006/relationships/tags" Target="../tags/tag15.xml"/><Relationship Id="rId2" Type="http://schemas.openxmlformats.org/officeDocument/2006/relationships/tags" Target="../tags/tag16.xml"/><Relationship Id="rId3" Type="http://schemas.openxmlformats.org/officeDocument/2006/relationships/tags" Target="../tags/tag17.xml"/><Relationship Id="rId4" Type="http://schemas.openxmlformats.org/officeDocument/2006/relationships/tags" Target="../tags/tag18.xml"/><Relationship Id="rId5" Type="http://schemas.openxmlformats.org/officeDocument/2006/relationships/tags" Target="../tags/tag19.xml"/><Relationship Id="rId6" Type="http://schemas.openxmlformats.org/officeDocument/2006/relationships/tags" Target="../tags/tag20.xml"/><Relationship Id="rId7" Type="http://schemas.openxmlformats.org/officeDocument/2006/relationships/tags" Target="../tags/tag21.xml"/><Relationship Id="rId8" Type="http://schemas.openxmlformats.org/officeDocument/2006/relationships/tags" Target="../tags/tag22.xml"/><Relationship Id="rId9" Type="http://schemas.openxmlformats.org/officeDocument/2006/relationships/tags" Target="../tags/tag23.xml"/><Relationship Id="rId10" Type="http://schemas.openxmlformats.org/officeDocument/2006/relationships/tags" Target="../tags/tag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 Line Follower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Beginner Programming Lesson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00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Follower challenge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837" y="826974"/>
            <a:ext cx="6282021" cy="3838930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FF0000"/>
                </a:solidFill>
              </a:rPr>
              <a:t>Step 1: </a:t>
            </a:r>
            <a:r>
              <a:rPr lang="en-US" dirty="0"/>
              <a:t>Write a program that follows the RIGHT edge of a line.</a:t>
            </a:r>
          </a:p>
          <a:p>
            <a:r>
              <a:rPr lang="en-US" dirty="0"/>
              <a:t>Hints: If your sensor sees black, turn </a:t>
            </a:r>
            <a:r>
              <a:rPr lang="en-US" dirty="0" smtClean="0"/>
              <a:t>right. </a:t>
            </a:r>
            <a:r>
              <a:rPr lang="en-US" dirty="0"/>
              <a:t>If your sensor sees white, </a:t>
            </a:r>
            <a:r>
              <a:rPr lang="en-US"/>
              <a:t>turn </a:t>
            </a:r>
            <a:r>
              <a:rPr lang="en-US" smtClean="0"/>
              <a:t>left. </a:t>
            </a:r>
            <a:r>
              <a:rPr lang="en-US" dirty="0"/>
              <a:t>Use loops and switches!</a:t>
            </a:r>
          </a:p>
          <a:p>
            <a:r>
              <a:rPr lang="en-US" dirty="0">
                <a:solidFill>
                  <a:srgbClr val="FF0000"/>
                </a:solidFill>
              </a:rPr>
              <a:t>Step 2: </a:t>
            </a:r>
            <a:r>
              <a:rPr lang="en-US" dirty="0"/>
              <a:t>Try it out on different lines.</a:t>
            </a:r>
          </a:p>
          <a:p>
            <a:r>
              <a:rPr lang="en-US" sz="2400" dirty="0">
                <a:solidFill>
                  <a:srgbClr val="0000FF"/>
                </a:solidFill>
              </a:rPr>
              <a:t>Did your line follower work the same on straight and curved lines?</a:t>
            </a:r>
          </a:p>
          <a:p>
            <a:r>
              <a:rPr lang="en-US" dirty="0">
                <a:solidFill>
                  <a:srgbClr val="FF0000"/>
                </a:solidFill>
              </a:rPr>
              <a:t>Step 3: If not, </a:t>
            </a:r>
            <a:r>
              <a:rPr lang="en-US" dirty="0"/>
              <a:t>instead of turn Steering = 50, try smaller values. </a:t>
            </a:r>
          </a:p>
          <a:p>
            <a:r>
              <a:rPr lang="en-US" dirty="0"/>
              <a:t>Is it better on the curved lines now?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10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451505" y="1524318"/>
            <a:ext cx="41640" cy="4285563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8099641" y="1491616"/>
            <a:ext cx="452149" cy="4318265"/>
          </a:xfrm>
          <a:custGeom>
            <a:avLst/>
            <a:gdLst>
              <a:gd name="connsiteX0" fmla="*/ 326318 w 452149"/>
              <a:gd name="connsiteY0" fmla="*/ 4318265 h 4318265"/>
              <a:gd name="connsiteX1" fmla="*/ 295088 w 452149"/>
              <a:gd name="connsiteY1" fmla="*/ 4172516 h 4318265"/>
              <a:gd name="connsiteX2" fmla="*/ 451240 w 452149"/>
              <a:gd name="connsiteY2" fmla="*/ 3516647 h 4318265"/>
              <a:gd name="connsiteX3" fmla="*/ 211807 w 452149"/>
              <a:gd name="connsiteY3" fmla="*/ 2787903 h 4318265"/>
              <a:gd name="connsiteX4" fmla="*/ 378369 w 452149"/>
              <a:gd name="connsiteY4" fmla="*/ 2090391 h 4318265"/>
              <a:gd name="connsiteX5" fmla="*/ 170166 w 452149"/>
              <a:gd name="connsiteY5" fmla="*/ 1528217 h 4318265"/>
              <a:gd name="connsiteX6" fmla="*/ 388779 w 452149"/>
              <a:gd name="connsiteY6" fmla="*/ 966043 h 4318265"/>
              <a:gd name="connsiteX7" fmla="*/ 14015 w 452149"/>
              <a:gd name="connsiteY7" fmla="*/ 216478 h 4318265"/>
              <a:gd name="connsiteX8" fmla="*/ 76475 w 452149"/>
              <a:gd name="connsiteY8" fmla="*/ 18676 h 4318265"/>
              <a:gd name="connsiteX9" fmla="*/ 45245 w 452149"/>
              <a:gd name="connsiteY9" fmla="*/ 8266 h 4318265"/>
              <a:gd name="connsiteX10" fmla="*/ 45245 w 452149"/>
              <a:gd name="connsiteY10" fmla="*/ 8266 h 4318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2149" h="4318265">
                <a:moveTo>
                  <a:pt x="326318" y="4318265"/>
                </a:moveTo>
                <a:cubicBezTo>
                  <a:pt x="300293" y="4312192"/>
                  <a:pt x="274268" y="4306119"/>
                  <a:pt x="295088" y="4172516"/>
                </a:cubicBezTo>
                <a:cubicBezTo>
                  <a:pt x="315908" y="4038913"/>
                  <a:pt x="465120" y="3747416"/>
                  <a:pt x="451240" y="3516647"/>
                </a:cubicBezTo>
                <a:cubicBezTo>
                  <a:pt x="437360" y="3285878"/>
                  <a:pt x="223952" y="3025612"/>
                  <a:pt x="211807" y="2787903"/>
                </a:cubicBezTo>
                <a:cubicBezTo>
                  <a:pt x="199662" y="2550194"/>
                  <a:pt x="385309" y="2300339"/>
                  <a:pt x="378369" y="2090391"/>
                </a:cubicBezTo>
                <a:cubicBezTo>
                  <a:pt x="371429" y="1880443"/>
                  <a:pt x="168431" y="1715608"/>
                  <a:pt x="170166" y="1528217"/>
                </a:cubicBezTo>
                <a:cubicBezTo>
                  <a:pt x="171901" y="1340826"/>
                  <a:pt x="414804" y="1184666"/>
                  <a:pt x="388779" y="966043"/>
                </a:cubicBezTo>
                <a:cubicBezTo>
                  <a:pt x="362754" y="747420"/>
                  <a:pt x="66066" y="374372"/>
                  <a:pt x="14015" y="216478"/>
                </a:cubicBezTo>
                <a:cubicBezTo>
                  <a:pt x="-38036" y="58584"/>
                  <a:pt x="71270" y="53378"/>
                  <a:pt x="76475" y="18676"/>
                </a:cubicBezTo>
                <a:cubicBezTo>
                  <a:pt x="81680" y="-16026"/>
                  <a:pt x="45245" y="8266"/>
                  <a:pt x="45245" y="8266"/>
                </a:cubicBezTo>
                <a:lnTo>
                  <a:pt x="45245" y="8266"/>
                </a:lnTo>
              </a:path>
            </a:pathLst>
          </a:cu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6qc3Nq_aAkpt60pdvww4gFaPQxXNE3yZQQdwOo3LEO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086" y="4866249"/>
            <a:ext cx="2551329" cy="1409305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022703" y="5620226"/>
            <a:ext cx="556530" cy="454982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9" idx="7"/>
          </p:cNvCxnSpPr>
          <p:nvPr/>
        </p:nvCxnSpPr>
        <p:spPr>
          <a:xfrm flipH="1">
            <a:off x="4497731" y="3934691"/>
            <a:ext cx="609978" cy="17521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 rot="16200000">
            <a:off x="6949709" y="5464876"/>
            <a:ext cx="948822" cy="1002435"/>
            <a:chOff x="6507213" y="1384746"/>
            <a:chExt cx="1199001" cy="1371767"/>
          </a:xfrm>
        </p:grpSpPr>
        <p:grpSp>
          <p:nvGrpSpPr>
            <p:cNvPr id="13" name="Group 12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6451829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9" name="Oval 18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 rot="16200000">
            <a:off x="7900777" y="5455610"/>
            <a:ext cx="948822" cy="1002435"/>
            <a:chOff x="6507213" y="1384746"/>
            <a:chExt cx="1199001" cy="1371767"/>
          </a:xfrm>
        </p:grpSpPr>
        <p:grpSp>
          <p:nvGrpSpPr>
            <p:cNvPr id="21" name="Group 20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6451829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0" name="Oval 29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605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LINE FOLLOWING CHALLENGE SOLUTION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5300" name="Text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3065" y="5330380"/>
            <a:ext cx="774851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 smtClean="0">
                <a:solidFill>
                  <a:srgbClr val="FF0000"/>
                </a:solidFill>
              </a:rPr>
              <a:t>Q. Does this program follow the Right or Left side of a line?</a:t>
            </a:r>
          </a:p>
          <a:p>
            <a:pPr eaLnBrk="1" hangingPunct="1"/>
            <a:r>
              <a:rPr lang="en-US" sz="2000" dirty="0" smtClean="0">
                <a:solidFill>
                  <a:srgbClr val="FF0000"/>
                </a:solidFill>
              </a:rPr>
              <a:t>A. The robot is following the Right Side of the line.</a:t>
            </a:r>
            <a:endParaRPr lang="en-US" sz="2000" dirty="0">
              <a:solidFill>
                <a:srgbClr val="FF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33524" y="1130414"/>
            <a:ext cx="8298060" cy="4304135"/>
            <a:chOff x="186889" y="482860"/>
            <a:chExt cx="8298060" cy="4304135"/>
          </a:xfrm>
        </p:grpSpPr>
        <p:sp>
          <p:nvSpPr>
            <p:cNvPr id="4" name="Rectangle 3"/>
            <p:cNvSpPr/>
            <p:nvPr/>
          </p:nvSpPr>
          <p:spPr>
            <a:xfrm>
              <a:off x="853631" y="2300748"/>
              <a:ext cx="3050169" cy="9890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Screen Shot 2014-08-08 at 8.22.03 PM.png"/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83"/>
            <a:stretch/>
          </p:blipFill>
          <p:spPr>
            <a:xfrm>
              <a:off x="186889" y="482860"/>
              <a:ext cx="8298060" cy="4304135"/>
            </a:xfrm>
            <a:prstGeom prst="rect">
              <a:avLst/>
            </a:prstGeom>
          </p:spPr>
        </p:pic>
      </p:grpSp>
      <p:sp>
        <p:nvSpPr>
          <p:cNvPr id="9" name="Oval 8"/>
          <p:cNvSpPr/>
          <p:nvPr/>
        </p:nvSpPr>
        <p:spPr>
          <a:xfrm>
            <a:off x="5624052" y="1717160"/>
            <a:ext cx="1553497" cy="32677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2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CHALLENGE 1 SOLUTION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5300" name="Text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3065" y="5330380"/>
            <a:ext cx="77485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Q. This line follower goes forever. How do we make this stop?</a:t>
            </a:r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A. Change the end condition on the loop.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88848" y="1130414"/>
            <a:ext cx="8298060" cy="4304135"/>
            <a:chOff x="242213" y="482860"/>
            <a:chExt cx="8298060" cy="4304135"/>
          </a:xfrm>
        </p:grpSpPr>
        <p:sp>
          <p:nvSpPr>
            <p:cNvPr id="4" name="Rectangle 3"/>
            <p:cNvSpPr/>
            <p:nvPr/>
          </p:nvSpPr>
          <p:spPr>
            <a:xfrm>
              <a:off x="853631" y="2300748"/>
              <a:ext cx="3050169" cy="9890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Screen Shot 2014-08-08 at 8.22.03 PM.png"/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83"/>
            <a:stretch/>
          </p:blipFill>
          <p:spPr>
            <a:xfrm>
              <a:off x="242213" y="482860"/>
              <a:ext cx="8298060" cy="4304135"/>
            </a:xfrm>
            <a:prstGeom prst="rect">
              <a:avLst/>
            </a:prstGeom>
          </p:spPr>
        </p:pic>
      </p:grpSp>
      <p:sp>
        <p:nvSpPr>
          <p:cNvPr id="6" name="Oval 5"/>
          <p:cNvSpPr/>
          <p:nvPr/>
        </p:nvSpPr>
        <p:spPr>
          <a:xfrm>
            <a:off x="7226709" y="2545031"/>
            <a:ext cx="1553497" cy="15107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5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follower challenge 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4264" y="1055594"/>
            <a:ext cx="79727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Part 1: Make a line follower that stops when you press the touch sensor</a:t>
            </a:r>
          </a:p>
          <a:p>
            <a:endParaRPr lang="en-US" sz="2800" dirty="0"/>
          </a:p>
          <a:p>
            <a:r>
              <a:rPr lang="en-US" sz="2800" dirty="0" smtClean="0"/>
              <a:t>Part 2: Make a line follower that stops after it travels a particular distance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965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 2 SOLUTION: </a:t>
            </a:r>
            <a:r>
              <a:rPr lang="en-US" dirty="0" err="1" smtClean="0"/>
              <a:t>SEnsor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14</a:t>
            </a:fld>
            <a:endParaRPr lang="en-US"/>
          </a:p>
        </p:txBody>
      </p:sp>
      <p:pic>
        <p:nvPicPr>
          <p:cNvPr id="4" name="Content Placeholder 3" descr="Screen Shot 2014-08-13 at 7.00.49 PM.png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" r="2120" b="1626"/>
          <a:stretch/>
        </p:blipFill>
        <p:spPr>
          <a:xfrm>
            <a:off x="0" y="1185863"/>
            <a:ext cx="6288088" cy="4922837"/>
          </a:xfrm>
        </p:spPr>
      </p:pic>
      <p:pic>
        <p:nvPicPr>
          <p:cNvPr id="6" name="Picture 5" descr="Screen Shot 2014-08-13 at 7.03.44 PM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4B4B4B"/>
              </a:clrFrom>
              <a:clrTo>
                <a:srgbClr val="4B4B4B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772" l="0" r="100000">
                        <a14:backgroundMark x1="77500" y1="66895" x2="77500" y2="66895"/>
                        <a14:backgroundMark x1="80714" y1="28995" x2="80714" y2="28995"/>
                        <a14:backgroundMark x1="82500" y1="15297" x2="82500" y2="15297"/>
                        <a14:backgroundMark x1="86786" y1="8219" x2="86786" y2="8219"/>
                        <a14:backgroundMark x1="95357" y1="9589" x2="95357" y2="9589"/>
                        <a14:backgroundMark x1="91071" y1="25114" x2="91071" y2="25114"/>
                        <a14:backgroundMark x1="91071" y1="25114" x2="91071" y2="25114"/>
                        <a14:backgroundMark x1="91071" y1="25114" x2="91071" y2="25114"/>
                        <a14:backgroundMark x1="91071" y1="25114" x2="91071" y2="25114"/>
                        <a14:backgroundMark x1="87500" y1="17123" x2="87500" y2="17123"/>
                        <a14:backgroundMark x1="87500" y1="17123" x2="87500" y2="17123"/>
                        <a14:backgroundMark x1="90357" y1="57763" x2="90357" y2="57763"/>
                        <a14:backgroundMark x1="87857" y1="78311" x2="87857" y2="78311"/>
                        <a14:backgroundMark x1="79286" y1="80137" x2="79286" y2="80137"/>
                        <a14:backgroundMark x1="80000" y1="84018" x2="80000" y2="84018"/>
                        <a14:backgroundMark x1="92857" y1="85160" x2="92857" y2="85160"/>
                        <a14:backgroundMark x1="79286" y1="93607" x2="79286" y2="93607"/>
                        <a14:backgroundMark x1="90357" y1="38128" x2="90357" y2="38128"/>
                        <a14:backgroundMark x1="76071" y1="32648" x2="76071" y2="32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13" y="1842751"/>
            <a:ext cx="2560541" cy="4005419"/>
          </a:xfrm>
          <a:prstGeom prst="rect">
            <a:avLst/>
          </a:prstGeom>
        </p:spPr>
      </p:pic>
      <p:cxnSp>
        <p:nvCxnSpPr>
          <p:cNvPr id="8" name="Straight Arrow Connector 7"/>
          <p:cNvCxnSpPr>
            <a:endCxn id="6" idx="1"/>
          </p:cNvCxnSpPr>
          <p:nvPr/>
        </p:nvCxnSpPr>
        <p:spPr>
          <a:xfrm flipV="1">
            <a:off x="5236297" y="3845461"/>
            <a:ext cx="989116" cy="29796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83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 2 SOLUTION: PARTICULAR distance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15</a:t>
            </a:fld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4663"/>
            <a:ext cx="5943600" cy="40433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Arrow Connector 7"/>
          <p:cNvCxnSpPr>
            <a:endCxn id="6" idx="1"/>
          </p:cNvCxnSpPr>
          <p:nvPr/>
        </p:nvCxnSpPr>
        <p:spPr>
          <a:xfrm flipV="1">
            <a:off x="5475730" y="3660791"/>
            <a:ext cx="446578" cy="274426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5922308" y="1801038"/>
            <a:ext cx="3079794" cy="3719506"/>
            <a:chOff x="5943128" y="1801038"/>
            <a:chExt cx="3079794" cy="371950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739"/>
            <a:stretch/>
          </p:blipFill>
          <p:spPr>
            <a:xfrm>
              <a:off x="5943128" y="1801038"/>
              <a:ext cx="1656270" cy="371950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563" t="26131" b="54098"/>
            <a:stretch/>
          </p:blipFill>
          <p:spPr>
            <a:xfrm>
              <a:off x="7557758" y="2748403"/>
              <a:ext cx="1465164" cy="8725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646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DISCUSSION GUIDE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256632"/>
            <a:ext cx="8245474" cy="510147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Why is it important for the robot to follow the same side of the line?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The robot only knows to check if it is on or off the line. </a:t>
            </a:r>
            <a:endParaRPr lang="en-US" dirty="0" smtClean="0"/>
          </a:p>
          <a:p>
            <a:r>
              <a:rPr lang="en-US" dirty="0" smtClean="0"/>
              <a:t>This is </a:t>
            </a:r>
            <a:r>
              <a:rPr lang="en-US" smtClean="0"/>
              <a:t>a basic line </a:t>
            </a:r>
            <a:r>
              <a:rPr lang="en-US" dirty="0" smtClean="0"/>
              <a:t>follower.  What are some things that were not good about this line follower? Do you think the line follower can be improved?</a:t>
            </a:r>
          </a:p>
          <a:p>
            <a:r>
              <a:rPr lang="en-US" dirty="0"/>
              <a:t>	</a:t>
            </a:r>
            <a:r>
              <a:rPr lang="en-US" b="0" dirty="0" smtClean="0"/>
              <a:t>It wiggles a lot. Smoother line followers are described in the	Advanced lessons</a:t>
            </a:r>
            <a:endParaRPr lang="en-US" dirty="0" smtClean="0"/>
          </a:p>
          <a:p>
            <a:r>
              <a:rPr lang="en-US" dirty="0" smtClean="0"/>
              <a:t>What sensor measures how far you have travelled?</a:t>
            </a:r>
          </a:p>
          <a:p>
            <a:r>
              <a:rPr lang="en-US" dirty="0"/>
              <a:t>	</a:t>
            </a:r>
            <a:r>
              <a:rPr lang="en-US" b="0" dirty="0" smtClean="0"/>
              <a:t>The rotation sensor used in Challenge 2 solution measures 	how much the wheels have turned</a:t>
            </a:r>
            <a:endParaRPr lang="en-US" dirty="0" smtClean="0"/>
          </a:p>
          <a:p>
            <a:r>
              <a:rPr lang="en-US" dirty="0" smtClean="0"/>
              <a:t>How would you write a line follower that will stop when it sees a line? Or another color?</a:t>
            </a:r>
          </a:p>
          <a:p>
            <a:r>
              <a:rPr lang="en-US" dirty="0"/>
              <a:t>	</a:t>
            </a:r>
            <a:r>
              <a:rPr lang="en-US" b="0" dirty="0" smtClean="0"/>
              <a:t>Change the loop exit condition to use the color sensor.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9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5144"/>
            <a:ext cx="8245474" cy="4711020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This tutorial was created by Sanjay </a:t>
            </a:r>
            <a:r>
              <a:rPr lang="en-US" dirty="0" err="1" smtClean="0"/>
              <a:t>Seshan</a:t>
            </a:r>
            <a:r>
              <a:rPr lang="en-US" dirty="0" smtClean="0"/>
              <a:t> and Arvind </a:t>
            </a:r>
            <a:r>
              <a:rPr lang="en-US" dirty="0" err="1" smtClean="0"/>
              <a:t>Seshan</a:t>
            </a:r>
            <a:r>
              <a:rPr lang="en-US" dirty="0" smtClean="0"/>
              <a:t> 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More </a:t>
            </a:r>
            <a:r>
              <a:rPr lang="en-US" dirty="0" smtClean="0"/>
              <a:t>lessons are available at </a:t>
            </a:r>
            <a:r>
              <a:rPr lang="en-US" dirty="0" smtClean="0"/>
              <a:t>www.ev3lessons.com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2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03412" y="1752600"/>
            <a:ext cx="8245474" cy="43735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humans and robots follow lines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get a robot to follow a line using Color Mode on the EV3 Color Sensor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follow a line until a sensor is activated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follow a line for a particular distance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combine sensors, loops and switches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TEACHER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Slides 4-7 are animated.  For students to better understand how a line follower works and how a human and a robot follow a line, we recommend that you play the animation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Give each student/team a copy of the worksheet.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Challenge 1 begins on slide 10 and Challenge 2 on Slide 13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Discussion Guide is on Slide 16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More advanced students might be interested in other line followers on EV3Lessons.com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00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FOLLOW THE MIDDLE?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5208531" cy="4373563"/>
          </a:xfrm>
        </p:spPr>
        <p:txBody>
          <a:bodyPr/>
          <a:lstStyle/>
          <a:p>
            <a:r>
              <a:rPr lang="en-US" dirty="0" smtClean="0"/>
              <a:t>Humans want to follow the line in the middle.  </a:t>
            </a:r>
          </a:p>
          <a:p>
            <a:r>
              <a:rPr lang="en-US" dirty="0" smtClean="0"/>
              <a:t>Let’s have the robot do the same thing using the </a:t>
            </a:r>
            <a:r>
              <a:rPr lang="en-US" dirty="0" smtClean="0">
                <a:solidFill>
                  <a:srgbClr val="FF0000"/>
                </a:solidFill>
              </a:rPr>
              <a:t>Color Sensor</a:t>
            </a:r>
          </a:p>
          <a:p>
            <a:r>
              <a:rPr lang="en-US" dirty="0" smtClean="0"/>
              <a:t>What type of questions can we ask using this sensor</a:t>
            </a:r>
          </a:p>
          <a:p>
            <a:pPr lvl="1"/>
            <a:r>
              <a:rPr lang="en-US" dirty="0" smtClean="0"/>
              <a:t>Are you on line or not?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54595" y="1322150"/>
            <a:ext cx="645428" cy="489299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37014" y="1322150"/>
            <a:ext cx="645428" cy="489299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200387787-0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260" y="456126"/>
            <a:ext cx="812763" cy="1718456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521883" y="5424547"/>
            <a:ext cx="660559" cy="790597"/>
            <a:chOff x="6310708" y="2223671"/>
            <a:chExt cx="809489" cy="898563"/>
          </a:xfrm>
        </p:grpSpPr>
        <p:sp>
          <p:nvSpPr>
            <p:cNvPr id="11" name="Rounded Rectangle 10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378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0.13047 L 0.01146 0.64608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3.86611E-6 L 7.88468E-7 -0.5777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4875089" y="3142782"/>
            <a:ext cx="0" cy="3219749"/>
          </a:xfrm>
          <a:prstGeom prst="line">
            <a:avLst/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>
            <a:off x="0" y="1048073"/>
            <a:ext cx="4875089" cy="4189417"/>
          </a:xfrm>
          <a:prstGeom prst="arc">
            <a:avLst>
              <a:gd name="adj1" fmla="val 16199999"/>
              <a:gd name="adj2" fmla="val 0"/>
            </a:avLst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533433" y="5988322"/>
            <a:ext cx="660559" cy="790597"/>
            <a:chOff x="6310708" y="2223671"/>
            <a:chExt cx="809489" cy="898563"/>
          </a:xfrm>
        </p:grpSpPr>
        <p:sp>
          <p:nvSpPr>
            <p:cNvPr id="15" name="Rounded Rectangle 1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533433" y="1986561"/>
            <a:ext cx="660559" cy="790597"/>
            <a:chOff x="6310708" y="2223671"/>
            <a:chExt cx="809489" cy="898563"/>
          </a:xfrm>
        </p:grpSpPr>
        <p:sp>
          <p:nvSpPr>
            <p:cNvPr id="29" name="Rounded Rectangle 28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Bent Arrow 33"/>
          <p:cNvSpPr/>
          <p:nvPr/>
        </p:nvSpPr>
        <p:spPr>
          <a:xfrm flipH="1">
            <a:off x="4366297" y="1166234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 rot="19800000">
            <a:off x="4544808" y="1984602"/>
            <a:ext cx="660559" cy="790597"/>
            <a:chOff x="6310708" y="2223671"/>
            <a:chExt cx="809489" cy="898563"/>
          </a:xfrm>
        </p:grpSpPr>
        <p:sp>
          <p:nvSpPr>
            <p:cNvPr id="36" name="Rounded Rectangle 35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Bent Arrow 39"/>
          <p:cNvSpPr/>
          <p:nvPr/>
        </p:nvSpPr>
        <p:spPr>
          <a:xfrm flipH="1">
            <a:off x="3573538" y="375364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 rot="17100000">
            <a:off x="3528539" y="821707"/>
            <a:ext cx="660559" cy="790597"/>
            <a:chOff x="6310708" y="2223671"/>
            <a:chExt cx="809489" cy="898563"/>
          </a:xfrm>
        </p:grpSpPr>
        <p:sp>
          <p:nvSpPr>
            <p:cNvPr id="42" name="Rounded Rectangle 41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67118" y="3271059"/>
            <a:ext cx="29896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we are on black, keep going straight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we are on white, turn left to get back to the line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Seems to work fine here…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9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3.86611E-6 L 7.88468E-7 -0.577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0.00579 L -0.11966 -0.1702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2" y="-88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51 -0.00069 L -0.17646 -0.03798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06" y="-18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40" grpId="0" animBg="1"/>
      <p:bldP spid="4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4875089" y="3142782"/>
            <a:ext cx="0" cy="3219749"/>
          </a:xfrm>
          <a:prstGeom prst="line">
            <a:avLst/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 flipH="1">
            <a:off x="4875089" y="1073047"/>
            <a:ext cx="4875089" cy="4189417"/>
          </a:xfrm>
          <a:prstGeom prst="arc">
            <a:avLst>
              <a:gd name="adj1" fmla="val 16199999"/>
              <a:gd name="adj2" fmla="val 0"/>
            </a:avLst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533433" y="5988322"/>
            <a:ext cx="660559" cy="790597"/>
            <a:chOff x="6310708" y="2223671"/>
            <a:chExt cx="809489" cy="898563"/>
          </a:xfrm>
        </p:grpSpPr>
        <p:sp>
          <p:nvSpPr>
            <p:cNvPr id="15" name="Rounded Rectangle 1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533433" y="1986561"/>
            <a:ext cx="660559" cy="790597"/>
            <a:chOff x="6310708" y="2223671"/>
            <a:chExt cx="809489" cy="898563"/>
          </a:xfrm>
        </p:grpSpPr>
        <p:sp>
          <p:nvSpPr>
            <p:cNvPr id="29" name="Rounded Rectangle 28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Bent Arrow 33"/>
          <p:cNvSpPr/>
          <p:nvPr/>
        </p:nvSpPr>
        <p:spPr>
          <a:xfrm flipH="1">
            <a:off x="4366297" y="1166234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 rot="19800000">
            <a:off x="4544808" y="1984602"/>
            <a:ext cx="660559" cy="790597"/>
            <a:chOff x="6310708" y="2223671"/>
            <a:chExt cx="809489" cy="898563"/>
          </a:xfrm>
        </p:grpSpPr>
        <p:sp>
          <p:nvSpPr>
            <p:cNvPr id="36" name="Rounded Rectangle 35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Bent Arrow 25"/>
          <p:cNvSpPr/>
          <p:nvPr/>
        </p:nvSpPr>
        <p:spPr>
          <a:xfrm flipH="1">
            <a:off x="3791364" y="828343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 rot="17100000">
            <a:off x="3926157" y="1443644"/>
            <a:ext cx="660559" cy="790597"/>
            <a:chOff x="6310708" y="2223671"/>
            <a:chExt cx="809489" cy="898563"/>
          </a:xfrm>
        </p:grpSpPr>
        <p:sp>
          <p:nvSpPr>
            <p:cNvPr id="33" name="Rounded Rectangle 32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69087" y="2264463"/>
            <a:ext cx="38570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we are on black, keep going straight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we are on white, turn left to get back to the line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OH NO… my robot is running away….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When the robot leaves the left side of the line, the program no longer works!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4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3.86611E-6 L 7.88468E-7 -0.577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2.93259E-6 L -0.05471 -0.08362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4" y="-41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51 -0.00069 L -0.17646 -0.03798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06" y="-187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26" grpId="0" animBg="1"/>
      <p:bldP spid="2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Line Following: ROBOT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6774873" cy="43735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Why could the Human follow the middle?: </a:t>
            </a:r>
          </a:p>
          <a:p>
            <a:pPr lvl="1"/>
            <a:r>
              <a:rPr lang="en-US" dirty="0" smtClean="0"/>
              <a:t>They can </a:t>
            </a:r>
            <a:r>
              <a:rPr lang="en-US" dirty="0" smtClean="0">
                <a:solidFill>
                  <a:srgbClr val="FF0000"/>
                </a:solidFill>
              </a:rPr>
              <a:t>see ahead.</a:t>
            </a:r>
          </a:p>
          <a:p>
            <a:pPr lvl="1"/>
            <a:r>
              <a:rPr lang="en-US" dirty="0" smtClean="0"/>
              <a:t>They can </a:t>
            </a:r>
            <a:r>
              <a:rPr lang="en-US" dirty="0" smtClean="0">
                <a:solidFill>
                  <a:srgbClr val="FF0000"/>
                </a:solidFill>
              </a:rPr>
              <a:t>see the whole line and its surroundings</a:t>
            </a:r>
          </a:p>
          <a:p>
            <a:pPr lvl="1"/>
            <a:r>
              <a:rPr lang="en-US" dirty="0" smtClean="0"/>
              <a:t>They </a:t>
            </a:r>
            <a:r>
              <a:rPr lang="en-US" dirty="0" smtClean="0">
                <a:solidFill>
                  <a:srgbClr val="FF0000"/>
                </a:solidFill>
              </a:rPr>
              <a:t>see both sides</a:t>
            </a:r>
            <a:r>
              <a:rPr lang="en-US" dirty="0" smtClean="0"/>
              <a:t> and which side they left</a:t>
            </a:r>
          </a:p>
          <a:p>
            <a:endParaRPr lang="en-US" dirty="0" smtClean="0"/>
          </a:p>
          <a:p>
            <a:r>
              <a:rPr lang="en-US" dirty="0" smtClean="0"/>
              <a:t>Why can’t the Robot do the same thing?: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Can’t tell right or left side of the line</a:t>
            </a:r>
          </a:p>
          <a:p>
            <a:pPr lvl="1"/>
            <a:r>
              <a:rPr lang="en-US" dirty="0" smtClean="0">
                <a:solidFill>
                  <a:srgbClr val="00B900"/>
                </a:solidFill>
              </a:rPr>
              <a:t>How do we make sure the robot always veers off on the SAME SIDE of the line?</a:t>
            </a:r>
          </a:p>
          <a:p>
            <a:pPr lvl="2"/>
            <a:r>
              <a:rPr lang="en-US" dirty="0" smtClean="0"/>
              <a:t>Instead of the middle, could the robot follow the “edge”?</a:t>
            </a:r>
          </a:p>
          <a:p>
            <a:pPr lvl="1"/>
            <a:r>
              <a:rPr lang="en-US" dirty="0" smtClean="0"/>
              <a:t>So now the robot will fall off only the same side.</a:t>
            </a:r>
          </a:p>
          <a:p>
            <a:pPr lvl="1"/>
            <a:r>
              <a:rPr lang="en-US" dirty="0" smtClean="0"/>
              <a:t>We will now show you how this works!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37014" y="1322150"/>
            <a:ext cx="645428" cy="489299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21883" y="5424547"/>
            <a:ext cx="660559" cy="790597"/>
            <a:chOff x="6310708" y="2223671"/>
            <a:chExt cx="809489" cy="898563"/>
          </a:xfrm>
        </p:grpSpPr>
        <p:sp>
          <p:nvSpPr>
            <p:cNvPr id="15" name="Rounded Rectangle 1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934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29918E-6 3.85327E-6 L -0.0349 3.8532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91 -4.71882E-6 L -0.03491 -0.5776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ROBOT LINE FOLLOWING Happens on the edges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52601" y="1752600"/>
            <a:ext cx="1245518" cy="4876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276" name="Group 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537213" y="1789420"/>
            <a:ext cx="463550" cy="4759325"/>
            <a:chOff x="2145" y="1178"/>
            <a:chExt cx="292" cy="2998"/>
          </a:xfrm>
        </p:grpSpPr>
        <p:grpSp>
          <p:nvGrpSpPr>
            <p:cNvPr id="54288" name="Group 5"/>
            <p:cNvGrpSpPr>
              <a:grpSpLocks/>
            </p:cNvGrpSpPr>
            <p:nvPr/>
          </p:nvGrpSpPr>
          <p:grpSpPr bwMode="auto">
            <a:xfrm>
              <a:off x="2160" y="2688"/>
              <a:ext cx="277" cy="1488"/>
              <a:chOff x="2160" y="2688"/>
              <a:chExt cx="277" cy="1488"/>
            </a:xfrm>
          </p:grpSpPr>
          <p:sp>
            <p:nvSpPr>
              <p:cNvPr id="54292" name="Line 6"/>
              <p:cNvSpPr>
                <a:spLocks noChangeShapeType="1"/>
              </p:cNvSpPr>
              <p:nvPr>
                <p:custDataLst>
                  <p:tags r:id="rId13"/>
                </p:custDataLst>
              </p:nvPr>
            </p:nvSpPr>
            <p:spPr bwMode="auto">
              <a:xfrm flipV="1">
                <a:off x="2160" y="3456"/>
                <a:ext cx="27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93" name="Line 7"/>
              <p:cNvSpPr>
                <a:spLocks noChangeShapeType="1"/>
              </p:cNvSpPr>
              <p:nvPr>
                <p:custDataLst>
                  <p:tags r:id="rId14"/>
                </p:custDataLst>
              </p:nvPr>
            </p:nvSpPr>
            <p:spPr bwMode="auto">
              <a:xfrm flipH="1" flipV="1">
                <a:off x="2160" y="2688"/>
                <a:ext cx="27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4289" name="Group 8"/>
            <p:cNvGrpSpPr>
              <a:grpSpLocks/>
            </p:cNvGrpSpPr>
            <p:nvPr/>
          </p:nvGrpSpPr>
          <p:grpSpPr bwMode="auto">
            <a:xfrm>
              <a:off x="2145" y="1178"/>
              <a:ext cx="187" cy="1510"/>
              <a:chOff x="2097" y="2618"/>
              <a:chExt cx="187" cy="1510"/>
            </a:xfrm>
          </p:grpSpPr>
          <p:sp>
            <p:nvSpPr>
              <p:cNvPr id="54290" name="Line 9"/>
              <p:cNvSpPr>
                <a:spLocks noChangeShapeType="1"/>
              </p:cNvSpPr>
              <p:nvPr>
                <p:custDataLst>
                  <p:tags r:id="rId11"/>
                </p:custDataLst>
              </p:nvPr>
            </p:nvSpPr>
            <p:spPr bwMode="auto">
              <a:xfrm flipV="1">
                <a:off x="2097" y="3408"/>
                <a:ext cx="18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91" name="Line 10"/>
              <p:cNvSpPr>
                <a:spLocks noChangeShapeType="1"/>
              </p:cNvSpPr>
              <p:nvPr>
                <p:custDataLst>
                  <p:tags r:id="rId12"/>
                </p:custDataLst>
              </p:nvPr>
            </p:nvSpPr>
            <p:spPr bwMode="auto">
              <a:xfrm flipH="1" flipV="1">
                <a:off x="2112" y="2618"/>
                <a:ext cx="172" cy="79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54280" name="Rectangle 1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671174" y="1752600"/>
            <a:ext cx="1101225" cy="4876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281" name="Group 13"/>
          <p:cNvGrpSpPr>
            <a:grpSpLocks/>
          </p:cNvGrpSpPr>
          <p:nvPr/>
        </p:nvGrpSpPr>
        <p:grpSpPr bwMode="auto">
          <a:xfrm>
            <a:off x="7364416" y="1846263"/>
            <a:ext cx="563563" cy="4783138"/>
            <a:chOff x="2143" y="1211"/>
            <a:chExt cx="355" cy="3013"/>
          </a:xfrm>
          <a:solidFill>
            <a:srgbClr val="000000"/>
          </a:solidFill>
        </p:grpSpPr>
        <p:grpSp>
          <p:nvGrpSpPr>
            <p:cNvPr id="54282" name="Group 14"/>
            <p:cNvGrpSpPr>
              <a:grpSpLocks/>
            </p:cNvGrpSpPr>
            <p:nvPr/>
          </p:nvGrpSpPr>
          <p:grpSpPr bwMode="auto">
            <a:xfrm>
              <a:off x="2143" y="2736"/>
              <a:ext cx="355" cy="1488"/>
              <a:chOff x="2143" y="2736"/>
              <a:chExt cx="355" cy="1488"/>
            </a:xfrm>
            <a:grpFill/>
          </p:grpSpPr>
          <p:sp>
            <p:nvSpPr>
              <p:cNvPr id="54286" name="Line 15"/>
              <p:cNvSpPr>
                <a:spLocks noChangeShapeType="1"/>
              </p:cNvSpPr>
              <p:nvPr>
                <p:custDataLst>
                  <p:tags r:id="rId9"/>
                </p:custDataLst>
              </p:nvPr>
            </p:nvSpPr>
            <p:spPr bwMode="auto">
              <a:xfrm flipV="1">
                <a:off x="2250" y="3456"/>
                <a:ext cx="248" cy="768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87" name="Line 16"/>
              <p:cNvSpPr>
                <a:spLocks noChangeShapeType="1"/>
              </p:cNvSpPr>
              <p:nvPr>
                <p:custDataLst>
                  <p:tags r:id="rId10"/>
                </p:custDataLst>
              </p:nvPr>
            </p:nvSpPr>
            <p:spPr bwMode="auto">
              <a:xfrm flipH="1" flipV="1">
                <a:off x="2143" y="2736"/>
                <a:ext cx="355" cy="768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4283" name="Group 17"/>
            <p:cNvGrpSpPr>
              <a:grpSpLocks/>
            </p:cNvGrpSpPr>
            <p:nvPr/>
          </p:nvGrpSpPr>
          <p:grpSpPr bwMode="auto">
            <a:xfrm>
              <a:off x="2143" y="1211"/>
              <a:ext cx="355" cy="1525"/>
              <a:chOff x="2095" y="2651"/>
              <a:chExt cx="355" cy="1525"/>
            </a:xfrm>
            <a:grpFill/>
          </p:grpSpPr>
          <p:sp>
            <p:nvSpPr>
              <p:cNvPr id="54284" name="Line 18"/>
              <p:cNvSpPr>
                <a:spLocks noChangeShapeType="1"/>
              </p:cNvSpPr>
              <p:nvPr>
                <p:custDataLst>
                  <p:tags r:id="rId7"/>
                </p:custDataLst>
              </p:nvPr>
            </p:nvSpPr>
            <p:spPr bwMode="auto">
              <a:xfrm flipV="1">
                <a:off x="2095" y="3456"/>
                <a:ext cx="355" cy="720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85" name="Line 19"/>
              <p:cNvSpPr>
                <a:spLocks noChangeShapeType="1"/>
              </p:cNvSpPr>
              <p:nvPr>
                <p:custDataLst>
                  <p:tags r:id="rId8"/>
                </p:custDataLst>
              </p:nvPr>
            </p:nvSpPr>
            <p:spPr bwMode="auto">
              <a:xfrm flipH="1" flipV="1">
                <a:off x="2202" y="2651"/>
                <a:ext cx="248" cy="805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2" name="TextBox 1"/>
          <p:cNvSpPr txBox="1"/>
          <p:nvPr>
            <p:custDataLst>
              <p:tags r:id="rId5"/>
            </p:custDataLst>
          </p:nvPr>
        </p:nvSpPr>
        <p:spPr>
          <a:xfrm>
            <a:off x="1499325" y="1177925"/>
            <a:ext cx="244305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Left side </a:t>
            </a:r>
            <a:r>
              <a:rPr lang="en-US" dirty="0" smtClean="0">
                <a:solidFill>
                  <a:srgbClr val="000000"/>
                </a:solidFill>
              </a:rPr>
              <a:t>line following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>
            <p:custDataLst>
              <p:tags r:id="rId6"/>
            </p:custDataLst>
          </p:nvPr>
        </p:nvSpPr>
        <p:spPr>
          <a:xfrm>
            <a:off x="5848350" y="1177925"/>
            <a:ext cx="259691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Right side </a:t>
            </a:r>
            <a:r>
              <a:rPr lang="en-US" dirty="0" smtClean="0">
                <a:solidFill>
                  <a:srgbClr val="000000"/>
                </a:solidFill>
              </a:rPr>
              <a:t>line following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7396" y="2103060"/>
            <a:ext cx="2632125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The robot has to choose which way to turn when the color sensor sees a different color.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The answer depends on what side of the line you are following!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000766" y="1717527"/>
            <a:ext cx="10486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If on black, turn left.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If on white turn right.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84003" y="1779895"/>
            <a:ext cx="10486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If on black, turn right.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If on white turn left.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422321" y="5926364"/>
            <a:ext cx="660559" cy="790597"/>
            <a:chOff x="6310708" y="2223671"/>
            <a:chExt cx="809489" cy="898563"/>
          </a:xfrm>
        </p:grpSpPr>
        <p:sp>
          <p:nvSpPr>
            <p:cNvPr id="28" name="Rounded Rectangle 27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368843" y="5926364"/>
            <a:ext cx="660559" cy="790597"/>
            <a:chOff x="6310708" y="2223671"/>
            <a:chExt cx="809489" cy="898563"/>
          </a:xfrm>
        </p:grpSpPr>
        <p:sp>
          <p:nvSpPr>
            <p:cNvPr id="33" name="Rounded Rectangle 32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553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starting the roboT on the correct side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>
            <p:custDataLst>
              <p:tags r:id="rId2"/>
            </p:custDataLst>
          </p:nvPr>
        </p:nvSpPr>
        <p:spPr>
          <a:xfrm>
            <a:off x="977598" y="1288315"/>
            <a:ext cx="381000" cy="54864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56327" name="Group 1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 flipH="1">
            <a:off x="1218898" y="1248628"/>
            <a:ext cx="914400" cy="3810000"/>
            <a:chOff x="3581400" y="1219200"/>
            <a:chExt cx="914400" cy="3810000"/>
          </a:xfrm>
        </p:grpSpPr>
        <p:cxnSp>
          <p:nvCxnSpPr>
            <p:cNvPr id="26" name="Straight Connector 25"/>
            <p:cNvCxnSpPr/>
            <p:nvPr>
              <p:custDataLst>
                <p:tags r:id="rId14"/>
              </p:custDataLst>
            </p:nvPr>
          </p:nvCxnSpPr>
          <p:spPr>
            <a:xfrm rot="10800000">
              <a:off x="3657600" y="4343400"/>
              <a:ext cx="838200" cy="6858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>
              <p:custDataLst>
                <p:tags r:id="rId15"/>
              </p:custDataLst>
            </p:nvPr>
          </p:nvCxnSpPr>
          <p:spPr>
            <a:xfrm rot="5400000" flipH="1" flipV="1">
              <a:off x="3619500" y="35433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>
              <p:custDataLst>
                <p:tags r:id="rId16"/>
              </p:custDataLst>
            </p:nvPr>
          </p:nvCxnSpPr>
          <p:spPr>
            <a:xfrm rot="10800000">
              <a:off x="3581400" y="2743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>
              <p:custDataLst>
                <p:tags r:id="rId17"/>
              </p:custDataLst>
            </p:nvPr>
          </p:nvCxnSpPr>
          <p:spPr>
            <a:xfrm flipV="1">
              <a:off x="3657600" y="1981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>
              <p:custDataLst>
                <p:tags r:id="rId18"/>
              </p:custDataLst>
            </p:nvPr>
          </p:nvCxnSpPr>
          <p:spPr>
            <a:xfrm rot="10800000">
              <a:off x="3657600" y="1219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>
            <p:custDataLst>
              <p:tags r:id="rId4"/>
            </p:custDataLst>
          </p:nvPr>
        </p:nvSpPr>
        <p:spPr>
          <a:xfrm>
            <a:off x="3018065" y="1302715"/>
            <a:ext cx="381000" cy="54864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23" name="Straight Connector 22"/>
          <p:cNvCxnSpPr/>
          <p:nvPr>
            <p:custDataLst>
              <p:tags r:id="rId5"/>
            </p:custDataLst>
          </p:nvPr>
        </p:nvCxnSpPr>
        <p:spPr>
          <a:xfrm rot="16200000" flipV="1">
            <a:off x="3230790" y="1251915"/>
            <a:ext cx="7620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>
            <p:custDataLst>
              <p:tags r:id="rId6"/>
            </p:custDataLst>
          </p:nvPr>
        </p:nvCxnSpPr>
        <p:spPr>
          <a:xfrm rot="5400000" flipH="1" flipV="1">
            <a:off x="3148240" y="3607765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>
            <p:custDataLst>
              <p:tags r:id="rId7"/>
            </p:custDataLst>
          </p:nvPr>
        </p:nvCxnSpPr>
        <p:spPr>
          <a:xfrm rot="10800000">
            <a:off x="3110140" y="4420565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>
            <p:custDataLst>
              <p:tags r:id="rId8"/>
            </p:custDataLst>
          </p:nvPr>
        </p:nvCxnSpPr>
        <p:spPr>
          <a:xfrm flipV="1">
            <a:off x="3170465" y="1978990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>
            <p:custDataLst>
              <p:tags r:id="rId9"/>
            </p:custDataLst>
          </p:nvPr>
        </p:nvCxnSpPr>
        <p:spPr>
          <a:xfrm rot="10800000">
            <a:off x="3119665" y="2807665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>
            <p:custDataLst>
              <p:tags r:id="rId10"/>
            </p:custDataLst>
          </p:nvPr>
        </p:nvSpPr>
        <p:spPr>
          <a:xfrm>
            <a:off x="8321674" y="1251914"/>
            <a:ext cx="381000" cy="54864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56" name="Straight Connector 55"/>
          <p:cNvCxnSpPr/>
          <p:nvPr>
            <p:custDataLst>
              <p:tags r:id="rId11"/>
            </p:custDataLst>
          </p:nvPr>
        </p:nvCxnSpPr>
        <p:spPr>
          <a:xfrm flipH="1">
            <a:off x="4984749" y="4452314"/>
            <a:ext cx="814388" cy="76835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>
            <p:custDataLst>
              <p:tags r:id="rId12"/>
            </p:custDataLst>
          </p:nvPr>
        </p:nvCxnSpPr>
        <p:spPr>
          <a:xfrm flipH="1">
            <a:off x="5821362" y="4376114"/>
            <a:ext cx="990600" cy="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>
            <p:custDataLst>
              <p:tags r:id="rId13"/>
            </p:custDataLst>
          </p:nvPr>
        </p:nvCxnSpPr>
        <p:spPr>
          <a:xfrm flipH="1" flipV="1">
            <a:off x="6923087" y="4376114"/>
            <a:ext cx="714375" cy="6858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08665" y="2170649"/>
            <a:ext cx="9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8800" dirty="0">
              <a:solidFill>
                <a:srgbClr val="008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355671" y="1841604"/>
            <a:ext cx="97608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115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0756" y="2313591"/>
            <a:ext cx="9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8800" dirty="0">
              <a:solidFill>
                <a:srgbClr val="008000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907896" y="5125554"/>
            <a:ext cx="660559" cy="790597"/>
            <a:chOff x="6310708" y="2223671"/>
            <a:chExt cx="809489" cy="898563"/>
          </a:xfrm>
        </p:grpSpPr>
        <p:sp>
          <p:nvSpPr>
            <p:cNvPr id="49" name="Rounded Rectangle 48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65" name="Oval 64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399065" y="5227128"/>
            <a:ext cx="660559" cy="790597"/>
            <a:chOff x="6310708" y="2223671"/>
            <a:chExt cx="809489" cy="898563"/>
          </a:xfrm>
        </p:grpSpPr>
        <p:sp>
          <p:nvSpPr>
            <p:cNvPr id="68" name="Rounded Rectangle 67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307182" y="5182566"/>
            <a:ext cx="660559" cy="790597"/>
            <a:chOff x="6310708" y="2223671"/>
            <a:chExt cx="809489" cy="898563"/>
          </a:xfrm>
        </p:grpSpPr>
        <p:sp>
          <p:nvSpPr>
            <p:cNvPr id="73" name="Rounded Rectangle 72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440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6199</TotalTime>
  <Words>851</Words>
  <Application>Microsoft Macintosh PowerPoint</Application>
  <PresentationFormat>On-screen Show (4:3)</PresentationFormat>
  <Paragraphs>129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 Black</vt:lpstr>
      <vt:lpstr>Calibri</vt:lpstr>
      <vt:lpstr>Calibri Light</vt:lpstr>
      <vt:lpstr>Helvetica Neue</vt:lpstr>
      <vt:lpstr>Zapf Dingbats</vt:lpstr>
      <vt:lpstr>Arial</vt:lpstr>
      <vt:lpstr>beginner</vt:lpstr>
      <vt:lpstr>Custom Design</vt:lpstr>
      <vt:lpstr>Beginner Programming Lesson</vt:lpstr>
      <vt:lpstr>LESSON OBJECTIVES</vt:lpstr>
      <vt:lpstr>TEACHER INSTRUCTIONS</vt:lpstr>
      <vt:lpstr>FOLLOW THE MIDDLE?</vt:lpstr>
      <vt:lpstr>PowerPoint Presentation</vt:lpstr>
      <vt:lpstr>PowerPoint Presentation</vt:lpstr>
      <vt:lpstr>Line Following: ROBOT STYLE</vt:lpstr>
      <vt:lpstr>ROBOT LINE FOLLOWING Happens on the edges</vt:lpstr>
      <vt:lpstr>starting the roboT on the correct side</vt:lpstr>
      <vt:lpstr>Line Follower challenge 1</vt:lpstr>
      <vt:lpstr>LINE FOLLOWING CHALLENGE SOLUTION</vt:lpstr>
      <vt:lpstr>CHALLENGE 1 SOLUTION</vt:lpstr>
      <vt:lpstr>Line follower challenge 2</vt:lpstr>
      <vt:lpstr>Challenge 2 SOLUTION: SEnsor</vt:lpstr>
      <vt:lpstr>Challenge 2 SOLUTION: PARTICULAR distance</vt:lpstr>
      <vt:lpstr>DISCUSSION GUIDE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cp:lastModifiedBy>Srinivasan Seshan</cp:lastModifiedBy>
  <cp:revision>6</cp:revision>
  <dcterms:created xsi:type="dcterms:W3CDTF">2014-08-07T02:19:13Z</dcterms:created>
  <dcterms:modified xsi:type="dcterms:W3CDTF">2016-07-05T00:43:10Z</dcterms:modified>
</cp:coreProperties>
</file>