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  <p:sldMasterId id="2147483859" r:id="rId3"/>
  </p:sldMasterIdLst>
  <p:notesMasterIdLst>
    <p:notesMasterId r:id="rId13"/>
  </p:notesMasterIdLst>
  <p:handoutMasterIdLst>
    <p:handoutMasterId r:id="rId14"/>
  </p:handoutMasterIdLst>
  <p:sldIdLst>
    <p:sldId id="289" r:id="rId4"/>
    <p:sldId id="275" r:id="rId5"/>
    <p:sldId id="282" r:id="rId6"/>
    <p:sldId id="285" r:id="rId7"/>
    <p:sldId id="283" r:id="rId8"/>
    <p:sldId id="286" r:id="rId9"/>
    <p:sldId id="284" r:id="rId10"/>
    <p:sldId id="280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921" autoAdjust="0"/>
    <p:restoredTop sz="94613"/>
  </p:normalViewPr>
  <p:slideViewPr>
    <p:cSldViewPr snapToGrid="0" snapToObjects="1">
      <p:cViewPr>
        <p:scale>
          <a:sx n="102" d="100"/>
          <a:sy n="102" d="100"/>
        </p:scale>
        <p:origin x="496" y="4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7/4/16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7/4/16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30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049D-260D-7341-ACBB-7F6E88B670AF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B13C-50E9-E247-B6CA-7FFE79A5F656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9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0301C-C036-B244-8BEA-8C69B4259916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36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6815-494D-AC43-9B33-2F9570967BF1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BEGINNER PROGRAMMING LESSON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43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B86E-CFB1-CA4E-9DF9-B0CEC6E07421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4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3A98-E1B0-3440-912D-EBE5F791588D}" type="datetime1">
              <a:rPr lang="en-US" smtClean="0"/>
              <a:t>7/4/16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7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A2E9-D72B-AD48-AF1F-52A08EBA4303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15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5479-4DE8-6441-8AD0-9A685ACF12B8}" type="datetime1">
              <a:rPr lang="en-US" smtClean="0"/>
              <a:t>7/4/16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54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21241-F89D-A94C-9EDF-69E3F40ABE0B}" type="datetime1">
              <a:rPr lang="en-US" smtClean="0"/>
              <a:t>7/4/16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9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5F3B-56FA-F546-A574-CF6D118384F4}" type="datetime1">
              <a:rPr lang="en-US" smtClean="0"/>
              <a:t>7/4/16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47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96E9-40E7-7B40-BAB3-173E3286BBA4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0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34FA-BB7E-FA4B-8587-3422606245F1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3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29019-D865-2D41-8B16-2696D9E9FF36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83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518C-F8F8-2041-85CC-55BAE734FAC4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59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F100-C690-2548-A59E-01C6F77806AD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76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CE0B-6ABC-9D4A-9944-BE4084483D31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38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8BD0-9C32-4C4B-B66B-306A9F13CF20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860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C913E-2851-A740-B3FD-F42F7400D340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12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8FCE-A927-3844-9E3B-6083AB9AF783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11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6342-05E0-2B4D-B337-0AEB5C7EAB24}" type="datetime1">
              <a:rPr lang="en-US" smtClean="0"/>
              <a:t>7/4/16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232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DE53-9418-984B-93FC-8DAE115B31D6}" type="datetime1">
              <a:rPr lang="en-US" smtClean="0"/>
              <a:t>7/4/16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252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4570-A037-2046-98C9-DB89177DA9ED}" type="datetime1">
              <a:rPr lang="en-US" smtClean="0"/>
              <a:t>7/4/16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9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090C8-B0EE-A244-98D0-35D20CF27A35}" type="datetime1">
              <a:rPr lang="en-US" smtClean="0"/>
              <a:t>7/4/16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11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A431-089C-8B4C-A74D-9FDFCF7A4A50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62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F11B-1739-D449-BD5E-3D05E6951917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968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ABB1-8177-344A-9D50-C38771FF47C7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333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68BC6-E711-6D40-AB8F-60352FB91331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97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7A00-D458-E548-BA55-8E7DD7AEB72C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21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D6C54-E6E7-A646-88ED-0E29FF59BEF7}" type="datetime1">
              <a:rPr lang="en-US" smtClean="0"/>
              <a:t>7/4/16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60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632D-9F04-504B-9AAB-DF12FBEEFF0F}" type="datetime1">
              <a:rPr lang="en-US" smtClean="0"/>
              <a:t>7/4/16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7330-94DB-DB4A-AE39-2D4C6E03B34B}" type="datetime1">
              <a:rPr lang="en-US" smtClean="0"/>
              <a:t>7/4/16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032C1-C631-FC47-BD14-B0D0AE380CAE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2A17-01AF-B84B-A814-B012C11277F9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2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3D44B9E-AC04-6549-B7EE-7B0A41CF751B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6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92EBBD4-7984-D84D-B013-2DE21F9AA31A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0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1B5F9-1EB9-5146-A0A2-D543FBB3141E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6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jpeg"/><Relationship Id="rId3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Picking Up and Moving an Object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BEGINNER PROGRAMMING LESSON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953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program a robot to move an attachment arm – a powered attachment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make useful attachments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47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New Tool: Motor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663" y="1556770"/>
            <a:ext cx="3807386" cy="4437397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You can use the Large EV3 Motor or the Medium EV3 Motor for attachment arms</a:t>
            </a:r>
          </a:p>
          <a:p>
            <a:r>
              <a:rPr lang="en-US" dirty="0" smtClean="0"/>
              <a:t>Move Steering vs. Motor Block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For moving your wheels you should use a Move Steering Block that syncs both wheel motors </a:t>
            </a:r>
            <a:r>
              <a:rPr lang="en-US" i="1" dirty="0" smtClean="0"/>
              <a:t>(see Intermediate lesson called Move Blocks to learn about sync)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For moving your attachment your arm, you use either a Medium Motor Block or a Large Motor Block</a:t>
            </a:r>
            <a:r>
              <a:rPr lang="en-US" dirty="0" smtClean="0"/>
              <a:t> because you don’t need to sync your motors.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4550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21296" y="4482680"/>
            <a:ext cx="1936953" cy="1452715"/>
          </a:xfrm>
          <a:prstGeom prst="rect">
            <a:avLst/>
          </a:prstGeom>
        </p:spPr>
      </p:pic>
      <p:pic>
        <p:nvPicPr>
          <p:cNvPr id="7" name="Picture 6" descr="45502_713x380_MainProduct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83146" y="1867330"/>
            <a:ext cx="2375104" cy="18075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16591" y="1497998"/>
            <a:ext cx="228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Large Motor Block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73123" y="4486518"/>
            <a:ext cx="228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Medium Motor Block</a:t>
            </a:r>
            <a:endParaRPr lang="en-US" dirty="0"/>
          </a:p>
        </p:txBody>
      </p:sp>
      <p:pic>
        <p:nvPicPr>
          <p:cNvPr id="12" name="Picture 11" descr="Screen Shot 2014-08-07 at 1.45.36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3123" y="1983376"/>
            <a:ext cx="2282486" cy="932533"/>
          </a:xfrm>
          <a:prstGeom prst="rect">
            <a:avLst/>
          </a:prstGeom>
        </p:spPr>
      </p:pic>
      <p:pic>
        <p:nvPicPr>
          <p:cNvPr id="13" name="Picture 12" descr="Screen Shot 2014-08-07 at 1.45.03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3768" y="4865626"/>
            <a:ext cx="2551070" cy="112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6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a Medium Motor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381" y="1472977"/>
            <a:ext cx="5106993" cy="4796695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Attach a medium motor to Port A or a large motor to Port D as needed</a:t>
            </a:r>
          </a:p>
          <a:p>
            <a:pPr marL="803275" lvl="1" indent="-342900">
              <a:buFont typeface="Arial"/>
              <a:buChar char="•"/>
            </a:pPr>
            <a:r>
              <a:rPr lang="en-US" dirty="0" smtClean="0"/>
              <a:t>This is a generic set-up for the EV3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Construct an attachment that can pick up or grab a hoop (object)</a:t>
            </a:r>
          </a:p>
          <a:p>
            <a:pPr marL="803275" lvl="1" indent="-342900">
              <a:buFont typeface="Arial"/>
              <a:buChar char="•"/>
            </a:pPr>
            <a:r>
              <a:rPr lang="en-US" dirty="0" smtClean="0"/>
              <a:t>Look at the two examples on the right. They use the </a:t>
            </a:r>
            <a:r>
              <a:rPr lang="en-US" dirty="0" err="1" smtClean="0"/>
              <a:t>DroidBot’s</a:t>
            </a:r>
            <a:r>
              <a:rPr lang="en-US" dirty="0" smtClean="0"/>
              <a:t> SNAP attachment</a:t>
            </a:r>
          </a:p>
          <a:p>
            <a:pPr marL="803275" lvl="1" indent="-342900">
              <a:buFont typeface="Arial"/>
              <a:buChar char="•"/>
            </a:pPr>
            <a:r>
              <a:rPr lang="en-US" dirty="0" err="1" smtClean="0"/>
              <a:t>DroidBot’s</a:t>
            </a:r>
            <a:r>
              <a:rPr lang="en-US" dirty="0" smtClean="0"/>
              <a:t> build instructions are available on the Robot Design page of EV3Lessons.com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8" descr="IMG_2279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4410" y="1404042"/>
            <a:ext cx="3019379" cy="2264534"/>
          </a:xfrm>
          <a:prstGeom prst="rect">
            <a:avLst/>
          </a:prstGeom>
        </p:spPr>
      </p:pic>
      <p:pic>
        <p:nvPicPr>
          <p:cNvPr id="10" name="Picture 9" descr="IMG_2277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4410" y="3796951"/>
            <a:ext cx="3019379" cy="226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 Up and Move Object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595" y="1881448"/>
            <a:ext cx="4723621" cy="3992563"/>
          </a:xfrm>
        </p:spPr>
        <p:txBody>
          <a:bodyPr>
            <a:normAutofit/>
          </a:bodyPr>
          <a:lstStyle/>
          <a:p>
            <a:r>
              <a:rPr lang="en-US" dirty="0" smtClean="0"/>
              <a:t>From the start line, move up to the black line</a:t>
            </a:r>
          </a:p>
          <a:p>
            <a:r>
              <a:rPr lang="en-US" dirty="0" smtClean="0"/>
              <a:t>Pick up the object and bring it back to the start line</a:t>
            </a:r>
          </a:p>
          <a:p>
            <a:r>
              <a:rPr lang="en-US" dirty="0" smtClean="0"/>
              <a:t>You can have the robot turn to come back or simply move backwards</a:t>
            </a:r>
          </a:p>
          <a:p>
            <a:r>
              <a:rPr lang="en-US" dirty="0" smtClean="0"/>
              <a:t>You can make the object a cube to grab (as in the Core EV3 kit) or an item with a loop on top depending upon the pieces you have available.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6811292" y="765465"/>
            <a:ext cx="181371" cy="34866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889366" y="4186176"/>
            <a:ext cx="182880" cy="348666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lock Arc 9"/>
          <p:cNvSpPr/>
          <p:nvPr/>
        </p:nvSpPr>
        <p:spPr>
          <a:xfrm>
            <a:off x="6711700" y="1605008"/>
            <a:ext cx="383369" cy="599088"/>
          </a:xfrm>
          <a:prstGeom prst="blockArc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nip Same Side Corner Rectangle 8"/>
          <p:cNvSpPr/>
          <p:nvPr/>
        </p:nvSpPr>
        <p:spPr>
          <a:xfrm>
            <a:off x="6711700" y="1881448"/>
            <a:ext cx="383369" cy="382548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663770" y="2779206"/>
            <a:ext cx="1" cy="2887579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262786" y="2779206"/>
            <a:ext cx="0" cy="2887579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328308" y="1497168"/>
            <a:ext cx="1158455" cy="1114296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6442126" y="3242636"/>
            <a:ext cx="447957" cy="569135"/>
            <a:chOff x="4217082" y="3486667"/>
            <a:chExt cx="447957" cy="569135"/>
          </a:xfrm>
        </p:grpSpPr>
        <p:sp>
          <p:nvSpPr>
            <p:cNvPr id="20" name="Oval 19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300942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 rot="10800000">
            <a:off x="7023169" y="4046765"/>
            <a:ext cx="447957" cy="569135"/>
            <a:chOff x="4217082" y="3486667"/>
            <a:chExt cx="447957" cy="569135"/>
          </a:xfrm>
        </p:grpSpPr>
        <p:sp>
          <p:nvSpPr>
            <p:cNvPr id="25" name="Oval 24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4300942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5609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Solution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  <p:pic>
        <p:nvPicPr>
          <p:cNvPr id="11" name="Picture 10" descr="Screen Shot 2015-06-27 at 1.37.01 PM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1822" y="2301559"/>
            <a:ext cx="8169700" cy="26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64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3562504" y="1334331"/>
            <a:ext cx="5199212" cy="485689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Trip to the Grocery 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160" y="1747134"/>
            <a:ext cx="3453704" cy="3992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1. Start </a:t>
            </a:r>
            <a:r>
              <a:rPr lang="en-US" dirty="0"/>
              <a:t>at Home and drive to the grocery store</a:t>
            </a:r>
          </a:p>
          <a:p>
            <a:pPr marL="0" indent="0">
              <a:buNone/>
            </a:pPr>
            <a:r>
              <a:rPr lang="en-US" dirty="0" smtClean="0"/>
              <a:t>2. Have </a:t>
            </a:r>
            <a:r>
              <a:rPr lang="en-US" dirty="0"/>
              <a:t>your robot turn and backup/reverse into the parking space</a:t>
            </a:r>
          </a:p>
          <a:p>
            <a:pPr marL="0" indent="0">
              <a:buNone/>
            </a:pPr>
            <a:r>
              <a:rPr lang="en-US" dirty="0" smtClean="0"/>
              <a:t>3. Stop to pick up groceries</a:t>
            </a:r>
          </a:p>
          <a:p>
            <a:pPr marL="0" indent="0">
              <a:buNone/>
            </a:pPr>
            <a:r>
              <a:rPr lang="en-US" dirty="0" smtClean="0"/>
              <a:t>4. Return home using the short cut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 rot="5400000">
            <a:off x="7521356" y="1146309"/>
            <a:ext cx="844704" cy="147835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4894692" y="5422517"/>
            <a:ext cx="311524" cy="10015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sear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8634" y="5231121"/>
            <a:ext cx="891032" cy="960104"/>
          </a:xfrm>
          <a:prstGeom prst="rect">
            <a:avLst/>
          </a:prstGeom>
        </p:spPr>
      </p:pic>
      <p:pic>
        <p:nvPicPr>
          <p:cNvPr id="16" name="Picture 15" descr="searc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5673" y="1576695"/>
            <a:ext cx="586256" cy="617583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V="1">
            <a:off x="4850380" y="1893284"/>
            <a:ext cx="0" cy="3789740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7787745" y="3292480"/>
            <a:ext cx="383369" cy="658988"/>
            <a:chOff x="6924642" y="1893106"/>
            <a:chExt cx="383369" cy="658988"/>
          </a:xfrm>
        </p:grpSpPr>
        <p:sp>
          <p:nvSpPr>
            <p:cNvPr id="8" name="Block Arc 7"/>
            <p:cNvSpPr/>
            <p:nvPr/>
          </p:nvSpPr>
          <p:spPr>
            <a:xfrm>
              <a:off x="6924642" y="1893106"/>
              <a:ext cx="383369" cy="599088"/>
            </a:xfrm>
            <a:prstGeom prst="blockArc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Snip Same Side Corner Rectangle 8"/>
            <p:cNvSpPr/>
            <p:nvPr/>
          </p:nvSpPr>
          <p:spPr>
            <a:xfrm>
              <a:off x="6924642" y="2169546"/>
              <a:ext cx="383369" cy="382548"/>
            </a:xfrm>
            <a:prstGeom prst="snip2Same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/>
          <p:cNvCxnSpPr/>
          <p:nvPr/>
        </p:nvCxnSpPr>
        <p:spPr>
          <a:xfrm flipV="1">
            <a:off x="7953239" y="2307839"/>
            <a:ext cx="1" cy="911434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5347576" y="1893284"/>
            <a:ext cx="1856954" cy="0"/>
          </a:xfrm>
          <a:prstGeom prst="line">
            <a:avLst/>
          </a:prstGeom>
          <a:ln w="762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5347576" y="3698253"/>
            <a:ext cx="2132502" cy="1976974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7580556" y="3219273"/>
            <a:ext cx="745365" cy="0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477697" y="1893284"/>
            <a:ext cx="745365" cy="0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4606086" y="3872212"/>
            <a:ext cx="447957" cy="569135"/>
            <a:chOff x="4217082" y="3486667"/>
            <a:chExt cx="447957" cy="569135"/>
          </a:xfrm>
        </p:grpSpPr>
        <p:sp>
          <p:nvSpPr>
            <p:cNvPr id="49" name="Oval 48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4300942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 rot="16200000">
            <a:off x="6499154" y="1622075"/>
            <a:ext cx="447957" cy="569135"/>
            <a:chOff x="4217082" y="3486667"/>
            <a:chExt cx="447957" cy="569135"/>
          </a:xfrm>
        </p:grpSpPr>
        <p:sp>
          <p:nvSpPr>
            <p:cNvPr id="55" name="Oval 54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4300943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 rot="10800000">
            <a:off x="7744762" y="2651516"/>
            <a:ext cx="447957" cy="569135"/>
            <a:chOff x="4217082" y="3486667"/>
            <a:chExt cx="447957" cy="569135"/>
          </a:xfrm>
        </p:grpSpPr>
        <p:sp>
          <p:nvSpPr>
            <p:cNvPr id="60" name="Oval 59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4300942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 rot="13694717">
            <a:off x="6306277" y="4283810"/>
            <a:ext cx="447957" cy="569135"/>
            <a:chOff x="4217082" y="3486667"/>
            <a:chExt cx="447957" cy="569135"/>
          </a:xfrm>
        </p:grpSpPr>
        <p:sp>
          <p:nvSpPr>
            <p:cNvPr id="65" name="Oval 64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4300942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Oval 69"/>
          <p:cNvSpPr/>
          <p:nvPr/>
        </p:nvSpPr>
        <p:spPr>
          <a:xfrm>
            <a:off x="6785446" y="2194278"/>
            <a:ext cx="347431" cy="31658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1" name="Oval 70"/>
          <p:cNvSpPr/>
          <p:nvPr/>
        </p:nvSpPr>
        <p:spPr>
          <a:xfrm>
            <a:off x="4405815" y="3452840"/>
            <a:ext cx="347431" cy="31658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7809158" y="3586961"/>
            <a:ext cx="347431" cy="31658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6438015" y="3872212"/>
            <a:ext cx="347431" cy="31658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grpSp>
        <p:nvGrpSpPr>
          <p:cNvPr id="74" name="Group 73"/>
          <p:cNvGrpSpPr/>
          <p:nvPr/>
        </p:nvGrpSpPr>
        <p:grpSpPr>
          <a:xfrm rot="16200000">
            <a:off x="5123597" y="1608716"/>
            <a:ext cx="447957" cy="569135"/>
            <a:chOff x="4217082" y="3486667"/>
            <a:chExt cx="447957" cy="569135"/>
          </a:xfrm>
        </p:grpSpPr>
        <p:sp>
          <p:nvSpPr>
            <p:cNvPr id="75" name="Oval 74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4300943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626401" y="2033337"/>
            <a:ext cx="447957" cy="569135"/>
            <a:chOff x="4217082" y="3486667"/>
            <a:chExt cx="447957" cy="569135"/>
          </a:xfrm>
        </p:grpSpPr>
        <p:sp>
          <p:nvSpPr>
            <p:cNvPr id="80" name="Oval 79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4300943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Arc 85"/>
          <p:cNvSpPr/>
          <p:nvPr/>
        </p:nvSpPr>
        <p:spPr>
          <a:xfrm rot="6068976">
            <a:off x="4783120" y="1847020"/>
            <a:ext cx="703549" cy="597268"/>
          </a:xfrm>
          <a:prstGeom prst="arc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23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84163" y="1524318"/>
            <a:ext cx="8574087" cy="4329777"/>
          </a:xfrm>
        </p:spPr>
        <p:txBody>
          <a:bodyPr>
            <a:normAutofit/>
          </a:bodyPr>
          <a:lstStyle/>
          <a:p>
            <a:r>
              <a:rPr lang="en-US" dirty="0" smtClean="0"/>
              <a:t>Now that you know how to move an arm on a robot, can you move the arm while moving?</a:t>
            </a:r>
          </a:p>
          <a:p>
            <a:pPr lvl="1"/>
            <a:r>
              <a:rPr lang="en-US" dirty="0" smtClean="0"/>
              <a:t>Check out the Parallel Beams lesson in Intermediate and Advanced</a:t>
            </a:r>
          </a:p>
          <a:p>
            <a:r>
              <a:rPr lang="en-US" dirty="0" smtClean="0"/>
              <a:t>Refer to the Move Blocks Lesson in Intermediate to learn more about the differences between Move Steering and Motor Blocks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23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This tutorial was created by Sanjay </a:t>
            </a:r>
            <a:r>
              <a:rPr lang="en-US" dirty="0" err="1" smtClean="0"/>
              <a:t>Seshan</a:t>
            </a:r>
            <a:r>
              <a:rPr lang="en-US" dirty="0" smtClean="0"/>
              <a:t> and Arvind </a:t>
            </a:r>
            <a:r>
              <a:rPr lang="en-US" dirty="0" err="1" smtClean="0"/>
              <a:t>Seshan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 More lessons at www.ev3lessons.com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3122</TotalTime>
  <Words>447</Words>
  <Application>Microsoft Macintosh PowerPoint</Application>
  <PresentationFormat>On-screen Show (4:3)</PresentationFormat>
  <Paragraphs>59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 Black</vt:lpstr>
      <vt:lpstr>Calibri</vt:lpstr>
      <vt:lpstr>Calibri Light</vt:lpstr>
      <vt:lpstr>Helvetica Neue</vt:lpstr>
      <vt:lpstr>Arial</vt:lpstr>
      <vt:lpstr>Essential</vt:lpstr>
      <vt:lpstr>beginner</vt:lpstr>
      <vt:lpstr>Custom Design</vt:lpstr>
      <vt:lpstr>BEGINNER PROGRAMMING LESSON</vt:lpstr>
      <vt:lpstr>Objectives</vt:lpstr>
      <vt:lpstr>New Tool: Motor Blocks</vt:lpstr>
      <vt:lpstr>Using a Medium Motor</vt:lpstr>
      <vt:lpstr>Pick Up and Move Object Challenge</vt:lpstr>
      <vt:lpstr>Challenge Solution</vt:lpstr>
      <vt:lpstr>Trip to the Grocery Store</vt:lpstr>
      <vt:lpstr>Next Steps</vt:lpstr>
      <vt:lpstr>Credits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dc:creator>Sanjay Seshan</dc:creator>
  <cp:lastModifiedBy>Srinivasan Seshan</cp:lastModifiedBy>
  <cp:revision>44</cp:revision>
  <cp:lastPrinted>2015-11-14T13:27:21Z</cp:lastPrinted>
  <dcterms:created xsi:type="dcterms:W3CDTF">2014-10-28T21:59:38Z</dcterms:created>
  <dcterms:modified xsi:type="dcterms:W3CDTF">2016-07-05T01:04:54Z</dcterms:modified>
</cp:coreProperties>
</file>