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MOV" ContentType="video/unknown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64" r:id="rId2"/>
    <p:sldId id="265" r:id="rId3"/>
    <p:sldId id="261" r:id="rId4"/>
    <p:sldId id="257" r:id="rId5"/>
    <p:sldId id="258" r:id="rId6"/>
    <p:sldId id="262" r:id="rId7"/>
    <p:sldId id="263" r:id="rId8"/>
    <p:sldId id="260" r:id="rId9"/>
    <p:sldId id="267" r:id="rId10"/>
    <p:sldId id="268" r:id="rId11"/>
    <p:sldId id="269" r:id="rId12"/>
    <p:sldId id="25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1320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D27F7-9EF7-0C4F-894E-C435E4AB2EBC}" type="datetimeFigureOut">
              <a:rPr lang="en-US" smtClean="0"/>
              <a:t>9/7/15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CF79A-2C9E-0648-AE62-AEE9F847D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415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F3520-AFFD-1446-A579-6C83B4D7BADC}" type="datetimeFigureOut">
              <a:rPr lang="en-US" smtClean="0"/>
              <a:t>9/7/15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CE7C3-15EF-3D4E-BBD6-8B736995B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804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90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37432-674D-2F43-9D23-BC83F109A26C}" type="datetime1">
              <a:rPr lang="en-US" smtClean="0"/>
              <a:t>9/7/15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9/7/2015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67494" y="6423198"/>
            <a:ext cx="630621" cy="359760"/>
          </a:xfrm>
        </p:spPr>
        <p:txBody>
          <a:bodyPr/>
          <a:lstStyle/>
          <a:p>
            <a:fld id="{0E13C09E-B59A-4C4C-B0C6-9CF1867CD91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3838111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1877" y="4282839"/>
            <a:ext cx="8576373" cy="151152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4"/>
            <a:ext cx="7808976" cy="2903175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919" y="3352180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1DF3-617B-7841-AC22-F97E6A643758}" type="datetime1">
              <a:rPr lang="en-US" smtClean="0"/>
              <a:t>9/7/15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9/7/2015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62AE-BDB0-AA40-9632-D604F222D442}" type="datetime1">
              <a:rPr lang="en-US" smtClean="0"/>
              <a:t>9/7/15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9/7/2015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CB471-6BB2-3646-AA50-C3C23FAA8645}" type="datetime1">
              <a:rPr lang="en-US" smtClean="0"/>
              <a:t>9/7/15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9/7/2015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2448E-8D09-1348-A8E3-5621838A98B1}" type="datetime1">
              <a:rPr lang="en-US" smtClean="0"/>
              <a:t>9/7/15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9/7/2015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7BB1-1353-394B-AD16-4DFAA284FC8F}" type="datetime1">
              <a:rPr lang="en-US" smtClean="0"/>
              <a:t>9/7/15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9/7/2015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CB19-3DD9-E34D-AB02-7E433FDA62FF}" type="datetime1">
              <a:rPr lang="en-US" smtClean="0"/>
              <a:t>9/7/15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9/7/2015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00AF-603B-FB4E-ACFC-2A11A25CFEA1}" type="datetime1">
              <a:rPr lang="en-US" smtClean="0"/>
              <a:t>9/7/15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9/7/2015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85C1-FDEF-1A40-9482-82E9AFE15A9C}" type="datetime1">
              <a:rPr lang="en-US" smtClean="0"/>
              <a:t>9/7/15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9/7/2015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6459" y="6428532"/>
            <a:ext cx="630621" cy="359760"/>
          </a:xfrm>
        </p:spPr>
        <p:txBody>
          <a:bodyPr/>
          <a:lstStyle/>
          <a:p>
            <a:fld id="{0E13C09E-B59A-4C4C-B0C6-9CF1867CD918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6"/>
          <p:cNvGrpSpPr/>
          <p:nvPr userDrawn="1"/>
        </p:nvGrpSpPr>
        <p:grpSpPr>
          <a:xfrm>
            <a:off x="284163" y="1611498"/>
            <a:ext cx="8576373" cy="137411"/>
            <a:chOff x="284163" y="1759424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7FD6-D947-9349-89AD-9DC26BF82A08}" type="datetime1">
              <a:rPr lang="en-US" smtClean="0"/>
              <a:t>9/7/15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9/7/2015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4" name="Group 16"/>
          <p:cNvGrpSpPr/>
          <p:nvPr userDrawn="1"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5" name="Rectangle 14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2568-BB73-FD4E-8AA9-9C20AA8A85B6}" type="datetime1">
              <a:rPr lang="en-US" smtClean="0"/>
              <a:t>9/7/15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9/7/2015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6314-CF6D-8A43-B348-D1020B55CCC1}" type="datetime1">
              <a:rPr lang="en-US" smtClean="0"/>
              <a:t>9/7/15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9/7/2015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D8C5-9C7A-8C43-B690-855867C266C2}" type="datetime1">
              <a:rPr lang="en-US" smtClean="0"/>
              <a:t>9/7/15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9/7/2015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1BFE-9784-4B49-A77F-119550E1ABC1}" type="datetime1">
              <a:rPr lang="en-US" smtClean="0"/>
              <a:t>9/7/15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9/7/2015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97BF-C832-4B40-B778-5DA3CD1BD28B}" type="datetime1">
              <a:rPr lang="en-US" smtClean="0"/>
              <a:t>9/7/15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9/7/2015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6141-E145-C143-9848-257517377A16}" type="datetime1">
              <a:rPr lang="en-US" smtClean="0"/>
              <a:t>9/7/15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9/7/2015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4B34240-33F9-184D-B354-03F4C07F863E}" type="datetime1">
              <a:rPr lang="en-US" smtClean="0"/>
              <a:t>9/7/15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© 2015 EV3Lessons.com, Last edit 9/7/2015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0E13C09E-B59A-4C4C-B0C6-9CF1867CD91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dt="0"/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1.MOV"/><Relationship Id="rId2" Type="http://schemas.openxmlformats.org/officeDocument/2006/relationships/video" Target="../media/media1.MOV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Droidslogo2.png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7" b="2627"/>
          <a:stretch>
            <a:fillRect/>
          </a:stretch>
        </p:blipFill>
        <p:spPr>
          <a:xfrm>
            <a:off x="247673" y="5252598"/>
            <a:ext cx="1209338" cy="1145791"/>
          </a:xfr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76397" y="5252597"/>
            <a:ext cx="3850347" cy="94317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By Droids </a:t>
            </a:r>
            <a:r>
              <a:rPr lang="en-US" dirty="0" smtClean="0">
                <a:solidFill>
                  <a:schemeClr val="tx1"/>
                </a:solidFill>
              </a:rPr>
              <a:t>Robotics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Code Contributed by FLL 1920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698" y="2974369"/>
            <a:ext cx="8737382" cy="1088237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Line Following with Two Color Sensors and Proportional Control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9321" y="353342"/>
            <a:ext cx="77542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ADVANCED EV3 PROGRAMMING LESSON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9/7/2015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 descr="EV3Lessons.com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159" y="5263741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661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2 Solution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9/7/2015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 descr="Screen Shot 2015-09-07 at 5.26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07" y="2087342"/>
            <a:ext cx="8847276" cy="328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86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Watch this code in action on  YouTube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339" y="2133600"/>
            <a:ext cx="8357912" cy="3992563"/>
          </a:xfrm>
        </p:spPr>
        <p:txBody>
          <a:bodyPr/>
          <a:lstStyle/>
          <a:p>
            <a:r>
              <a:rPr lang="en-US" dirty="0" smtClean="0"/>
              <a:t>EV3Lessons.com YouTube Channel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9/7/2015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53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77" y="2133600"/>
            <a:ext cx="8426173" cy="3992563"/>
          </a:xfrm>
        </p:spPr>
        <p:txBody>
          <a:bodyPr/>
          <a:lstStyle/>
          <a:p>
            <a:r>
              <a:rPr lang="en-US" dirty="0" smtClean="0"/>
              <a:t>This lesson was written by Droids Robotics using code, video and photos by FLL Team 1920.</a:t>
            </a:r>
            <a:endParaRPr lang="en-US" dirty="0" smtClean="0"/>
          </a:p>
          <a:p>
            <a:r>
              <a:rPr lang="en-US" dirty="0" smtClean="0"/>
              <a:t>More </a:t>
            </a:r>
            <a:r>
              <a:rPr lang="en-US" dirty="0"/>
              <a:t>lessons are available at </a:t>
            </a:r>
            <a:r>
              <a:rPr lang="en-US" dirty="0" smtClean="0"/>
              <a:t>www.ev3lessons.com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9/7/2015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6937" y="6126163"/>
            <a:ext cx="1117600" cy="3937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12</a:t>
            </a:fld>
            <a:endParaRPr 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57199" y="5129120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254041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712" y="2133600"/>
            <a:ext cx="8227327" cy="1126814"/>
          </a:xfrm>
        </p:spPr>
        <p:txBody>
          <a:bodyPr>
            <a:noAutofit/>
          </a:bodyPr>
          <a:lstStyle/>
          <a:p>
            <a:r>
              <a:rPr lang="en-US" dirty="0" smtClean="0"/>
              <a:t>Learn how to write a line follower that uses two color sensors</a:t>
            </a:r>
          </a:p>
          <a:p>
            <a:r>
              <a:rPr lang="en-US" dirty="0" smtClean="0"/>
              <a:t>Learn how to write a two color line follower that uses proportional control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Pre-requisites: Basic Line Following, Switches, Loops, Proportional Control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9/7/2015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91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Basic One Sensor Line Follower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713" y="2133600"/>
            <a:ext cx="5498344" cy="1126814"/>
          </a:xfrm>
        </p:spPr>
        <p:txBody>
          <a:bodyPr>
            <a:noAutofit/>
          </a:bodyPr>
          <a:lstStyle/>
          <a:p>
            <a:r>
              <a:rPr lang="en-US" sz="2000" dirty="0" smtClean="0"/>
              <a:t>Robot sees white, turn left</a:t>
            </a:r>
          </a:p>
          <a:p>
            <a:r>
              <a:rPr lang="en-US" sz="2000" dirty="0" smtClean="0"/>
              <a:t>Robot sees black, turn right 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9/7/2015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3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1584284" y="3967492"/>
            <a:ext cx="6722175" cy="78564"/>
          </a:xfrm>
          <a:prstGeom prst="line">
            <a:avLst/>
          </a:prstGeom>
          <a:ln w="3048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 rot="1113117">
            <a:off x="1577660" y="3956878"/>
            <a:ext cx="799856" cy="512375"/>
            <a:chOff x="2390183" y="3136131"/>
            <a:chExt cx="799856" cy="512375"/>
          </a:xfrm>
        </p:grpSpPr>
        <p:sp>
          <p:nvSpPr>
            <p:cNvPr id="11" name="Oval 10"/>
            <p:cNvSpPr/>
            <p:nvPr/>
          </p:nvSpPr>
          <p:spPr>
            <a:xfrm>
              <a:off x="2854329" y="3136131"/>
              <a:ext cx="222585" cy="45719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849613" y="3602787"/>
              <a:ext cx="222585" cy="45719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993640" y="3312791"/>
              <a:ext cx="196399" cy="18331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390183" y="3221132"/>
              <a:ext cx="686731" cy="3666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 rot="20670859">
            <a:off x="2729425" y="3947284"/>
            <a:ext cx="799856" cy="512375"/>
            <a:chOff x="2390183" y="3136131"/>
            <a:chExt cx="799856" cy="512375"/>
          </a:xfrm>
        </p:grpSpPr>
        <p:sp>
          <p:nvSpPr>
            <p:cNvPr id="34" name="Oval 33"/>
            <p:cNvSpPr/>
            <p:nvPr/>
          </p:nvSpPr>
          <p:spPr>
            <a:xfrm>
              <a:off x="2854329" y="3136131"/>
              <a:ext cx="222585" cy="45719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849613" y="3602787"/>
              <a:ext cx="222585" cy="45719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993640" y="3312791"/>
              <a:ext cx="196399" cy="18331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390183" y="3221132"/>
              <a:ext cx="686731" cy="3666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 rot="1462150">
            <a:off x="3920526" y="3946238"/>
            <a:ext cx="799856" cy="512375"/>
            <a:chOff x="2390183" y="3136131"/>
            <a:chExt cx="799856" cy="512375"/>
          </a:xfrm>
        </p:grpSpPr>
        <p:sp>
          <p:nvSpPr>
            <p:cNvPr id="39" name="Oval 38"/>
            <p:cNvSpPr/>
            <p:nvPr/>
          </p:nvSpPr>
          <p:spPr>
            <a:xfrm>
              <a:off x="2854329" y="3136131"/>
              <a:ext cx="222585" cy="45719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2849613" y="3602787"/>
              <a:ext cx="222585" cy="45719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2993640" y="3312791"/>
              <a:ext cx="196399" cy="18331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390183" y="3221132"/>
              <a:ext cx="686731" cy="3666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 rot="20433418">
            <a:off x="5013659" y="3931964"/>
            <a:ext cx="799856" cy="512375"/>
            <a:chOff x="2390183" y="3136131"/>
            <a:chExt cx="799856" cy="512375"/>
          </a:xfrm>
        </p:grpSpPr>
        <p:sp>
          <p:nvSpPr>
            <p:cNvPr id="44" name="Oval 43"/>
            <p:cNvSpPr/>
            <p:nvPr/>
          </p:nvSpPr>
          <p:spPr>
            <a:xfrm>
              <a:off x="2854329" y="3136131"/>
              <a:ext cx="222585" cy="45719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2849613" y="3602787"/>
              <a:ext cx="222585" cy="45719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993640" y="3312791"/>
              <a:ext cx="196399" cy="18331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390183" y="3221132"/>
              <a:ext cx="686731" cy="3666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3903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T</a:t>
            </a:r>
            <a:r>
              <a:rPr lang="en-US" dirty="0" smtClean="0"/>
              <a:t>wo Color Line Follower?</a:t>
            </a:r>
            <a:endParaRPr lang="en-US" dirty="0"/>
          </a:p>
        </p:txBody>
      </p:sp>
      <p:pic>
        <p:nvPicPr>
          <p:cNvPr id="4" name="IMG_1239.MOV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24338" y="2326589"/>
            <a:ext cx="4633912" cy="26114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405890" y="2042669"/>
            <a:ext cx="371848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goal is to use two </a:t>
            </a:r>
            <a:r>
              <a:rPr lang="en-US" sz="2000" dirty="0" smtClean="0"/>
              <a:t>light sensors next to each other to follow a </a:t>
            </a:r>
            <a:r>
              <a:rPr lang="en-US" sz="2000" dirty="0" smtClean="0"/>
              <a:t>line</a:t>
            </a:r>
          </a:p>
          <a:p>
            <a:endParaRPr lang="en-US" sz="2000" dirty="0"/>
          </a:p>
          <a:p>
            <a:r>
              <a:rPr lang="en-US" sz="2000" dirty="0" smtClean="0"/>
              <a:t>The light sensors need to be placed approximately the line’s width apart</a:t>
            </a:r>
          </a:p>
          <a:p>
            <a:endParaRPr lang="en-US" sz="2000" dirty="0"/>
          </a:p>
          <a:p>
            <a:r>
              <a:rPr lang="en-US" sz="2000" dirty="0" smtClean="0"/>
              <a:t>When following the line they should both sensors should be reading the edge of the line</a:t>
            </a:r>
            <a:endParaRPr lang="en-US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368364" y="5168581"/>
            <a:ext cx="4325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Watch video to see line straddling in action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9/7/2015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81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</a:t>
            </a:r>
            <a:r>
              <a:rPr lang="en-US" dirty="0" smtClean="0"/>
              <a:t>for success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4193729" cy="3992563"/>
          </a:xfrm>
        </p:spPr>
        <p:txBody>
          <a:bodyPr/>
          <a:lstStyle/>
          <a:p>
            <a:r>
              <a:rPr lang="en-US" dirty="0" smtClean="0"/>
              <a:t>Placement of the two color sensors are very important</a:t>
            </a:r>
          </a:p>
          <a:p>
            <a:r>
              <a:rPr lang="en-US" dirty="0" smtClean="0"/>
              <a:t>In the picture on the right, we have a beam placed so you can see how far apart to place your sensors.</a:t>
            </a:r>
            <a:endParaRPr lang="en-US" dirty="0"/>
          </a:p>
        </p:txBody>
      </p:sp>
      <p:pic>
        <p:nvPicPr>
          <p:cNvPr id="4" name="Picture 3" descr="photo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8"/>
          <a:stretch/>
        </p:blipFill>
        <p:spPr>
          <a:xfrm>
            <a:off x="4648103" y="2226009"/>
            <a:ext cx="3841233" cy="36739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Oval 4"/>
          <p:cNvSpPr/>
          <p:nvPr/>
        </p:nvSpPr>
        <p:spPr>
          <a:xfrm>
            <a:off x="4648103" y="2710465"/>
            <a:ext cx="929622" cy="2946157"/>
          </a:xfrm>
          <a:prstGeom prst="ellipse">
            <a:avLst/>
          </a:prstGeom>
          <a:noFill/>
          <a:ln w="5715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9/7/2015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89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/>
          <p:cNvCxnSpPr/>
          <p:nvPr/>
        </p:nvCxnSpPr>
        <p:spPr>
          <a:xfrm flipH="1">
            <a:off x="461851" y="3707884"/>
            <a:ext cx="8070205" cy="78564"/>
          </a:xfrm>
          <a:prstGeom prst="line">
            <a:avLst/>
          </a:prstGeom>
          <a:ln w="3048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Color Sensor Line Follower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9/7/2015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6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859331" y="3046764"/>
            <a:ext cx="1572764" cy="1384522"/>
            <a:chOff x="859331" y="3196881"/>
            <a:chExt cx="1387369" cy="1057875"/>
          </a:xfrm>
        </p:grpSpPr>
        <p:sp>
          <p:nvSpPr>
            <p:cNvPr id="12" name="Oval 11"/>
            <p:cNvSpPr/>
            <p:nvPr/>
          </p:nvSpPr>
          <p:spPr>
            <a:xfrm>
              <a:off x="1995155" y="3799295"/>
              <a:ext cx="251545" cy="29831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n-US" dirty="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59331" y="3196881"/>
              <a:ext cx="1370089" cy="1057875"/>
              <a:chOff x="2390183" y="3171627"/>
              <a:chExt cx="748206" cy="454694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2802257" y="3171627"/>
                <a:ext cx="222585" cy="45719"/>
              </a:xfrm>
              <a:prstGeom prst="ellipse">
                <a:avLst/>
              </a:prstGeom>
              <a:solidFill>
                <a:srgbClr val="3366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797541" y="3580602"/>
                <a:ext cx="222585" cy="45719"/>
              </a:xfrm>
              <a:prstGeom prst="ellipse">
                <a:avLst/>
              </a:prstGeom>
              <a:solidFill>
                <a:srgbClr val="3366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001020" y="3260528"/>
                <a:ext cx="137369" cy="12821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390183" y="3221132"/>
                <a:ext cx="686731" cy="36663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3" name="TextBox 22"/>
          <p:cNvSpPr txBox="1"/>
          <p:nvPr/>
        </p:nvSpPr>
        <p:spPr>
          <a:xfrm>
            <a:off x="692106" y="4597214"/>
            <a:ext cx="2378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Sensor 1 on White</a:t>
            </a:r>
          </a:p>
          <a:p>
            <a:r>
              <a:rPr lang="en-US" dirty="0" smtClean="0"/>
              <a:t>Sensor 2 on White</a:t>
            </a:r>
          </a:p>
          <a:p>
            <a:r>
              <a:rPr lang="en-US" dirty="0" smtClean="0"/>
              <a:t>Go forward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565015" y="4597214"/>
            <a:ext cx="2298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Sensor 1 on Black</a:t>
            </a:r>
          </a:p>
          <a:p>
            <a:r>
              <a:rPr lang="en-US" dirty="0" smtClean="0"/>
              <a:t>Sensor 2 on White </a:t>
            </a:r>
            <a:r>
              <a:rPr lang="en-US" dirty="0"/>
              <a:t>T</a:t>
            </a:r>
            <a:r>
              <a:rPr lang="en-US" dirty="0" smtClean="0"/>
              <a:t>urn left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360000" y="4597214"/>
            <a:ext cx="20252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Sensor 1 on White</a:t>
            </a:r>
          </a:p>
          <a:p>
            <a:r>
              <a:rPr lang="en-US" dirty="0" smtClean="0"/>
              <a:t>Sensor 2 on Black Turn right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3522332" y="3119843"/>
            <a:ext cx="1572764" cy="1384522"/>
            <a:chOff x="859331" y="3196881"/>
            <a:chExt cx="1387369" cy="1057875"/>
          </a:xfrm>
        </p:grpSpPr>
        <p:sp>
          <p:nvSpPr>
            <p:cNvPr id="34" name="Oval 33"/>
            <p:cNvSpPr/>
            <p:nvPr/>
          </p:nvSpPr>
          <p:spPr>
            <a:xfrm>
              <a:off x="1995155" y="3799295"/>
              <a:ext cx="251545" cy="29831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859331" y="3196881"/>
              <a:ext cx="1370089" cy="1057875"/>
              <a:chOff x="2390183" y="3171627"/>
              <a:chExt cx="748206" cy="454694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2802257" y="3171627"/>
                <a:ext cx="222585" cy="45719"/>
              </a:xfrm>
              <a:prstGeom prst="ellipse">
                <a:avLst/>
              </a:prstGeom>
              <a:solidFill>
                <a:srgbClr val="3366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2797541" y="3580602"/>
                <a:ext cx="222585" cy="45719"/>
              </a:xfrm>
              <a:prstGeom prst="ellipse">
                <a:avLst/>
              </a:prstGeom>
              <a:solidFill>
                <a:srgbClr val="3366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3001020" y="3260528"/>
                <a:ext cx="137369" cy="12821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390183" y="3221132"/>
                <a:ext cx="686731" cy="36663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5912761" y="2878984"/>
            <a:ext cx="1572764" cy="1384522"/>
            <a:chOff x="859331" y="3196881"/>
            <a:chExt cx="1387369" cy="1057875"/>
          </a:xfrm>
        </p:grpSpPr>
        <p:sp>
          <p:nvSpPr>
            <p:cNvPr id="41" name="Oval 40"/>
            <p:cNvSpPr/>
            <p:nvPr/>
          </p:nvSpPr>
          <p:spPr>
            <a:xfrm>
              <a:off x="1995155" y="3799295"/>
              <a:ext cx="251545" cy="29831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859331" y="3196881"/>
              <a:ext cx="1370089" cy="1057875"/>
              <a:chOff x="2390183" y="3171627"/>
              <a:chExt cx="748206" cy="454694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2802257" y="3171627"/>
                <a:ext cx="222585" cy="45719"/>
              </a:xfrm>
              <a:prstGeom prst="ellipse">
                <a:avLst/>
              </a:prstGeom>
              <a:solidFill>
                <a:srgbClr val="3366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797541" y="3580602"/>
                <a:ext cx="222585" cy="45719"/>
              </a:xfrm>
              <a:prstGeom prst="ellipse">
                <a:avLst/>
              </a:prstGeom>
              <a:solidFill>
                <a:srgbClr val="3366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001020" y="3260528"/>
                <a:ext cx="137369" cy="12821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2390183" y="3221132"/>
                <a:ext cx="686731" cy="36663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6777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1240081"/>
          </a:xfrm>
        </p:spPr>
        <p:txBody>
          <a:bodyPr>
            <a:normAutofit/>
          </a:bodyPr>
          <a:lstStyle/>
          <a:p>
            <a:r>
              <a:rPr lang="en-US" dirty="0" smtClean="0"/>
              <a:t>Use the ideas from Slide 4 and write a line follower that straddles a red line – uses 2 color sensors to line follow a red line?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9/7/2015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7</a:t>
            </a:fld>
            <a:endParaRPr lang="en-US"/>
          </a:p>
        </p:txBody>
      </p:sp>
      <p:cxnSp>
        <p:nvCxnSpPr>
          <p:cNvPr id="6" name="Curved Connector 5"/>
          <p:cNvCxnSpPr/>
          <p:nvPr/>
        </p:nvCxnSpPr>
        <p:spPr>
          <a:xfrm>
            <a:off x="2127346" y="4412624"/>
            <a:ext cx="6022996" cy="596095"/>
          </a:xfrm>
          <a:prstGeom prst="curvedConnector3">
            <a:avLst>
              <a:gd name="adj1" fmla="val 50000"/>
            </a:avLst>
          </a:prstGeom>
          <a:ln w="3048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859331" y="3713820"/>
            <a:ext cx="1572764" cy="1384522"/>
            <a:chOff x="859331" y="3196881"/>
            <a:chExt cx="1387369" cy="1057875"/>
          </a:xfrm>
          <a:solidFill>
            <a:schemeClr val="tx1"/>
          </a:solidFill>
        </p:grpSpPr>
        <p:sp>
          <p:nvSpPr>
            <p:cNvPr id="8" name="Oval 7"/>
            <p:cNvSpPr/>
            <p:nvPr/>
          </p:nvSpPr>
          <p:spPr>
            <a:xfrm>
              <a:off x="1995155" y="3799295"/>
              <a:ext cx="251545" cy="298310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n-US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59331" y="3196881"/>
              <a:ext cx="1370089" cy="1057875"/>
              <a:chOff x="2390183" y="3171627"/>
              <a:chExt cx="748206" cy="454694"/>
            </a:xfrm>
            <a:grpFill/>
          </p:grpSpPr>
          <p:sp>
            <p:nvSpPr>
              <p:cNvPr id="10" name="Oval 9"/>
              <p:cNvSpPr/>
              <p:nvPr/>
            </p:nvSpPr>
            <p:spPr>
              <a:xfrm>
                <a:off x="2802257" y="3171627"/>
                <a:ext cx="222585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2797541" y="3580602"/>
                <a:ext cx="222585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3001020" y="3260528"/>
                <a:ext cx="137369" cy="128219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390183" y="3221132"/>
                <a:ext cx="686731" cy="366633"/>
              </a:xfrm>
              <a:prstGeom prst="rect">
                <a:avLst/>
              </a:prstGeom>
              <a:solidFill>
                <a:schemeClr val="accent6">
                  <a:lumMod val="25000"/>
                  <a:lumOff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1256582" y="5233441"/>
            <a:ext cx="2378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Sensor 1 on White</a:t>
            </a:r>
          </a:p>
          <a:p>
            <a:r>
              <a:rPr lang="en-US" dirty="0" smtClean="0"/>
              <a:t>Sensor 2 on White</a:t>
            </a:r>
          </a:p>
          <a:p>
            <a:r>
              <a:rPr lang="en-US" dirty="0" smtClean="0"/>
              <a:t>Go forward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4839565" y="4870040"/>
            <a:ext cx="389479" cy="390421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4819975" y="4352314"/>
            <a:ext cx="389480" cy="390421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7383552" y="4792770"/>
            <a:ext cx="389479" cy="390421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7363962" y="4275044"/>
            <a:ext cx="389480" cy="390421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026476" y="5385841"/>
            <a:ext cx="2298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Sensor 1 on Red</a:t>
            </a:r>
          </a:p>
          <a:p>
            <a:r>
              <a:rPr lang="en-US" dirty="0" smtClean="0"/>
              <a:t>Sensor 2 on White </a:t>
            </a:r>
            <a:r>
              <a:rPr lang="en-US" dirty="0"/>
              <a:t>T</a:t>
            </a:r>
            <a:r>
              <a:rPr lang="en-US" dirty="0" smtClean="0"/>
              <a:t>urn left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622169" y="3279175"/>
            <a:ext cx="20252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Sensor 1 on White</a:t>
            </a:r>
          </a:p>
          <a:p>
            <a:r>
              <a:rPr lang="en-US" dirty="0" smtClean="0"/>
              <a:t>Sensor 2 on Red Turn 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30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1 Solution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9/7/2015</a:t>
            </a:r>
            <a:endParaRPr lang="en-US"/>
          </a:p>
        </p:txBody>
      </p:sp>
      <p:pic>
        <p:nvPicPr>
          <p:cNvPr id="3" name="Picture 2" descr="Screen Shot 2014-11-15 at 8.33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450" y="1741890"/>
            <a:ext cx="7626123" cy="480163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21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add proportional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77040"/>
            <a:ext cx="8574087" cy="2585185"/>
          </a:xfrm>
        </p:spPr>
        <p:txBody>
          <a:bodyPr/>
          <a:lstStyle/>
          <a:p>
            <a:r>
              <a:rPr lang="en-US" dirty="0" smtClean="0"/>
              <a:t>What is the target </a:t>
            </a:r>
            <a:r>
              <a:rPr lang="en-US" dirty="0" smtClean="0">
                <a:sym typeface="Wingdings"/>
              </a:rPr>
              <a:t> both sensors should read the same value</a:t>
            </a:r>
          </a:p>
          <a:p>
            <a:r>
              <a:rPr lang="en-US" dirty="0" smtClean="0">
                <a:sym typeface="Wingdings"/>
              </a:rPr>
              <a:t>What is the error  the difference between the sensors</a:t>
            </a:r>
          </a:p>
          <a:p>
            <a:r>
              <a:rPr lang="en-US" dirty="0" smtClean="0">
                <a:sym typeface="Wingdings"/>
              </a:rPr>
              <a:t>What is the correction  turn more sharply if the difference is large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9/7/2015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9</a:t>
            </a:fld>
            <a:endParaRPr lang="en-US"/>
          </a:p>
        </p:txBody>
      </p:sp>
      <p:cxnSp>
        <p:nvCxnSpPr>
          <p:cNvPr id="21" name="Curved Connector 20"/>
          <p:cNvCxnSpPr/>
          <p:nvPr/>
        </p:nvCxnSpPr>
        <p:spPr>
          <a:xfrm>
            <a:off x="2127346" y="4784636"/>
            <a:ext cx="6022996" cy="596095"/>
          </a:xfrm>
          <a:prstGeom prst="curvedConnector3">
            <a:avLst>
              <a:gd name="adj1" fmla="val 50000"/>
            </a:avLst>
          </a:prstGeom>
          <a:ln w="3048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859331" y="4085832"/>
            <a:ext cx="1572764" cy="1384522"/>
            <a:chOff x="859331" y="3196881"/>
            <a:chExt cx="1387369" cy="1057875"/>
          </a:xfrm>
        </p:grpSpPr>
        <p:sp>
          <p:nvSpPr>
            <p:cNvPr id="23" name="Oval 22"/>
            <p:cNvSpPr/>
            <p:nvPr/>
          </p:nvSpPr>
          <p:spPr>
            <a:xfrm>
              <a:off x="1995155" y="3799295"/>
              <a:ext cx="251545" cy="29831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n-US" dirty="0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859331" y="3196881"/>
              <a:ext cx="1370089" cy="1057875"/>
              <a:chOff x="2390183" y="3171627"/>
              <a:chExt cx="748206" cy="454694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2802257" y="3171627"/>
                <a:ext cx="222585" cy="45719"/>
              </a:xfrm>
              <a:prstGeom prst="ellipse">
                <a:avLst/>
              </a:prstGeom>
              <a:solidFill>
                <a:srgbClr val="3366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2797541" y="3580602"/>
                <a:ext cx="222585" cy="45719"/>
              </a:xfrm>
              <a:prstGeom prst="ellipse">
                <a:avLst/>
              </a:prstGeom>
              <a:solidFill>
                <a:srgbClr val="3366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3001020" y="3260528"/>
                <a:ext cx="137369" cy="12821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390183" y="3221132"/>
                <a:ext cx="686731" cy="36663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9" name="TextBox 28"/>
          <p:cNvSpPr txBox="1"/>
          <p:nvPr/>
        </p:nvSpPr>
        <p:spPr>
          <a:xfrm>
            <a:off x="1179608" y="5695249"/>
            <a:ext cx="2378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Sensor 1 reading 50</a:t>
            </a:r>
          </a:p>
          <a:p>
            <a:r>
              <a:rPr lang="en-US" dirty="0" smtClean="0"/>
              <a:t>Sensor 2 reading 50</a:t>
            </a:r>
          </a:p>
          <a:p>
            <a:r>
              <a:rPr lang="en-US" dirty="0" smtClean="0"/>
              <a:t>Go forward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4839565" y="5242052"/>
            <a:ext cx="389479" cy="39042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4819975" y="4724326"/>
            <a:ext cx="389480" cy="39042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7383552" y="5382858"/>
            <a:ext cx="389479" cy="39042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7363962" y="4865132"/>
            <a:ext cx="389480" cy="39042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949502" y="5695249"/>
            <a:ext cx="2298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Sensor 1 reading 10</a:t>
            </a:r>
          </a:p>
          <a:p>
            <a:r>
              <a:rPr lang="en-US" dirty="0" smtClean="0"/>
              <a:t>Sensor 2 reading 100 </a:t>
            </a:r>
            <a:r>
              <a:rPr lang="en-US" dirty="0"/>
              <a:t>T</a:t>
            </a:r>
            <a:r>
              <a:rPr lang="en-US" dirty="0" smtClean="0"/>
              <a:t>urn Left sharply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391245" y="5695249"/>
            <a:ext cx="20252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Sensor 1 reading 60</a:t>
            </a:r>
          </a:p>
          <a:p>
            <a:r>
              <a:rPr lang="en-US" dirty="0" smtClean="0"/>
              <a:t>Sensor 2 reading 40 Turn right slightly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693404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</a:majorFont>
      <a:minorFont>
        <a:latin typeface="Calibri"/>
        <a:ea typeface=""/>
        <a:cs typeface=""/>
        <a:font script="Jpan" typeface="ＭＳ ゴシック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840</TotalTime>
  <Words>548</Words>
  <Application>Microsoft Macintosh PowerPoint</Application>
  <PresentationFormat>On-screen Show (4:3)</PresentationFormat>
  <Paragraphs>102</Paragraphs>
  <Slides>12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Spectrum</vt:lpstr>
      <vt:lpstr>Line Following with Two Color Sensors and Proportional Control</vt:lpstr>
      <vt:lpstr>Objectives</vt:lpstr>
      <vt:lpstr>A Basic One Sensor Line Follower</vt:lpstr>
      <vt:lpstr>What is a Two Color Line Follower?</vt:lpstr>
      <vt:lpstr>Tips for success</vt:lpstr>
      <vt:lpstr>Two Color Sensor Line Follower</vt:lpstr>
      <vt:lpstr>Challenge 1</vt:lpstr>
      <vt:lpstr>Challenge 1 Solution</vt:lpstr>
      <vt:lpstr>How do you add proportional control?</vt:lpstr>
      <vt:lpstr>Challenge 2 Solution</vt:lpstr>
      <vt:lpstr>Watch this code in action on  YouTube</vt:lpstr>
      <vt:lpstr>Credits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Programming Lesson: Alternative Line Following Techniques</dc:title>
  <cp:lastModifiedBy>Sanjay Seshan</cp:lastModifiedBy>
  <cp:revision>8</cp:revision>
  <dcterms:created xsi:type="dcterms:W3CDTF">2014-11-14T02:10:18Z</dcterms:created>
  <dcterms:modified xsi:type="dcterms:W3CDTF">2015-09-07T21:44:50Z</dcterms:modified>
</cp:coreProperties>
</file>