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5"/>
    <p:restoredTop sz="94613"/>
  </p:normalViewPr>
  <p:slideViewPr>
    <p:cSldViewPr snapToGrid="0" snapToObjects="1">
      <p:cViewPr varScale="1">
        <p:scale>
          <a:sx n="115" d="100"/>
          <a:sy n="115" d="100"/>
        </p:scale>
        <p:origin x="4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6E4B6F-225E-F14D-83D1-AC1C1F8690B9}"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3" y="4948514"/>
            <a:ext cx="1265237" cy="1210410"/>
          </a:xfrm>
          <a:prstGeom prst="rect">
            <a:avLst/>
          </a:prstGeom>
        </p:spPr>
      </p:pic>
      <p:sp>
        <p:nvSpPr>
          <p:cNvPr id="18" name="Subtitle 3"/>
          <p:cNvSpPr txBox="1">
            <a:spLocks/>
          </p:cNvSpPr>
          <p:nvPr/>
        </p:nvSpPr>
        <p:spPr>
          <a:xfrm>
            <a:off x="1549400" y="582983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chemeClr val="tx1"/>
                </a:solidFill>
              </a:rPr>
              <a:t>By Droids Robotics</a:t>
            </a:r>
            <a:endParaRPr lang="en-US" dirty="0">
              <a:solidFill>
                <a:schemeClr val="tx1"/>
              </a:solidFill>
            </a:endParaRPr>
          </a:p>
        </p:txBody>
      </p: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750FED-A04B-6F4D-9C6E-3A486A76FBEE}"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2F70E427-7E29-1547-BB8C-A6DF6441B0EC}" type="datetime1">
              <a:rPr lang="en-US" smtClean="0"/>
              <a:t>11/15/15</a:t>
            </a:fld>
            <a:endParaRPr lang="en-US" dirty="0"/>
          </a:p>
        </p:txBody>
      </p:sp>
      <p:sp>
        <p:nvSpPr>
          <p:cNvPr id="5" name="Footer Placeholder 4"/>
          <p:cNvSpPr>
            <a:spLocks noGrp="1"/>
          </p:cNvSpPr>
          <p:nvPr>
            <p:ph type="ftr" sz="quarter" idx="11"/>
          </p:nvPr>
        </p:nvSpPr>
        <p:spPr/>
        <p:txBody>
          <a:bodyPr/>
          <a:lstStyle/>
          <a:p>
            <a:r>
              <a:rPr lang="en-US" smtClean="0"/>
              <a:t>© 2015 EV3Lessons.com, Last edit 4/5/2015</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5AA1268-9F5A-7547-9B0A-706F80786662}" type="datetime1">
              <a:rPr lang="en-US" smtClean="0"/>
              <a:t>11/15/15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FC56BBD-386D-5F47-8097-A8AC05413940}" type="datetime1">
              <a:rPr lang="en-US" smtClean="0"/>
              <a:t>11/15/15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E5F25245-C7EE-334C-98B3-031820D169F4}" type="datetime1">
              <a:rPr lang="en-US" smtClean="0"/>
              <a:t>11/15/15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C5DB1B-8ED0-A84C-9BD5-397C9ED9D90E}"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A14D7A26-664D-BD47-82C4-D0A9CCF14E64}"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90F03-9C25-0B4E-A913-2AACF117E21C}" type="datetime1">
              <a:rPr lang="en-US" smtClean="0"/>
              <a:t>11/15/15</a:t>
            </a:fld>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DE93FF50-F4CE-C843-AC1F-3079D72B9CFC}" type="datetime1">
              <a:rPr lang="en-US" smtClean="0"/>
              <a:t>11/15/15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the Gyro Sensor </a:t>
            </a:r>
            <a:br>
              <a:rPr lang="en-US" dirty="0" smtClean="0"/>
            </a:br>
            <a:r>
              <a:rPr lang="en-US" dirty="0" smtClean="0"/>
              <a:t>and Dealing with Drift</a:t>
            </a:r>
            <a:endParaRPr lang="en-US" dirty="0"/>
          </a:p>
        </p:txBody>
      </p:sp>
      <p:sp>
        <p:nvSpPr>
          <p:cNvPr id="14" name="Subtitle 13"/>
          <p:cNvSpPr>
            <a:spLocks noGrp="1"/>
          </p:cNvSpPr>
          <p:nvPr>
            <p:ph type="subTitle" idx="1"/>
          </p:nvPr>
        </p:nvSpPr>
        <p:spPr/>
        <p:txBody>
          <a:bodyPr/>
          <a:lstStyle/>
          <a:p>
            <a:endParaRPr lang="en-US" dirty="0"/>
          </a:p>
        </p:txBody>
      </p:sp>
      <p:sp>
        <p:nvSpPr>
          <p:cNvPr id="15" name="TextBox 14"/>
          <p:cNvSpPr txBox="1"/>
          <p:nvPr/>
        </p:nvSpPr>
        <p:spPr>
          <a:xfrm>
            <a:off x="3311910" y="5820936"/>
            <a:ext cx="3546088" cy="369332"/>
          </a:xfrm>
          <a:prstGeom prst="rect">
            <a:avLst/>
          </a:prstGeom>
          <a:noFill/>
        </p:spPr>
        <p:txBody>
          <a:bodyPr wrap="square" rtlCol="0">
            <a:spAutoFit/>
          </a:bodyPr>
          <a:lstStyle/>
          <a:p>
            <a:r>
              <a:rPr lang="en-US" dirty="0"/>
              <a:t>w</a:t>
            </a:r>
            <a:r>
              <a:rPr lang="en-US" smtClean="0"/>
              <a:t>ith </a:t>
            </a:r>
            <a:r>
              <a:rPr lang="en-US" dirty="0" smtClean="0"/>
              <a:t>code from Hoosier </a:t>
            </a:r>
            <a:r>
              <a:rPr lang="en-US" dirty="0" err="1" smtClean="0"/>
              <a:t>Girlz</a:t>
            </a:r>
            <a:endParaRPr lang="en-US" dirty="0"/>
          </a:p>
        </p:txBody>
      </p:sp>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normAutofit/>
          </a:bodyPr>
          <a:lstStyle/>
          <a:p>
            <a:r>
              <a:rPr lang="en-US" dirty="0" smtClean="0"/>
              <a:t>Strategy 3 Solution</a:t>
            </a:r>
            <a:endParaRPr lang="en-US" dirty="0"/>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0.1sec to run.</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normAutofit/>
          </a:bodyPr>
          <a:lstStyle/>
          <a:p>
            <a:r>
              <a:rPr lang="en-US" dirty="0" smtClean="0"/>
              <a:t>Strategy 4 Solution</a:t>
            </a:r>
            <a:endParaRPr lang="en-US" dirty="0"/>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3" name="Slide Number Placeholder 2"/>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normAutofit/>
          </a:bodyPr>
          <a:lstStyle/>
          <a:p>
            <a:r>
              <a:rPr lang="en-US" dirty="0" smtClean="0"/>
              <a:t>Discussion Guide</a:t>
            </a:r>
            <a:endParaRPr lang="en-US" dirty="0"/>
          </a:p>
        </p:txBody>
      </p:sp>
      <p:sp>
        <p:nvSpPr>
          <p:cNvPr id="7" name="Content Placeholder 2"/>
          <p:cNvSpPr txBox="1">
            <a:spLocks/>
          </p:cNvSpPr>
          <p:nvPr/>
        </p:nvSpPr>
        <p:spPr>
          <a:xfrm>
            <a:off x="284163" y="2133600"/>
            <a:ext cx="8574087" cy="4303432"/>
          </a:xfrm>
          <a:prstGeom prst="rect">
            <a:avLst/>
          </a:prstGeom>
        </p:spPr>
        <p:txBody>
          <a:bodyPr>
            <a:normAutofit fontScale="7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dirty="0" err="1" smtClean="0">
                <a:solidFill>
                  <a:srgbClr val="FF0000"/>
                </a:solidFill>
              </a:rPr>
              <a:t>What</a:t>
            </a:r>
            <a:r>
              <a:rPr lang="it-IT" dirty="0" smtClean="0">
                <a:solidFill>
                  <a:srgbClr val="FF0000"/>
                </a:solidFill>
              </a:rPr>
              <a:t> are 2 common </a:t>
            </a:r>
            <a:r>
              <a:rPr lang="it-IT" dirty="0" err="1" smtClean="0">
                <a:solidFill>
                  <a:srgbClr val="FF0000"/>
                </a:solidFill>
              </a:rPr>
              <a:t>problems</a:t>
            </a:r>
            <a:r>
              <a:rPr lang="it-IT" dirty="0" smtClean="0">
                <a:solidFill>
                  <a:srgbClr val="FF0000"/>
                </a:solidFill>
              </a:rPr>
              <a: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programming</a:t>
            </a:r>
            <a:r>
              <a:rPr lang="it-IT" dirty="0" smtClean="0">
                <a:solidFill>
                  <a:srgbClr val="FF0000"/>
                </a:solidFill>
              </a:rPr>
              <a:t> with the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a:t>
            </a:r>
            <a:r>
              <a:rPr lang="it-IT" dirty="0" err="1" smtClean="0"/>
              <a:t>Gryo</a:t>
            </a:r>
            <a:r>
              <a:rPr lang="it-IT" dirty="0" smtClean="0"/>
              <a:t> </a:t>
            </a:r>
            <a:r>
              <a:rPr lang="it-IT" dirty="0" err="1" smtClean="0"/>
              <a:t>drift</a:t>
            </a:r>
            <a:r>
              <a:rPr lang="it-IT" dirty="0" smtClean="0"/>
              <a:t> and </a:t>
            </a:r>
            <a:r>
              <a:rPr lang="it-IT" dirty="0" err="1" smtClean="0"/>
              <a:t>Gyro</a:t>
            </a:r>
            <a:r>
              <a:rPr lang="it-IT" dirty="0" smtClean="0"/>
              <a:t> </a:t>
            </a:r>
            <a:r>
              <a:rPr lang="it-IT" dirty="0" err="1" smtClean="0"/>
              <a:t>lag</a:t>
            </a:r>
            <a:endParaRPr lang="it-IT" dirty="0" smtClean="0"/>
          </a:p>
          <a:p>
            <a:pPr marL="457200" indent="-457200">
              <a:buFont typeface="+mj-lt"/>
              <a:buAutoNum type="arabicPeriod"/>
            </a:pPr>
            <a:r>
              <a:rPr lang="it-IT" dirty="0" err="1" smtClean="0">
                <a:solidFill>
                  <a:srgbClr val="FF0000"/>
                </a:solidFill>
              </a:rPr>
              <a:t>What</a:t>
            </a:r>
            <a:r>
              <a:rPr lang="it-IT" dirty="0">
                <a:solidFill>
                  <a:srgbClr val="FF0000"/>
                </a:solidFill>
              </a:rPr>
              <a:t> </a:t>
            </a:r>
            <a:r>
              <a:rPr lang="it-IT" dirty="0" err="1" smtClean="0">
                <a:solidFill>
                  <a:srgbClr val="FF0000"/>
                </a:solidFill>
              </a:rPr>
              <a:t>does</a:t>
            </a:r>
            <a:r>
              <a:rPr lang="it-IT" dirty="0" smtClean="0">
                <a:solidFill>
                  <a:srgbClr val="FF0000"/>
                </a:solidFill>
              </a:rPr>
              <a:t> </a:t>
            </a:r>
            <a:r>
              <a:rPr lang="it-IT" dirty="0" err="1" smtClean="0">
                <a:solidFill>
                  <a:srgbClr val="FF0000"/>
                </a:solidFill>
              </a:rPr>
              <a:t>Gyro</a:t>
            </a:r>
            <a:r>
              <a:rPr lang="it-IT" dirty="0" smtClean="0">
                <a:solidFill>
                  <a:srgbClr val="FF0000"/>
                </a:solidFill>
              </a:rPr>
              <a:t> </a:t>
            </a:r>
            <a:r>
              <a:rPr lang="it-IT" dirty="0" err="1" smtClean="0">
                <a:solidFill>
                  <a:srgbClr val="FF0000"/>
                </a:solidFill>
              </a:rPr>
              <a:t>drift</a:t>
            </a:r>
            <a:r>
              <a:rPr lang="it-IT" dirty="0" smtClean="0">
                <a:solidFill>
                  <a:srgbClr val="FF0000"/>
                </a:solidFill>
              </a:rPr>
              <a:t> </a:t>
            </a:r>
            <a:r>
              <a:rPr lang="it-IT" dirty="0" err="1" smtClean="0">
                <a:solidFill>
                  <a:srgbClr val="FF0000"/>
                </a:solidFill>
              </a:rPr>
              <a:t>mean</a:t>
            </a:r>
            <a:r>
              <a:rPr lang="it-IT" dirty="0" smtClean="0">
                <a:solidFill>
                  <a:srgbClr val="FF0000"/>
                </a:solidFill>
              </a:rPr>
              <a:t>?</a:t>
            </a:r>
          </a:p>
          <a:p>
            <a:pPr marL="460375" lvl="1" indent="0">
              <a:buNone/>
            </a:pPr>
            <a:r>
              <a:rPr lang="it-IT" dirty="0" err="1" smtClean="0"/>
              <a:t>Ans</a:t>
            </a:r>
            <a:r>
              <a:rPr lang="it-IT" dirty="0" smtClean="0"/>
              <a:t>. The </a:t>
            </a:r>
            <a:r>
              <a:rPr lang="it-IT" dirty="0" err="1" smtClean="0"/>
              <a:t>Gyro</a:t>
            </a:r>
            <a:r>
              <a:rPr lang="it-IT" dirty="0" smtClean="0"/>
              <a:t> </a:t>
            </a:r>
            <a:r>
              <a:rPr lang="it-IT" dirty="0" err="1" smtClean="0"/>
              <a:t>readings</a:t>
            </a:r>
            <a:r>
              <a:rPr lang="it-IT" dirty="0" smtClean="0"/>
              <a:t> </a:t>
            </a:r>
            <a:r>
              <a:rPr lang="it-IT" dirty="0" err="1" smtClean="0"/>
              <a:t>keep</a:t>
            </a:r>
            <a:r>
              <a:rPr lang="it-IT" dirty="0" smtClean="0"/>
              <a:t> </a:t>
            </a:r>
            <a:r>
              <a:rPr lang="it-IT" dirty="0" err="1" smtClean="0"/>
              <a:t>changing</a:t>
            </a:r>
            <a:r>
              <a:rPr lang="it-IT" dirty="0" smtClean="0"/>
              <a:t> </a:t>
            </a:r>
            <a:r>
              <a:rPr lang="it-IT" dirty="0" err="1" smtClean="0"/>
              <a:t>even</a:t>
            </a:r>
            <a:r>
              <a:rPr lang="it-IT" dirty="0" smtClean="0"/>
              <a:t> </a:t>
            </a:r>
            <a:r>
              <a:rPr lang="it-IT" dirty="0" err="1" smtClean="0"/>
              <a:t>when</a:t>
            </a:r>
            <a:r>
              <a:rPr lang="it-IT" dirty="0" smtClean="0"/>
              <a:t> the robot </a:t>
            </a:r>
            <a:r>
              <a:rPr lang="it-IT" dirty="0" err="1" smtClean="0"/>
              <a:t>is</a:t>
            </a:r>
            <a:r>
              <a:rPr lang="it-IT" dirty="0" smtClean="0"/>
              <a:t> </a:t>
            </a:r>
            <a:r>
              <a:rPr lang="it-IT" dirty="0" err="1" smtClean="0"/>
              <a:t>still</a:t>
            </a:r>
            <a:endParaRPr lang="it-IT" dirty="0" smtClean="0"/>
          </a:p>
          <a:p>
            <a:pPr marL="457200" indent="-457200">
              <a:buFont typeface="+mj-lt"/>
              <a:buAutoNum type="arabicPeriod"/>
            </a:pPr>
            <a:r>
              <a:rPr lang="it-IT" dirty="0" smtClean="0">
                <a:solidFill>
                  <a:srgbClr val="FF0000"/>
                </a:solidFill>
              </a:rPr>
              <a:t>Can </a:t>
            </a:r>
            <a:r>
              <a:rPr lang="it-IT" dirty="0" err="1" smtClean="0">
                <a:solidFill>
                  <a:srgbClr val="FF0000"/>
                </a:solidFill>
              </a:rPr>
              <a:t>you</a:t>
            </a:r>
            <a:r>
              <a:rPr lang="it-IT" dirty="0" smtClean="0">
                <a:solidFill>
                  <a:srgbClr val="FF0000"/>
                </a:solidFill>
              </a:rPr>
              <a:t> </a:t>
            </a:r>
            <a:r>
              <a:rPr lang="it-IT" dirty="0" err="1" smtClean="0">
                <a:solidFill>
                  <a:srgbClr val="FF0000"/>
                </a:solidFill>
              </a:rPr>
              <a:t>move</a:t>
            </a:r>
            <a:r>
              <a:rPr lang="it-IT" dirty="0" smtClean="0">
                <a:solidFill>
                  <a:srgbClr val="FF0000"/>
                </a:solidFill>
              </a:rPr>
              <a:t> </a:t>
            </a:r>
            <a:r>
              <a:rPr lang="it-IT" dirty="0" err="1" smtClean="0">
                <a:solidFill>
                  <a:srgbClr val="FF0000"/>
                </a:solidFill>
              </a:rPr>
              <a:t>your</a:t>
            </a:r>
            <a:r>
              <a:rPr lang="it-IT" dirty="0" smtClean="0">
                <a:solidFill>
                  <a:srgbClr val="FF0000"/>
                </a:solidFill>
              </a:rPr>
              <a:t> robot </a:t>
            </a:r>
            <a:r>
              <a:rPr lang="it-IT" dirty="0" err="1" smtClean="0">
                <a:solidFill>
                  <a:srgbClr val="FF0000"/>
                </a:solidFill>
              </a:rPr>
              <a:t>when</a:t>
            </a:r>
            <a:r>
              <a:rPr lang="it-IT" dirty="0" smtClean="0">
                <a:solidFill>
                  <a:srgbClr val="FF0000"/>
                </a:solidFill>
              </a:rPr>
              <a:t> </a:t>
            </a:r>
            <a:r>
              <a:rPr lang="it-IT" dirty="0" err="1" smtClean="0">
                <a:solidFill>
                  <a:srgbClr val="FF0000"/>
                </a:solidFill>
              </a:rPr>
              <a:t>you</a:t>
            </a:r>
            <a:r>
              <a:rPr lang="it-IT" dirty="0" smtClean="0">
                <a:solidFill>
                  <a:srgbClr val="FF0000"/>
                </a:solidFill>
              </a:rPr>
              <a:t>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gyro</a:t>
            </a:r>
            <a:r>
              <a:rPr lang="it-IT" dirty="0" smtClean="0">
                <a:solidFill>
                  <a:srgbClr val="FF0000"/>
                </a:solidFill>
              </a:rPr>
              <a:t>?</a:t>
            </a:r>
          </a:p>
          <a:p>
            <a:pPr marL="460375" lvl="1" indent="0">
              <a:buNone/>
            </a:pPr>
            <a:r>
              <a:rPr lang="it-IT" dirty="0" err="1" smtClean="0"/>
              <a:t>Ans</a:t>
            </a:r>
            <a:r>
              <a:rPr lang="it-IT" dirty="0" smtClean="0"/>
              <a:t>. No!!  </a:t>
            </a:r>
            <a:r>
              <a:rPr lang="it-IT" dirty="0" err="1" smtClean="0"/>
              <a:t>Keep</a:t>
            </a:r>
            <a:r>
              <a:rPr lang="it-IT" dirty="0" smtClean="0"/>
              <a:t> the robot </a:t>
            </a:r>
            <a:r>
              <a:rPr lang="it-IT" dirty="0" err="1" smtClean="0"/>
              <a:t>still</a:t>
            </a:r>
            <a:r>
              <a:rPr lang="it-IT" dirty="0" smtClean="0"/>
              <a:t>.</a:t>
            </a:r>
          </a:p>
          <a:p>
            <a:pPr marL="457200" indent="-457200">
              <a:buFont typeface="+mj-lt"/>
              <a:buAutoNum type="arabicPeriod"/>
            </a:pPr>
            <a:r>
              <a:rPr lang="it-IT" dirty="0" smtClean="0">
                <a:solidFill>
                  <a:srgbClr val="FF0000"/>
                </a:solidFill>
              </a:rPr>
              <a:t>Do </a:t>
            </a:r>
            <a:r>
              <a:rPr lang="it-IT" dirty="0" err="1" smtClean="0">
                <a:solidFill>
                  <a:srgbClr val="FF0000"/>
                </a:solidFill>
              </a:rPr>
              <a:t>you</a:t>
            </a:r>
            <a:r>
              <a:rPr lang="it-IT" dirty="0" smtClean="0">
                <a:solidFill>
                  <a:srgbClr val="FF0000"/>
                </a:solidFill>
              </a:rPr>
              <a:t> </a:t>
            </a:r>
            <a:r>
              <a:rPr lang="it-IT" dirty="0" err="1" smtClean="0">
                <a:solidFill>
                  <a:srgbClr val="FF0000"/>
                </a:solidFill>
              </a:rPr>
              <a:t>need</a:t>
            </a:r>
            <a:r>
              <a:rPr lang="it-IT" dirty="0" smtClean="0">
                <a:solidFill>
                  <a:srgbClr val="FF0000"/>
                </a:solidFill>
              </a:rPr>
              <a:t> to calibrate </a:t>
            </a:r>
            <a:r>
              <a:rPr lang="it-IT" dirty="0" err="1" smtClean="0">
                <a:solidFill>
                  <a:srgbClr val="FF0000"/>
                </a:solidFill>
              </a:rPr>
              <a:t>your</a:t>
            </a:r>
            <a:r>
              <a:rPr lang="it-IT" dirty="0" smtClean="0">
                <a:solidFill>
                  <a:srgbClr val="FF0000"/>
                </a:solidFill>
              </a:rPr>
              <a:t> </a:t>
            </a:r>
            <a:r>
              <a:rPr lang="it-IT" dirty="0" err="1" smtClean="0">
                <a:solidFill>
                  <a:srgbClr val="FF0000"/>
                </a:solidFill>
              </a:rPr>
              <a:t>gryo</a:t>
            </a:r>
            <a:r>
              <a:rPr lang="it-IT" dirty="0" smtClean="0">
                <a:solidFill>
                  <a:srgbClr val="FF0000"/>
                </a:solidFill>
              </a:rPr>
              <a:t> </a:t>
            </a:r>
            <a:r>
              <a:rPr lang="it-IT" dirty="0" err="1" smtClean="0">
                <a:solidFill>
                  <a:srgbClr val="FF0000"/>
                </a:solidFill>
              </a:rPr>
              <a:t>before</a:t>
            </a:r>
            <a:r>
              <a:rPr lang="it-IT" dirty="0" smtClean="0">
                <a:solidFill>
                  <a:srgbClr val="FF0000"/>
                </a:solidFill>
              </a:rPr>
              <a:t> </a:t>
            </a:r>
            <a:r>
              <a:rPr lang="it-IT" dirty="0" err="1" smtClean="0">
                <a:solidFill>
                  <a:srgbClr val="FF0000"/>
                </a:solidFill>
              </a:rPr>
              <a:t>every</a:t>
            </a:r>
            <a:r>
              <a:rPr lang="it-IT" dirty="0" smtClean="0">
                <a:solidFill>
                  <a:srgbClr val="FF0000"/>
                </a:solidFill>
              </a:rPr>
              <a:t> </a:t>
            </a:r>
            <a:r>
              <a:rPr lang="it-IT" dirty="0" err="1" smtClean="0">
                <a:solidFill>
                  <a:srgbClr val="FF0000"/>
                </a:solidFill>
              </a:rPr>
              <a:t>move</a:t>
            </a:r>
            <a:r>
              <a:rPr lang="it-IT" dirty="0" smtClean="0">
                <a:solidFill>
                  <a:srgbClr val="FF0000"/>
                </a:solidFill>
              </a:rPr>
              <a:t>?</a:t>
            </a:r>
          </a:p>
          <a:p>
            <a:pPr marL="460375" lvl="1" indent="0">
              <a:buNone/>
            </a:pPr>
            <a:r>
              <a:rPr lang="it-IT" dirty="0" err="1" smtClean="0"/>
              <a:t>Ans</a:t>
            </a:r>
            <a:r>
              <a:rPr lang="it-IT" dirty="0" smtClean="0"/>
              <a:t>. No. Once </a:t>
            </a:r>
            <a:r>
              <a:rPr lang="it-IT" dirty="0" err="1" smtClean="0"/>
              <a:t>before</a:t>
            </a:r>
            <a:r>
              <a:rPr lang="it-IT" dirty="0" smtClean="0"/>
              <a:t> </a:t>
            </a:r>
            <a:r>
              <a:rPr lang="it-IT" dirty="0" err="1" smtClean="0"/>
              <a:t>you</a:t>
            </a:r>
            <a:r>
              <a:rPr lang="it-IT" dirty="0" smtClean="0"/>
              <a:t> </a:t>
            </a:r>
            <a:r>
              <a:rPr lang="it-IT" dirty="0" err="1" smtClean="0"/>
              <a:t>run</a:t>
            </a:r>
            <a:r>
              <a:rPr lang="it-IT" dirty="0" smtClean="0"/>
              <a:t> </a:t>
            </a:r>
            <a:r>
              <a:rPr lang="it-IT" dirty="0" err="1" smtClean="0"/>
              <a:t>your</a:t>
            </a:r>
            <a:r>
              <a:rPr lang="it-IT" dirty="0" smtClean="0"/>
              <a:t> </a:t>
            </a:r>
            <a:r>
              <a:rPr lang="it-IT" dirty="0" err="1" smtClean="0"/>
              <a:t>entire</a:t>
            </a:r>
            <a:r>
              <a:rPr lang="it-IT" dirty="0" smtClean="0"/>
              <a:t> </a:t>
            </a:r>
            <a:r>
              <a:rPr lang="it-IT" dirty="0" err="1" smtClean="0"/>
              <a:t>program</a:t>
            </a:r>
            <a:endParaRPr lang="it-IT" dirty="0" smtClean="0"/>
          </a:p>
          <a:p>
            <a:pPr marL="457200" indent="-457200">
              <a:buFont typeface="+mj-lt"/>
              <a:buAutoNum type="arabicPeriod"/>
            </a:pPr>
            <a:r>
              <a:rPr lang="it-IT" dirty="0" err="1" smtClean="0">
                <a:solidFill>
                  <a:srgbClr val="FF0000"/>
                </a:solidFill>
              </a:rPr>
              <a:t>Why</a:t>
            </a:r>
            <a:r>
              <a:rPr lang="it-IT" dirty="0" smtClean="0">
                <a:solidFill>
                  <a:srgbClr val="FF0000"/>
                </a:solidFill>
              </a:rPr>
              <a:t> </a:t>
            </a:r>
            <a:r>
              <a:rPr lang="it-IT" dirty="0" err="1" smtClean="0">
                <a:solidFill>
                  <a:srgbClr val="FF0000"/>
                </a:solidFill>
              </a:rPr>
              <a:t>might</a:t>
            </a:r>
            <a:r>
              <a:rPr lang="it-IT" dirty="0" smtClean="0">
                <a:solidFill>
                  <a:srgbClr val="FF0000"/>
                </a:solidFill>
              </a:rPr>
              <a:t> </a:t>
            </a:r>
            <a:r>
              <a:rPr lang="it-IT" dirty="0" err="1" smtClean="0">
                <a:solidFill>
                  <a:srgbClr val="FF0000"/>
                </a:solidFill>
              </a:rPr>
              <a:t>it</a:t>
            </a:r>
            <a:r>
              <a:rPr lang="it-IT" dirty="0" smtClean="0">
                <a:solidFill>
                  <a:srgbClr val="FF0000"/>
                </a:solidFill>
              </a:rPr>
              <a:t> be </a:t>
            </a:r>
            <a:r>
              <a:rPr lang="it-IT" dirty="0" err="1" smtClean="0">
                <a:solidFill>
                  <a:srgbClr val="FF0000"/>
                </a:solidFill>
              </a:rPr>
              <a:t>important</a:t>
            </a:r>
            <a:r>
              <a:rPr lang="it-IT" dirty="0" smtClean="0">
                <a:solidFill>
                  <a:srgbClr val="FF0000"/>
                </a:solidFill>
              </a:rPr>
              <a:t> to </a:t>
            </a:r>
            <a:r>
              <a:rPr lang="it-IT" dirty="0" err="1" smtClean="0">
                <a:solidFill>
                  <a:srgbClr val="FF0000"/>
                </a:solidFill>
              </a:rPr>
              <a:t>consider</a:t>
            </a:r>
            <a:r>
              <a:rPr lang="it-IT" dirty="0" smtClean="0">
                <a:solidFill>
                  <a:srgbClr val="FF0000"/>
                </a:solidFill>
              </a:rPr>
              <a:t> multiple </a:t>
            </a:r>
            <a:r>
              <a:rPr lang="it-IT" dirty="0" err="1" smtClean="0">
                <a:solidFill>
                  <a:srgbClr val="FF0000"/>
                </a:solidFill>
              </a:rPr>
              <a:t>solutions</a:t>
            </a:r>
            <a:r>
              <a:rPr lang="it-IT" dirty="0" smtClean="0">
                <a:solidFill>
                  <a:srgbClr val="FF0000"/>
                </a:solidFill>
              </a:rPr>
              <a:t> to a </a:t>
            </a:r>
            <a:r>
              <a:rPr lang="it-IT" dirty="0" err="1" smtClean="0">
                <a:solidFill>
                  <a:srgbClr val="FF0000"/>
                </a:solidFill>
              </a:rPr>
              <a:t>problem</a:t>
            </a:r>
            <a:r>
              <a:rPr lang="it-IT" dirty="0" smtClean="0">
                <a:solidFill>
                  <a:srgbClr val="FF0000"/>
                </a:solidFill>
              </a:rPr>
              <a:t>?</a:t>
            </a:r>
            <a:endParaRPr lang="it-IT" dirty="0">
              <a:solidFill>
                <a:srgbClr val="FF0000"/>
              </a:solidFill>
            </a:endParaRPr>
          </a:p>
          <a:p>
            <a:pPr marL="460375" lvl="1" indent="0">
              <a:buNone/>
            </a:pPr>
            <a:r>
              <a:rPr lang="it-IT" dirty="0" err="1" smtClean="0"/>
              <a:t>Ans</a:t>
            </a:r>
            <a:r>
              <a:rPr lang="it-IT" dirty="0" smtClean="0"/>
              <a:t>. In </a:t>
            </a:r>
            <a:r>
              <a:rPr lang="it-IT" dirty="0" err="1" smtClean="0"/>
              <a:t>robotics</a:t>
            </a:r>
            <a:r>
              <a:rPr lang="it-IT" dirty="0" smtClean="0"/>
              <a:t>, </a:t>
            </a:r>
            <a:r>
              <a:rPr lang="it-IT" dirty="0" err="1" smtClean="0"/>
              <a:t>there</a:t>
            </a:r>
            <a:r>
              <a:rPr lang="it-IT" dirty="0" smtClean="0"/>
              <a:t> are multiple ways to solve a </a:t>
            </a:r>
            <a:r>
              <a:rPr lang="it-IT" dirty="0" err="1" smtClean="0"/>
              <a:t>problem</a:t>
            </a:r>
            <a:r>
              <a:rPr lang="it-IT" dirty="0"/>
              <a:t> </a:t>
            </a:r>
            <a:r>
              <a:rPr lang="it-IT" dirty="0" smtClean="0"/>
              <a:t>and </a:t>
            </a:r>
            <a:r>
              <a:rPr lang="it-IT" dirty="0" err="1" smtClean="0"/>
              <a:t>there</a:t>
            </a:r>
            <a:r>
              <a:rPr lang="it-IT" dirty="0" smtClean="0"/>
              <a:t> </a:t>
            </a:r>
            <a:r>
              <a:rPr lang="it-IT" dirty="0" err="1" smtClean="0"/>
              <a:t>might</a:t>
            </a:r>
            <a:r>
              <a:rPr lang="it-IT" dirty="0" smtClean="0"/>
              <a:t> be </a:t>
            </a:r>
            <a:r>
              <a:rPr lang="it-IT" dirty="0" err="1" smtClean="0"/>
              <a:t>tradeoffs</a:t>
            </a:r>
            <a:r>
              <a:rPr lang="it-IT" dirty="0" smtClean="0"/>
              <a:t> </a:t>
            </a:r>
            <a:r>
              <a:rPr lang="it-IT" dirty="0" err="1" smtClean="0"/>
              <a:t>between</a:t>
            </a:r>
            <a:r>
              <a:rPr lang="it-IT" dirty="0" smtClean="0"/>
              <a:t> the </a:t>
            </a:r>
            <a:r>
              <a:rPr lang="it-IT" dirty="0" err="1" smtClean="0"/>
              <a:t>solutions</a:t>
            </a:r>
            <a:r>
              <a:rPr lang="it-IT" dirty="0" smtClean="0"/>
              <a:t> (e.g. </a:t>
            </a:r>
            <a:r>
              <a:rPr lang="it-IT" dirty="0" err="1" smtClean="0"/>
              <a:t>how</a:t>
            </a:r>
            <a:r>
              <a:rPr lang="it-IT" dirty="0" smtClean="0"/>
              <a:t> long the code </a:t>
            </a:r>
            <a:r>
              <a:rPr lang="it-IT" dirty="0" err="1" smtClean="0"/>
              <a:t>takes</a:t>
            </a:r>
            <a:r>
              <a:rPr lang="it-IT" dirty="0" smtClean="0"/>
              <a:t> to </a:t>
            </a:r>
            <a:r>
              <a:rPr lang="it-IT" dirty="0" err="1" smtClean="0"/>
              <a:t>run</a:t>
            </a:r>
            <a:r>
              <a:rPr lang="it-IT" dirty="0" smtClean="0"/>
              <a:t> the code, can </a:t>
            </a:r>
            <a:r>
              <a:rPr lang="it-IT" dirty="0" err="1" smtClean="0"/>
              <a:t>you</a:t>
            </a:r>
            <a:r>
              <a:rPr lang="it-IT" dirty="0" smtClean="0"/>
              <a:t> use </a:t>
            </a:r>
            <a:r>
              <a:rPr lang="it-IT" dirty="0" err="1" smtClean="0"/>
              <a:t>both</a:t>
            </a:r>
            <a:r>
              <a:rPr lang="it-IT" dirty="0" smtClean="0"/>
              <a:t> rate and angle </a:t>
            </a:r>
            <a:r>
              <a:rPr lang="it-IT" dirty="0" err="1" smtClean="0"/>
              <a:t>readings</a:t>
            </a:r>
            <a:r>
              <a:rPr lang="it-IT" dirty="0" smtClean="0"/>
              <a:t>?)</a:t>
            </a:r>
          </a:p>
        </p:txBody>
      </p:sp>
      <p:sp>
        <p:nvSpPr>
          <p:cNvPr id="3" name="Slide Number Placeholder 2"/>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This tutorial was written by Sanjay </a:t>
            </a:r>
            <a:r>
              <a:rPr lang="en-US" dirty="0" err="1" smtClean="0"/>
              <a:t>Seshan</a:t>
            </a:r>
            <a:r>
              <a:rPr lang="en-US" dirty="0" smtClean="0"/>
              <a:t> and Arvind </a:t>
            </a:r>
            <a:r>
              <a:rPr lang="en-US" dirty="0" err="1" smtClean="0"/>
              <a:t>Seshan</a:t>
            </a:r>
            <a:r>
              <a:rPr lang="en-US" dirty="0" smtClean="0"/>
              <a:t> from Droids Robotics using code shared by Hoosier </a:t>
            </a:r>
            <a:r>
              <a:rPr lang="en-US" dirty="0" err="1" smtClean="0"/>
              <a:t>Girlz</a:t>
            </a:r>
            <a:r>
              <a:rPr lang="en-US" dirty="0" smtClean="0"/>
              <a:t> (http://</a:t>
            </a:r>
            <a:r>
              <a:rPr lang="en-US" dirty="0" err="1" smtClean="0"/>
              <a:t>www.fllhoosiergirlz.com</a:t>
            </a:r>
            <a:r>
              <a:rPr lang="en-US" dirty="0" smtClean="0"/>
              <a:t>)</a:t>
            </a:r>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pPr/>
              <a:t>13</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a:bodyPr>
          <a:lstStyle/>
          <a:p>
            <a:pPr marL="457200" indent="-457200">
              <a:buFont typeface="+mj-lt"/>
              <a:buAutoNum type="arabicPeriod"/>
            </a:pPr>
            <a:r>
              <a:rPr lang="en-US" dirty="0" smtClean="0"/>
              <a:t>Learn what the Gyro Sensor does</a:t>
            </a:r>
          </a:p>
          <a:p>
            <a:pPr marL="457200" indent="-457200">
              <a:buFont typeface="+mj-lt"/>
              <a:buAutoNum type="arabicPeriod"/>
            </a:pPr>
            <a:r>
              <a:rPr lang="en-US" dirty="0" smtClean="0"/>
              <a:t>Learn about 2 common problems with using the gyro sensor (drift and lag)</a:t>
            </a:r>
          </a:p>
          <a:p>
            <a:pPr marL="457200" indent="-457200">
              <a:buFont typeface="+mj-lt"/>
              <a:buAutoNum type="arabicPeriod"/>
            </a:pPr>
            <a:r>
              <a:rPr lang="en-US" dirty="0" smtClean="0"/>
              <a:t>Learn what “drift” means</a:t>
            </a:r>
          </a:p>
          <a:p>
            <a:pPr marL="457200" indent="-457200">
              <a:buFont typeface="+mj-lt"/>
              <a:buAutoNum type="arabicPeriod"/>
            </a:pPr>
            <a:r>
              <a:rPr lang="en-US" dirty="0" smtClean="0"/>
              <a:t>Learn how to correct for drift with a gyro “calibration” technique</a:t>
            </a:r>
          </a:p>
          <a:p>
            <a:pPr marL="457200" indent="-457200">
              <a:buFont typeface="+mj-lt"/>
              <a:buAutoNum type="arabicPeriod"/>
            </a:pPr>
            <a:r>
              <a:rPr lang="en-US" dirty="0" smtClean="0"/>
              <a:t>Understand why it is important to consider multiple solutions to a problem such as gyro drift</a:t>
            </a:r>
          </a:p>
          <a:p>
            <a:pPr marL="0" indent="0">
              <a:buNone/>
            </a:pPr>
            <a:r>
              <a:rPr lang="en-US" smtClean="0"/>
              <a:t>Prerequisites</a:t>
            </a:r>
            <a:r>
              <a:rPr lang="en-US" dirty="0" smtClean="0"/>
              <a:t>: Data wires, Loops, Logic &amp; Comparison Blocks</a:t>
            </a:r>
          </a:p>
        </p:txBody>
      </p:sp>
      <p:sp>
        <p:nvSpPr>
          <p:cNvPr id="2" name="Footer Placeholder 1"/>
          <p:cNvSpPr>
            <a:spLocks noGrp="1"/>
          </p:cNvSpPr>
          <p:nvPr>
            <p:ph type="ftr" sz="quarter" idx="11"/>
          </p:nvPr>
        </p:nvSpPr>
        <p:spPr/>
        <p:txBody>
          <a:bodyPr/>
          <a:lstStyle/>
          <a:p>
            <a:r>
              <a:rPr lang="en-US" smtClean="0"/>
              <a:t>© 2015 EV3Lessons.com, Last edit 4/5/2015</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Gyro sensor detects rotational motion</a:t>
            </a:r>
          </a:p>
          <a:p>
            <a:r>
              <a:rPr lang="en-US" dirty="0" smtClean="0"/>
              <a:t>The sensor measures the rate of rotation in degrees per second (rate)</a:t>
            </a:r>
          </a:p>
          <a:p>
            <a:r>
              <a:rPr lang="en-US" dirty="0" smtClean="0"/>
              <a:t>It also keeps track of the total rotational angle and therefore lets you measure how far your robot has turned (angle)</a:t>
            </a:r>
          </a:p>
          <a:p>
            <a:r>
              <a:rPr lang="en-US" dirty="0" smtClean="0"/>
              <a:t>The accuracy of the sensor is ±3 degrees for 90 degree turn</a:t>
            </a:r>
            <a:endParaRPr lang="en-US" dirty="0"/>
          </a:p>
          <a:p>
            <a:endParaRPr lang="en-US" dirty="0"/>
          </a:p>
        </p:txBody>
      </p:sp>
      <p:sp>
        <p:nvSpPr>
          <p:cNvPr id="2" name="Footer Placeholder 1"/>
          <p:cNvSpPr>
            <a:spLocks noGrp="1"/>
          </p:cNvSpPr>
          <p:nvPr>
            <p:ph type="ftr" sz="quarter" idx="11"/>
          </p:nvPr>
        </p:nvSpPr>
        <p:spPr/>
        <p:txBody>
          <a:bodyPr/>
          <a:lstStyle/>
          <a:p>
            <a:r>
              <a:rPr lang="en-US" smtClean="0"/>
              <a:t>© 2015 EV3Lessons.com, Last edit 4/5/2015</a:t>
            </a:r>
            <a:endParaRPr lang="en-US"/>
          </a:p>
        </p:txBody>
      </p:sp>
      <p:sp>
        <p:nvSpPr>
          <p:cNvPr id="6" name="Title 5"/>
          <p:cNvSpPr>
            <a:spLocks noGrp="1"/>
          </p:cNvSpPr>
          <p:nvPr>
            <p:ph type="title"/>
          </p:nvPr>
        </p:nvSpPr>
        <p:spPr/>
        <p:txBody>
          <a:bodyPr/>
          <a:lstStyle/>
          <a:p>
            <a:r>
              <a:rPr lang="en-US" dirty="0" smtClean="0"/>
              <a:t>What is the Gyro Sensor?</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There are 2 common Gyro issues – drift and lag</a:t>
            </a:r>
          </a:p>
          <a:p>
            <a:pPr lvl="1"/>
            <a:r>
              <a:rPr lang="en-US" dirty="0" smtClean="0"/>
              <a:t>Drift – readings keep changing even when the robot is still</a:t>
            </a:r>
          </a:p>
          <a:p>
            <a:pPr lvl="1"/>
            <a:r>
              <a:rPr lang="en-US" dirty="0" smtClean="0"/>
              <a:t>Lag – readings are delayed</a:t>
            </a:r>
          </a:p>
          <a:p>
            <a:r>
              <a:rPr lang="en-US" dirty="0" smtClean="0"/>
              <a:t>In this lesson, we focus on the first problem: drift. </a:t>
            </a:r>
          </a:p>
          <a:p>
            <a:pPr lvl="1"/>
            <a:r>
              <a:rPr lang="en-US" dirty="0" smtClean="0"/>
              <a:t>We will cover lag in the Gyro Turn lesson</a:t>
            </a:r>
          </a:p>
          <a:p>
            <a:r>
              <a:rPr lang="en-US" dirty="0" smtClean="0"/>
              <a:t>Solution to drift: gyro calibration</a:t>
            </a:r>
          </a:p>
          <a:p>
            <a:pPr lvl="1"/>
            <a:r>
              <a:rPr lang="en-US" dirty="0" smtClean="0"/>
              <a:t>The source of the drift problem is that the gyro must “learn” what is still.</a:t>
            </a:r>
          </a:p>
          <a:p>
            <a:pPr lvl="1"/>
            <a:r>
              <a:rPr lang="en-US" dirty="0" smtClean="0"/>
              <a:t>For a color sensor, you have to “teach” the robot what is black and white</a:t>
            </a:r>
          </a:p>
          <a:p>
            <a:pPr lvl="1"/>
            <a:r>
              <a:rPr lang="en-US" dirty="0" smtClean="0"/>
              <a:t>For your gyro, you need to calibrate the sensor to understand what is “still”</a:t>
            </a:r>
          </a:p>
          <a:p>
            <a:endParaRPr lang="en-US"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2" name="Title 1"/>
          <p:cNvSpPr>
            <a:spLocks noGrp="1"/>
          </p:cNvSpPr>
          <p:nvPr>
            <p:ph type="title"/>
          </p:nvPr>
        </p:nvSpPr>
        <p:spPr/>
        <p:txBody>
          <a:bodyPr/>
          <a:lstStyle/>
          <a:p>
            <a:r>
              <a:rPr lang="en-US" smtClean="0"/>
              <a:t>Gyro Sensor Problems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43152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smtClean="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smtClean="0"/>
              <a:t>Unfortunately</a:t>
            </a:r>
            <a:r>
              <a:rPr lang="en-US" sz="2800" dirty="0"/>
              <a:t>, there is no gyro calibration block. </a:t>
            </a:r>
            <a:r>
              <a:rPr lang="en-US" sz="2800" dirty="0" smtClean="0"/>
              <a:t>There a few ways to make the sensor recalibrate.</a:t>
            </a:r>
          </a:p>
          <a:p>
            <a:endParaRPr lang="en-US" sz="2800"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normAutofit/>
          </a:bodyPr>
          <a:lstStyle/>
          <a:p>
            <a:r>
              <a:rPr lang="en-US" dirty="0" smtClean="0"/>
              <a:t>Gyro Calibration to Solve Problem 1: Lag</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Arial"/>
              <a:buChar char="•"/>
            </a:pPr>
            <a:r>
              <a:rPr lang="en-US" dirty="0" smtClean="0"/>
              <a:t>The below are critical notes for using the gyro correctly!!!!!</a:t>
            </a:r>
          </a:p>
          <a:p>
            <a:pPr marL="342900" indent="-342900">
              <a:buFont typeface="Arial"/>
              <a:buChar char="•"/>
            </a:pPr>
            <a:r>
              <a:rPr lang="en-US" dirty="0" smtClean="0"/>
              <a:t>THE </a:t>
            </a:r>
            <a:r>
              <a:rPr lang="en-US" dirty="0"/>
              <a:t>ROBOT MUST BE STILL WHEN YOU RUN ANY OF THESE CALIBRATION PROGRAMS!!!!</a:t>
            </a:r>
          </a:p>
          <a:p>
            <a:pPr marL="342900" indent="-342900">
              <a:buFont typeface="Arial"/>
              <a:buChar char="•"/>
            </a:pPr>
            <a:r>
              <a:rPr lang="en-US" dirty="0" smtClean="0"/>
              <a:t>JUST </a:t>
            </a:r>
            <a:r>
              <a:rPr lang="en-US" dirty="0"/>
              <a:t>LIKE THE COLOR CALIBRATION, YOU SHOULDN’T RUN THIS EVERY TIME YOU NEED TO READ THE GYRO. YOU SHOULD CALIBRATE IN A SEPARATE PROGRAM JUST BEFORE YOU RUN YOUR PROGRAM OR ONCE AT THE BEGINNING OF YOUR PROGRAM.</a:t>
            </a:r>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lstStyle/>
          <a:p>
            <a:r>
              <a:rPr lang="en-US" dirty="0" smtClean="0"/>
              <a:t>IMPORTANT NOTES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lstStyle/>
          <a:p>
            <a:r>
              <a:rPr lang="en-US" dirty="0" smtClean="0"/>
              <a:t>Calibration: Strategy 1</a:t>
            </a:r>
            <a:endParaRPr lang="en-US" dirty="0"/>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The gyro recalibrates when it switches modes. So, a “rate” reading followed by an “angle” reading calibrates the gyro. </a:t>
            </a:r>
            <a:endParaRPr lang="en-US" dirty="0">
              <a:solidFill>
                <a:srgbClr val="000000"/>
              </a:solidFill>
            </a:endParaRP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Second, add a wait block to give the sensor a bit of time to fully reset. Our measurements show that 0.1 seconds is sufficient.</a:t>
            </a:r>
            <a:endParaRPr lang="en-US" dirty="0">
              <a:solidFill>
                <a:srgbClr val="3366FF"/>
              </a:solidFill>
            </a:endParaRP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that in the rest of your program, you should only use the “angle” modes of the gyro. Using the “rate” or “rate and angle” mode will cause the gyro to recalibrate. </a:t>
            </a:r>
            <a:endParaRPr lang="en-US" dirty="0">
              <a:solidFill>
                <a:srgbClr val="3366FF"/>
              </a:solidFill>
            </a:endParaRP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lstStyle/>
          <a:p>
            <a:r>
              <a:rPr lang="en-US" dirty="0" smtClean="0"/>
              <a:t>Calibration: Strategy 2</a:t>
            </a:r>
            <a:endParaRPr lang="en-US" dirty="0"/>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if you use the rate output. </a:t>
            </a:r>
            <a:endParaRPr lang="en-US" dirty="0">
              <a:solidFill>
                <a:srgbClr val="000000"/>
              </a:solidFill>
            </a:endParaRP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The downside of this version is that it takes longer (about 3 seconds). Also, you cannot use gyro reset anymore!</a:t>
            </a:r>
            <a:endParaRPr lang="en-US" dirty="0">
              <a:solidFill>
                <a:srgbClr val="3366FF"/>
              </a:solidFill>
            </a:endParaRP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3" name="Slide Number Placeholder 2"/>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smtClean="0"/>
              <a:t>Having</a:t>
            </a:r>
            <a:r>
              <a:rPr lang="it-IT" dirty="0" smtClean="0"/>
              <a:t> a </a:t>
            </a:r>
            <a:r>
              <a:rPr lang="it-IT" dirty="0" err="1" smtClean="0"/>
              <a:t>fixed</a:t>
            </a:r>
            <a:r>
              <a:rPr lang="it-IT" dirty="0" smtClean="0"/>
              <a:t> time </a:t>
            </a:r>
            <a:r>
              <a:rPr lang="it-IT" dirty="0" err="1" smtClean="0"/>
              <a:t>wait</a:t>
            </a:r>
            <a:r>
              <a:rPr lang="it-IT" dirty="0" smtClean="0"/>
              <a:t> for the </a:t>
            </a:r>
            <a:r>
              <a:rPr lang="it-IT" dirty="0" err="1" smtClean="0"/>
              <a:t>gyro</a:t>
            </a:r>
            <a:r>
              <a:rPr lang="it-IT" dirty="0" smtClean="0"/>
              <a:t> to calibrate </a:t>
            </a:r>
            <a:r>
              <a:rPr lang="it-IT" dirty="0" err="1" smtClean="0"/>
              <a:t>may</a:t>
            </a:r>
            <a:r>
              <a:rPr lang="it-IT" dirty="0" smtClean="0"/>
              <a:t> </a:t>
            </a:r>
            <a:r>
              <a:rPr lang="it-IT" dirty="0" err="1" smtClean="0"/>
              <a:t>not</a:t>
            </a:r>
            <a:r>
              <a:rPr lang="it-IT" dirty="0" smtClean="0"/>
              <a:t> </a:t>
            </a:r>
            <a:r>
              <a:rPr lang="it-IT" dirty="0" err="1" smtClean="0"/>
              <a:t>always</a:t>
            </a:r>
            <a:r>
              <a:rPr lang="it-IT" dirty="0" smtClean="0"/>
              <a:t> work. </a:t>
            </a:r>
          </a:p>
          <a:p>
            <a:r>
              <a:rPr lang="it-IT" dirty="0" smtClean="0"/>
              <a:t>The </a:t>
            </a:r>
            <a:r>
              <a:rPr lang="it-IT" dirty="0" err="1" smtClean="0"/>
              <a:t>gyro</a:t>
            </a:r>
            <a:r>
              <a:rPr lang="it-IT" dirty="0" smtClean="0"/>
              <a:t> </a:t>
            </a:r>
            <a:r>
              <a:rPr lang="it-IT" dirty="0" err="1" smtClean="0"/>
              <a:t>returns</a:t>
            </a:r>
            <a:r>
              <a:rPr lang="it-IT" dirty="0" smtClean="0"/>
              <a:t> “</a:t>
            </a:r>
            <a:r>
              <a:rPr lang="it-IT" dirty="0" err="1" smtClean="0"/>
              <a:t>Not</a:t>
            </a:r>
            <a:r>
              <a:rPr lang="it-IT" dirty="0" smtClean="0"/>
              <a:t> a </a:t>
            </a:r>
            <a:r>
              <a:rPr lang="it-IT" dirty="0" err="1" smtClean="0"/>
              <a:t>Number</a:t>
            </a:r>
            <a:r>
              <a:rPr lang="it-IT" dirty="0" smtClean="0"/>
              <a:t>” (</a:t>
            </a:r>
            <a:r>
              <a:rPr lang="it-IT" dirty="0" err="1" smtClean="0"/>
              <a:t>NaN</a:t>
            </a:r>
            <a:r>
              <a:rPr lang="it-IT" dirty="0" smtClean="0"/>
              <a:t>) </a:t>
            </a:r>
            <a:r>
              <a:rPr lang="it-IT" dirty="0" err="1" smtClean="0"/>
              <a:t>until</a:t>
            </a:r>
            <a:r>
              <a:rPr lang="it-IT" dirty="0" smtClean="0"/>
              <a:t> </a:t>
            </a:r>
            <a:r>
              <a:rPr lang="it-IT" dirty="0" err="1" smtClean="0"/>
              <a:t>it</a:t>
            </a:r>
            <a:r>
              <a:rPr lang="it-IT" dirty="0" smtClean="0"/>
              <a:t> </a:t>
            </a:r>
            <a:r>
              <a:rPr lang="it-IT" dirty="0" err="1" smtClean="0"/>
              <a:t>has</a:t>
            </a:r>
            <a:r>
              <a:rPr lang="it-IT" dirty="0" smtClean="0"/>
              <a:t> </a:t>
            </a:r>
            <a:r>
              <a:rPr lang="it-IT" dirty="0" err="1" smtClean="0"/>
              <a:t>actually</a:t>
            </a:r>
            <a:r>
              <a:rPr lang="it-IT" dirty="0" smtClean="0"/>
              <a:t> reset and </a:t>
            </a:r>
            <a:r>
              <a:rPr lang="it-IT" dirty="0" err="1" smtClean="0"/>
              <a:t>NaNs</a:t>
            </a:r>
            <a:r>
              <a:rPr lang="it-IT" dirty="0" smtClean="0"/>
              <a:t> are </a:t>
            </a:r>
            <a:r>
              <a:rPr lang="it-IT" dirty="0" err="1" smtClean="0"/>
              <a:t>not</a:t>
            </a:r>
            <a:r>
              <a:rPr lang="it-IT" dirty="0" smtClean="0"/>
              <a:t> &gt;, =, or &lt; </a:t>
            </a:r>
            <a:r>
              <a:rPr lang="it-IT" dirty="0" err="1" smtClean="0"/>
              <a:t>any</a:t>
            </a:r>
            <a:r>
              <a:rPr lang="it-IT" dirty="0" smtClean="0"/>
              <a:t> </a:t>
            </a:r>
            <a:r>
              <a:rPr lang="it-IT" dirty="0" err="1" smtClean="0"/>
              <a:t>number</a:t>
            </a:r>
            <a:r>
              <a:rPr lang="it-IT" dirty="0" smtClean="0"/>
              <a:t>.  </a:t>
            </a:r>
            <a:r>
              <a:rPr lang="it-IT" dirty="0" err="1" smtClean="0"/>
              <a:t>This</a:t>
            </a:r>
            <a:r>
              <a:rPr lang="it-IT" dirty="0" smtClean="0"/>
              <a:t> </a:t>
            </a:r>
            <a:r>
              <a:rPr lang="it-IT" dirty="0" err="1" smtClean="0"/>
              <a:t>is</a:t>
            </a:r>
            <a:r>
              <a:rPr lang="it-IT" dirty="0" smtClean="0"/>
              <a:t> </a:t>
            </a:r>
            <a:r>
              <a:rPr lang="it-IT" dirty="0" err="1" smtClean="0"/>
              <a:t>because</a:t>
            </a:r>
            <a:r>
              <a:rPr lang="it-IT" dirty="0" smtClean="0"/>
              <a:t> </a:t>
            </a:r>
            <a:r>
              <a:rPr lang="it-IT" dirty="0" err="1" smtClean="0"/>
              <a:t>they</a:t>
            </a:r>
            <a:r>
              <a:rPr lang="it-IT" dirty="0" smtClean="0"/>
              <a:t> are </a:t>
            </a:r>
            <a:r>
              <a:rPr lang="it-IT" dirty="0" err="1" smtClean="0"/>
              <a:t>not</a:t>
            </a:r>
            <a:r>
              <a:rPr lang="it-IT" dirty="0" smtClean="0"/>
              <a:t> </a:t>
            </a:r>
            <a:r>
              <a:rPr lang="it-IT" dirty="0" err="1" smtClean="0"/>
              <a:t>numbers</a:t>
            </a:r>
            <a:r>
              <a:rPr lang="it-IT" dirty="0" smtClean="0"/>
              <a:t>  </a:t>
            </a:r>
          </a:p>
          <a:p>
            <a:r>
              <a:rPr lang="en-US" dirty="0" smtClean="0"/>
              <a:t>The only way you can know when it is fully reset is to make sure you are getting back a real number, instead of a Not-a-Number value</a:t>
            </a:r>
          </a:p>
          <a:p>
            <a:pPr lvl="1"/>
            <a:r>
              <a:rPr lang="en-US" dirty="0" smtClean="0"/>
              <a:t>STEP 1: Recalibrate the gyro</a:t>
            </a:r>
          </a:p>
          <a:p>
            <a:pPr lvl="1"/>
            <a:r>
              <a:rPr lang="en-US" dirty="0" smtClean="0"/>
              <a:t>STEP 2: start a loop</a:t>
            </a:r>
          </a:p>
          <a:p>
            <a:pPr lvl="1"/>
            <a:r>
              <a:rPr lang="en-US" dirty="0" smtClean="0"/>
              <a:t>STEP 3: read angle</a:t>
            </a:r>
          </a:p>
          <a:p>
            <a:pPr lvl="1"/>
            <a:r>
              <a:rPr lang="it-IT" dirty="0" smtClean="0"/>
              <a:t>STEP 4: </a:t>
            </a:r>
            <a:r>
              <a:rPr lang="it-IT" dirty="0" err="1" smtClean="0"/>
              <a:t>check</a:t>
            </a:r>
            <a:r>
              <a:rPr lang="it-IT" dirty="0" smtClean="0"/>
              <a:t> angle &gt;= 0</a:t>
            </a:r>
          </a:p>
          <a:p>
            <a:pPr lvl="1"/>
            <a:r>
              <a:rPr lang="it-IT" dirty="0" smtClean="0"/>
              <a:t>STEP 5: </a:t>
            </a:r>
            <a:r>
              <a:rPr lang="it-IT" dirty="0" err="1" smtClean="0"/>
              <a:t>check</a:t>
            </a:r>
            <a:r>
              <a:rPr lang="it-IT" dirty="0" smtClean="0"/>
              <a:t> angle &lt; 0</a:t>
            </a:r>
          </a:p>
          <a:p>
            <a:pPr lvl="1"/>
            <a:r>
              <a:rPr lang="it-IT" dirty="0" smtClean="0"/>
              <a:t>STEP 6: OR </a:t>
            </a:r>
            <a:r>
              <a:rPr lang="it-IT" dirty="0" err="1" smtClean="0"/>
              <a:t>outputs</a:t>
            </a:r>
            <a:r>
              <a:rPr lang="it-IT" dirty="0" smtClean="0"/>
              <a:t> of </a:t>
            </a:r>
            <a:r>
              <a:rPr lang="it-IT" dirty="0" err="1" smtClean="0"/>
              <a:t>steps</a:t>
            </a:r>
            <a:r>
              <a:rPr lang="it-IT" dirty="0" smtClean="0"/>
              <a:t> 4 &amp; 5</a:t>
            </a:r>
          </a:p>
          <a:p>
            <a:pPr lvl="1"/>
            <a:r>
              <a:rPr lang="it-IT" dirty="0" smtClean="0"/>
              <a:t>STEP 7: </a:t>
            </a:r>
            <a:r>
              <a:rPr lang="it-IT" dirty="0" err="1" smtClean="0"/>
              <a:t>If</a:t>
            </a:r>
            <a:r>
              <a:rPr lang="it-IT" dirty="0" smtClean="0"/>
              <a:t> the output of </a:t>
            </a:r>
            <a:r>
              <a:rPr lang="it-IT" dirty="0" err="1" smtClean="0"/>
              <a:t>step</a:t>
            </a:r>
            <a:r>
              <a:rPr lang="it-IT" dirty="0" smtClean="0"/>
              <a:t> 6 </a:t>
            </a:r>
            <a:r>
              <a:rPr lang="it-IT" dirty="0" err="1" smtClean="0"/>
              <a:t>is</a:t>
            </a:r>
            <a:r>
              <a:rPr lang="it-IT" dirty="0" smtClean="0"/>
              <a:t> </a:t>
            </a:r>
            <a:r>
              <a:rPr lang="it-IT" dirty="0" err="1" smtClean="0"/>
              <a:t>true</a:t>
            </a:r>
            <a:r>
              <a:rPr lang="it-IT" dirty="0" smtClean="0"/>
              <a:t>, exit </a:t>
            </a:r>
            <a:r>
              <a:rPr lang="it-IT" dirty="0" err="1" smtClean="0"/>
              <a:t>loop</a:t>
            </a:r>
            <a:endParaRPr lang="it-IT" dirty="0" smtClean="0"/>
          </a:p>
          <a:p>
            <a:r>
              <a:rPr lang="it-IT" dirty="0" smtClean="0"/>
              <a:t>At </a:t>
            </a:r>
            <a:r>
              <a:rPr lang="it-IT" dirty="0" err="1" smtClean="0"/>
              <a:t>this</a:t>
            </a:r>
            <a:r>
              <a:rPr lang="it-IT" dirty="0" smtClean="0"/>
              <a:t> </a:t>
            </a:r>
            <a:r>
              <a:rPr lang="it-IT" dirty="0" err="1" smtClean="0"/>
              <a:t>point</a:t>
            </a:r>
            <a:r>
              <a:rPr lang="it-IT" dirty="0" smtClean="0"/>
              <a:t>, the </a:t>
            </a:r>
            <a:r>
              <a:rPr lang="it-IT" dirty="0" err="1" smtClean="0"/>
              <a:t>sensor</a:t>
            </a:r>
            <a:r>
              <a:rPr lang="it-IT" dirty="0" smtClean="0"/>
              <a:t> </a:t>
            </a:r>
            <a:r>
              <a:rPr lang="it-IT" dirty="0" err="1" smtClean="0"/>
              <a:t>drift</a:t>
            </a:r>
            <a:r>
              <a:rPr lang="it-IT" dirty="0" smtClean="0"/>
              <a:t> </a:t>
            </a:r>
            <a:r>
              <a:rPr lang="it-IT" dirty="0" err="1" smtClean="0"/>
              <a:t>should</a:t>
            </a:r>
            <a:r>
              <a:rPr lang="it-IT" dirty="0" smtClean="0"/>
              <a:t> be </a:t>
            </a:r>
            <a:r>
              <a:rPr lang="it-IT" dirty="0" err="1" smtClean="0"/>
              <a:t>gone</a:t>
            </a:r>
            <a:r>
              <a:rPr lang="it-IT" dirty="0" smtClean="0"/>
              <a:t>.  </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2" name="Title 1"/>
          <p:cNvSpPr>
            <a:spLocks noGrp="1"/>
          </p:cNvSpPr>
          <p:nvPr>
            <p:ph type="title"/>
          </p:nvPr>
        </p:nvSpPr>
        <p:spPr/>
        <p:txBody>
          <a:bodyPr>
            <a:normAutofit/>
          </a:bodyPr>
          <a:lstStyle/>
          <a:p>
            <a:r>
              <a:rPr lang="en-US" dirty="0" smtClean="0"/>
              <a:t>Strategy 3: </a:t>
            </a:r>
            <a:r>
              <a:rPr lang="en-US" dirty="0" err="1" smtClean="0"/>
              <a:t>Pseudocode</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2976</TotalTime>
  <Words>1089</Words>
  <Application>Microsoft Macintosh PowerPoint</Application>
  <PresentationFormat>On-screen Show (4:3)</PresentationFormat>
  <Paragraphs>100</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Helvetica Neue</vt:lpstr>
      <vt:lpstr>Wingdings</vt:lpstr>
      <vt:lpstr>Arial</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Srinivasan Seshan</cp:lastModifiedBy>
  <cp:revision>10</cp:revision>
  <dcterms:created xsi:type="dcterms:W3CDTF">2014-10-28T21:59:38Z</dcterms:created>
  <dcterms:modified xsi:type="dcterms:W3CDTF">2015-11-15T16:34:55Z</dcterms:modified>
</cp:coreProperties>
</file>