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7"/>
  </p:notesMasterIdLst>
  <p:handoutMasterIdLst>
    <p:handoutMasterId r:id="rId18"/>
  </p:handoutMasterIdLst>
  <p:sldIdLst>
    <p:sldId id="288" r:id="rId2"/>
    <p:sldId id="283" r:id="rId3"/>
    <p:sldId id="276" r:id="rId4"/>
    <p:sldId id="275" r:id="rId5"/>
    <p:sldId id="285" r:id="rId6"/>
    <p:sldId id="286" r:id="rId7"/>
    <p:sldId id="287" r:id="rId8"/>
    <p:sldId id="277" r:id="rId9"/>
    <p:sldId id="278" r:id="rId10"/>
    <p:sldId id="279" r:id="rId11"/>
    <p:sldId id="280" r:id="rId12"/>
    <p:sldId id="281" r:id="rId13"/>
    <p:sldId id="282" r:id="rId14"/>
    <p:sldId id="284"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1" autoAdjust="0"/>
    <p:restoredTop sz="94613"/>
  </p:normalViewPr>
  <p:slideViewPr>
    <p:cSldViewPr snapToGrid="0" snapToObjects="1">
      <p:cViewPr varScale="1">
        <p:scale>
          <a:sx n="115" d="100"/>
          <a:sy n="115" d="100"/>
        </p:scale>
        <p:origin x="864"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9F86A-33B4-D74F-9987-734DF519D0A5}"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3" y="4948514"/>
            <a:ext cx="1265237" cy="1210410"/>
          </a:xfrm>
          <a:prstGeom prst="rect">
            <a:avLst/>
          </a:prstGeom>
        </p:spPr>
      </p:pic>
      <p:sp>
        <p:nvSpPr>
          <p:cNvPr id="18" name="Subtitle 3"/>
          <p:cNvSpPr txBox="1">
            <a:spLocks/>
          </p:cNvSpPr>
          <p:nvPr/>
        </p:nvSpPr>
        <p:spPr>
          <a:xfrm>
            <a:off x="1549400" y="5829838"/>
            <a:ext cx="3749229" cy="4840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smtClean="0">
                <a:solidFill>
                  <a:schemeClr val="tx1"/>
                </a:solidFill>
              </a:rPr>
              <a:t>By Droids Robotics</a:t>
            </a:r>
            <a:endParaRPr lang="en-US" dirty="0">
              <a:solidFill>
                <a:schemeClr val="tx1"/>
              </a:solidFill>
            </a:endParaRPr>
          </a:p>
        </p:txBody>
      </p:sp>
    </p:spTree>
    <p:extLst>
      <p:ext uri="{BB962C8B-B14F-4D97-AF65-F5344CB8AC3E}">
        <p14:creationId xmlns:p14="http://schemas.microsoft.com/office/powerpoint/2010/main" val="1462175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7FACC-6D03-1D40-9481-E9F4C479F1B5}"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48440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F5ADC727-B571-2842-9276-CCAAE2336D61}" type="datetime1">
              <a:rPr lang="en-US" smtClean="0"/>
              <a:t>11/15/15</a:t>
            </a:fld>
            <a:endParaRPr lang="en-US" dirty="0"/>
          </a:p>
        </p:txBody>
      </p:sp>
      <p:sp>
        <p:nvSpPr>
          <p:cNvPr id="5" name="Footer Placeholder 4"/>
          <p:cNvSpPr>
            <a:spLocks noGrp="1"/>
          </p:cNvSpPr>
          <p:nvPr>
            <p:ph type="ftr" sz="quarter" idx="11"/>
          </p:nvPr>
        </p:nvSpPr>
        <p:spPr/>
        <p:txBody>
          <a:bodyPr/>
          <a:lstStyle/>
          <a:p>
            <a:r>
              <a:rPr lang="en-US" smtClean="0"/>
              <a:t>© 2015 EV3Lessons.com, Last edit 4/5/2015</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955538265"/>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6A60E2B-7B03-8A40-B1EC-A58C57D64BCC}" type="datetime1">
              <a:rPr lang="en-US" smtClean="0"/>
              <a:t>11/15/15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8907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34B4CE0-9CA9-5A44-95F5-9A70DEAECA87}" type="datetime1">
              <a:rPr lang="en-US" smtClean="0"/>
              <a:t>11/15/15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55981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49C35B06-ADE9-4E42-BC9C-B2870A8EE647}" type="datetime1">
              <a:rPr lang="en-US" smtClean="0"/>
              <a:t>11/15/15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277770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BA39F55-C25A-CA4A-BF58-734A11B83A1D}"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45754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C1839B01-671B-0644-892A-BD04E675EDCA}" type="datetime1">
              <a:rPr lang="en-US" smtClean="0"/>
              <a:t>11/15/15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724592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ADC727-B571-2842-9276-CCAAE2336D61}" type="datetime1">
              <a:rPr lang="en-US" smtClean="0"/>
              <a:t>11/15/15</a:t>
            </a:fld>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4907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5ADC727-B571-2842-9276-CCAAE2336D61}" type="datetime1">
              <a:rPr lang="en-US" smtClean="0"/>
              <a:t>11/15/15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41836917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mailto:frank.levine@gmail.com" TargetMode="External"/><Relationship Id="rId5" Type="http://schemas.openxmlformats.org/officeDocument/2006/relationships/hyperlink" Target="http://creativecommons.org/licenses/by-nc-sa/4.0/" TargetMode="External"/><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Proportional Control</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a:off x="3300760" y="5809786"/>
            <a:ext cx="5151863" cy="369332"/>
          </a:xfrm>
          <a:prstGeom prst="rect">
            <a:avLst/>
          </a:prstGeom>
          <a:noFill/>
        </p:spPr>
        <p:txBody>
          <a:bodyPr wrap="square" rtlCol="0">
            <a:spAutoFit/>
          </a:bodyPr>
          <a:lstStyle/>
          <a:p>
            <a:r>
              <a:rPr lang="en-US" dirty="0" smtClean="0"/>
              <a:t>with code from the </a:t>
            </a:r>
            <a:r>
              <a:rPr lang="en-US" smtClean="0"/>
              <a:t>Construction Mavericks</a:t>
            </a:r>
            <a:endParaRPr lang="en-US"/>
          </a:p>
        </p:txBody>
      </p:sp>
    </p:spTree>
    <p:extLst>
      <p:ext uri="{BB962C8B-B14F-4D97-AF65-F5344CB8AC3E}">
        <p14:creationId xmlns:p14="http://schemas.microsoft.com/office/powerpoint/2010/main" val="147241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a:p>
        </p:txBody>
      </p:sp>
      <p:sp>
        <p:nvSpPr>
          <p:cNvPr id="2" name="Title 1"/>
          <p:cNvSpPr>
            <a:spLocks noGrp="1"/>
          </p:cNvSpPr>
          <p:nvPr>
            <p:ph type="title"/>
          </p:nvPr>
        </p:nvSpPr>
        <p:spPr/>
        <p:txBody>
          <a:bodyPr/>
          <a:lstStyle/>
          <a:p>
            <a:r>
              <a:rPr lang="en-US" smtClean="0"/>
              <a:t>Solution: Ultrasonic Dog Follower</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53488" y="1921813"/>
            <a:ext cx="6498403" cy="4515219"/>
          </a:xfrm>
          <a:prstGeom prst="rect">
            <a:avLst/>
          </a:prstGeom>
        </p:spPr>
      </p:pic>
    </p:spTree>
    <p:extLst>
      <p:ext uri="{BB962C8B-B14F-4D97-AF65-F5344CB8AC3E}">
        <p14:creationId xmlns:p14="http://schemas.microsoft.com/office/powerpoint/2010/main" val="40797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
        <p:nvSpPr>
          <p:cNvPr id="2" name="Title 1"/>
          <p:cNvSpPr>
            <a:spLocks noGrp="1"/>
          </p:cNvSpPr>
          <p:nvPr>
            <p:ph type="title"/>
          </p:nvPr>
        </p:nvSpPr>
        <p:spPr/>
        <p:txBody>
          <a:bodyPr/>
          <a:lstStyle/>
          <a:p>
            <a:r>
              <a:rPr lang="en-US" smtClean="0"/>
              <a:t>Solution: Proportional Line Follower</a:t>
            </a:r>
            <a:endParaRPr lang="en-US" dirty="0"/>
          </a:p>
        </p:txBody>
      </p:sp>
      <p:pic>
        <p:nvPicPr>
          <p:cNvPr id="3" name="Picture 2" descr="Screen Shot 2014-10-18 at 1.09.1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9059" y="1847121"/>
            <a:ext cx="8579191" cy="4341012"/>
          </a:xfrm>
          <a:prstGeom prst="rect">
            <a:avLst/>
          </a:prstGeom>
        </p:spPr>
      </p:pic>
    </p:spTree>
    <p:extLst>
      <p:ext uri="{BB962C8B-B14F-4D97-AF65-F5344CB8AC3E}">
        <p14:creationId xmlns:p14="http://schemas.microsoft.com/office/powerpoint/2010/main" val="84248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708823" y="1819275"/>
            <a:ext cx="7724767" cy="4306888"/>
          </a:xfrm>
        </p:spPr>
      </p:pic>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12</a:t>
            </a:fld>
            <a:endParaRPr lang="en-US"/>
          </a:p>
        </p:txBody>
      </p:sp>
      <p:sp>
        <p:nvSpPr>
          <p:cNvPr id="2" name="Title 1"/>
          <p:cNvSpPr>
            <a:spLocks noGrp="1"/>
          </p:cNvSpPr>
          <p:nvPr>
            <p:ph type="title"/>
          </p:nvPr>
        </p:nvSpPr>
        <p:spPr/>
        <p:txBody>
          <a:bodyPr/>
          <a:lstStyle/>
          <a:p>
            <a:r>
              <a:rPr lang="en-US" smtClean="0"/>
              <a:t>Solution: Gyr0 Left Turn </a:t>
            </a:r>
            <a:endParaRPr lang="en-US" dirty="0"/>
          </a:p>
        </p:txBody>
      </p:sp>
      <p:sp>
        <p:nvSpPr>
          <p:cNvPr id="6" name="Content Placeholder 2"/>
          <p:cNvSpPr txBox="1">
            <a:spLocks/>
          </p:cNvSpPr>
          <p:nvPr/>
        </p:nvSpPr>
        <p:spPr>
          <a:xfrm>
            <a:off x="232406" y="4720373"/>
            <a:ext cx="2600716" cy="1796021"/>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100" dirty="0" smtClean="0">
                <a:solidFill>
                  <a:srgbClr val="FF0000"/>
                </a:solidFill>
              </a:rPr>
              <a:t>What is going on with the math block in Left Pivot Turn?  You always calculate TARGET/GOAL MINUS CURRENT VALUE. So why an Addition Math Block?  </a:t>
            </a:r>
            <a:r>
              <a:rPr lang="en-US" sz="1100" dirty="0">
                <a:solidFill>
                  <a:srgbClr val="FF0000"/>
                </a:solidFill>
              </a:rPr>
              <a:t>W</a:t>
            </a:r>
            <a:r>
              <a:rPr lang="en-US" sz="1100" dirty="0" smtClean="0">
                <a:solidFill>
                  <a:srgbClr val="FF0000"/>
                </a:solidFill>
              </a:rPr>
              <a:t>hen you make a Left turn, the gyro always returns negative degrees.  From math, we know that adding a negative number is the same as subtracting the number.  So, that is why we use the Addition Math block in a  Left Gyro Turn.</a:t>
            </a:r>
          </a:p>
          <a:p>
            <a:pPr marL="0" indent="0">
              <a:buFont typeface="Wingdings" pitchFamily="2" charset="2"/>
              <a:buNone/>
            </a:pPr>
            <a:endParaRPr lang="en-US" sz="1100" dirty="0">
              <a:solidFill>
                <a:srgbClr val="FF0000"/>
              </a:solidFill>
            </a:endParaRPr>
          </a:p>
        </p:txBody>
      </p:sp>
    </p:spTree>
    <p:extLst>
      <p:ext uri="{BB962C8B-B14F-4D97-AF65-F5344CB8AC3E}">
        <p14:creationId xmlns:p14="http://schemas.microsoft.com/office/powerpoint/2010/main" val="383801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91693" y="1819275"/>
            <a:ext cx="7559027" cy="4306888"/>
          </a:xfrm>
        </p:spPr>
      </p:pic>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pPr/>
              <a:t>13</a:t>
            </a:fld>
            <a:endParaRPr lang="en-US"/>
          </a:p>
        </p:txBody>
      </p:sp>
      <p:sp>
        <p:nvSpPr>
          <p:cNvPr id="2" name="Title 1"/>
          <p:cNvSpPr>
            <a:spLocks noGrp="1"/>
          </p:cNvSpPr>
          <p:nvPr>
            <p:ph type="title"/>
          </p:nvPr>
        </p:nvSpPr>
        <p:spPr/>
        <p:txBody>
          <a:bodyPr/>
          <a:lstStyle/>
          <a:p>
            <a:r>
              <a:rPr lang="en-US" smtClean="0"/>
              <a:t>Solution: Gyro Right Turn</a:t>
            </a:r>
            <a:endParaRPr lang="en-US" dirty="0"/>
          </a:p>
        </p:txBody>
      </p:sp>
    </p:spTree>
    <p:extLst>
      <p:ext uri="{BB962C8B-B14F-4D97-AF65-F5344CB8AC3E}">
        <p14:creationId xmlns:p14="http://schemas.microsoft.com/office/powerpoint/2010/main" val="375028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smtClean="0">
                <a:solidFill>
                  <a:srgbClr val="FF0000"/>
                </a:solidFill>
              </a:rPr>
              <a:t>What does proportional control mean?</a:t>
            </a:r>
            <a:br>
              <a:rPr lang="en-US" dirty="0" smtClean="0">
                <a:solidFill>
                  <a:srgbClr val="FF0000"/>
                </a:solidFill>
              </a:rPr>
            </a:br>
            <a:r>
              <a:rPr lang="en-US" dirty="0" smtClean="0"/>
              <a:t>Ans. Moving </a:t>
            </a:r>
            <a:r>
              <a:rPr lang="en-US" dirty="0"/>
              <a:t>more or less based on how far the robot is from the target </a:t>
            </a:r>
            <a:r>
              <a:rPr lang="en-US" dirty="0" smtClean="0"/>
              <a:t>distance</a:t>
            </a:r>
          </a:p>
          <a:p>
            <a:pPr marL="457200" indent="-457200">
              <a:buFont typeface="+mj-lt"/>
              <a:buAutoNum type="arabicPeriod"/>
            </a:pPr>
            <a:r>
              <a:rPr lang="en-US" dirty="0" smtClean="0">
                <a:solidFill>
                  <a:srgbClr val="FF0000"/>
                </a:solidFill>
              </a:rPr>
              <a:t>What do all proportional control code have in common?</a:t>
            </a:r>
            <a:br>
              <a:rPr lang="en-US" dirty="0" smtClean="0">
                <a:solidFill>
                  <a:srgbClr val="FF0000"/>
                </a:solidFill>
              </a:rPr>
            </a:br>
            <a:r>
              <a:rPr lang="en-US" dirty="0" smtClean="0"/>
              <a:t>Ans. Computing an error and making a correction</a:t>
            </a:r>
          </a:p>
          <a:p>
            <a:pPr marL="457200" indent="-457200">
              <a:buFont typeface="+mj-lt"/>
              <a:buAutoNum type="arabicPeriod"/>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14</a:t>
            </a:fld>
            <a:endParaRPr lang="en-US"/>
          </a:p>
        </p:txBody>
      </p:sp>
      <p:sp>
        <p:nvSpPr>
          <p:cNvPr id="2" name="Title 1"/>
          <p:cNvSpPr>
            <a:spLocks noGrp="1"/>
          </p:cNvSpPr>
          <p:nvPr>
            <p:ph type="title"/>
          </p:nvPr>
        </p:nvSpPr>
        <p:spPr/>
        <p:txBody>
          <a:bodyPr/>
          <a:lstStyle/>
          <a:p>
            <a:r>
              <a:rPr lang="en-US" dirty="0" smtClean="0"/>
              <a:t>Discussion Guide</a:t>
            </a:r>
            <a:endParaRPr lang="en-US" dirty="0"/>
          </a:p>
        </p:txBody>
      </p:sp>
    </p:spTree>
    <p:extLst>
      <p:ext uri="{BB962C8B-B14F-4D97-AF65-F5344CB8AC3E}">
        <p14:creationId xmlns:p14="http://schemas.microsoft.com/office/powerpoint/2010/main" val="154794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mtClean="0"/>
              <a:t>This tutorial was created by Sanjay Seshan and Arvind Seshan from Droids Robotics (</a:t>
            </a:r>
            <a:r>
              <a:rPr lang="en-US" smtClean="0">
                <a:hlinkClick r:id="rId3"/>
              </a:rPr>
              <a:t>team@droidsrobotics.org</a:t>
            </a:r>
            <a:r>
              <a:rPr lang="en-US" smtClean="0"/>
              <a:t>).</a:t>
            </a:r>
          </a:p>
          <a:p>
            <a:pPr lvl="1"/>
            <a:r>
              <a:rPr lang="en-US" smtClean="0"/>
              <a:t>Original Gyro Turn code was provided by the Construction Mavericks (</a:t>
            </a:r>
            <a:r>
              <a:rPr lang="en-US" smtClean="0">
                <a:hlinkClick r:id="rId4"/>
              </a:rPr>
              <a:t>frank.levine@gmail.com</a:t>
            </a:r>
            <a:r>
              <a:rPr lang="en-US" smtClean="0"/>
              <a:t>)</a:t>
            </a:r>
          </a:p>
          <a:p>
            <a:pPr lvl="1"/>
            <a:r>
              <a:rPr lang="en-US"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15</a:t>
            </a:fld>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Learn what proportional control means and why to use it</a:t>
            </a:r>
          </a:p>
          <a:p>
            <a:r>
              <a:rPr lang="en-US" smtClean="0"/>
              <a:t>Learn to apply proportional control to the Gyro, Color, and Ultrasonic Sensors</a:t>
            </a:r>
          </a:p>
          <a:p>
            <a:endParaRPr lang="en-US" smtClean="0"/>
          </a:p>
          <a:p>
            <a:r>
              <a:rPr lang="en-US" smtClean="0"/>
              <a:t>Prerequisites: Math Blocks, Color Sensor Calibration, Data Wires</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2" name="Title 1"/>
          <p:cNvSpPr>
            <a:spLocks noGrp="1"/>
          </p:cNvSpPr>
          <p:nvPr>
            <p:ph type="title"/>
          </p:nvPr>
        </p:nvSpPr>
        <p:spPr/>
        <p:txBody>
          <a:bodyPr/>
          <a:lstStyle/>
          <a:p>
            <a:r>
              <a:rPr lang="en-US" smtClean="0"/>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sp>
        <p:nvSpPr>
          <p:cNvPr id="2" name="Title 1"/>
          <p:cNvSpPr>
            <a:spLocks noGrp="1"/>
          </p:cNvSpPr>
          <p:nvPr>
            <p:ph type="title"/>
          </p:nvPr>
        </p:nvSpPr>
        <p:spPr/>
        <p:txBody>
          <a:bodyPr>
            <a:normAutofit/>
          </a:bodyPr>
          <a:lstStyle/>
          <a:p>
            <a:r>
              <a:rPr lang="en-US" dirty="0" smtClean="0"/>
              <a:t>Learn and Discuss Proportional Control</a:t>
            </a:r>
            <a:endParaRPr lang="en-US"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What does proportional mean?</a:t>
            </a:r>
          </a:p>
          <a:p>
            <a:pPr lvl="1"/>
            <a:r>
              <a:rPr lang="en-US" smtClean="0"/>
              <a:t>The robot moves proportionally – moving more or less based on how far the robot is from the target distance</a:t>
            </a:r>
          </a:p>
          <a:p>
            <a:pPr lvl="1"/>
            <a:r>
              <a:rPr lang="en-US" smtClean="0"/>
              <a:t>For a line follower, the robot may make a sharper turn if it is further away from the line</a:t>
            </a:r>
          </a:p>
          <a:p>
            <a:r>
              <a:rPr lang="en-US" smtClean="0"/>
              <a:t>Proportional Control can be more accurate and faster</a:t>
            </a:r>
          </a:p>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2" name="Title 1"/>
          <p:cNvSpPr>
            <a:spLocks noGrp="1"/>
          </p:cNvSpPr>
          <p:nvPr>
            <p:ph type="title"/>
          </p:nvPr>
        </p:nvSpPr>
        <p:spPr/>
        <p:txBody>
          <a:bodyPr/>
          <a:lstStyle/>
          <a:p>
            <a:r>
              <a:rPr lang="en-US" smtClean="0"/>
              <a:t>Why Proportional Control?</a:t>
            </a:r>
            <a:endParaRPr lang="en-US" dirty="0"/>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2" name="Title 1"/>
          <p:cNvSpPr>
            <a:spLocks noGrp="1"/>
          </p:cNvSpPr>
          <p:nvPr>
            <p:ph type="title"/>
          </p:nvPr>
        </p:nvSpPr>
        <p:spPr/>
        <p:txBody>
          <a:bodyPr/>
          <a:lstStyle/>
          <a:p>
            <a:r>
              <a:rPr lang="en-US" smtClean="0"/>
              <a:t>What Proportional Control Looks Like</a:t>
            </a:r>
            <a:endParaRPr lang="en-US" dirty="0"/>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383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Reflected light sensor readings show how “dark” the measured area is on average</a:t>
            </a:r>
          </a:p>
          <a:p>
            <a:r>
              <a:rPr lang="en-US" dirty="0" smtClean="0"/>
              <a:t>Calibrated readings should range from 100 (on just white) to 0 (on just black)</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9/5/2015</a:t>
            </a:r>
            <a:endParaRPr lang="en-US" dirty="0"/>
          </a:p>
        </p:txBody>
      </p:sp>
      <p:sp>
        <p:nvSpPr>
          <p:cNvPr id="2" name="Title 1"/>
          <p:cNvSpPr>
            <a:spLocks noGrp="1"/>
          </p:cNvSpPr>
          <p:nvPr>
            <p:ph type="title"/>
          </p:nvPr>
        </p:nvSpPr>
        <p:spPr/>
        <p:txBody>
          <a:bodyPr/>
          <a:lstStyle/>
          <a:p>
            <a:r>
              <a:rPr lang="en-US" dirty="0" smtClean="0"/>
              <a:t>How Far Is the Robot From The Line?</a:t>
            </a:r>
            <a:endParaRPr lang="en-US" dirty="0"/>
          </a:p>
        </p:txBody>
      </p:sp>
      <p:cxnSp>
        <p:nvCxnSpPr>
          <p:cNvPr id="6" name="Straight Connector 5"/>
          <p:cNvCxnSpPr/>
          <p:nvPr/>
        </p:nvCxnSpPr>
        <p:spPr>
          <a:xfrm>
            <a:off x="640747" y="5441779"/>
            <a:ext cx="7965830"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361191" y="3780565"/>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78799" y="3805935"/>
            <a:ext cx="2882392" cy="369332"/>
          </a:xfrm>
          <a:prstGeom prst="rect">
            <a:avLst/>
          </a:prstGeom>
          <a:noFill/>
        </p:spPr>
        <p:txBody>
          <a:bodyPr wrap="none" rtlCol="0">
            <a:spAutoFit/>
          </a:bodyPr>
          <a:lstStyle/>
          <a:p>
            <a:r>
              <a:rPr lang="en-US" dirty="0" smtClean="0"/>
              <a:t>Light Sensor Measured Area:</a:t>
            </a:r>
            <a:endParaRPr lang="en-US" dirty="0"/>
          </a:p>
        </p:txBody>
      </p:sp>
      <p:sp>
        <p:nvSpPr>
          <p:cNvPr id="9" name="TextBox 8"/>
          <p:cNvSpPr txBox="1"/>
          <p:nvPr/>
        </p:nvSpPr>
        <p:spPr>
          <a:xfrm>
            <a:off x="8571407" y="5261453"/>
            <a:ext cx="572593" cy="369332"/>
          </a:xfrm>
          <a:prstGeom prst="rect">
            <a:avLst/>
          </a:prstGeom>
          <a:noFill/>
        </p:spPr>
        <p:txBody>
          <a:bodyPr wrap="none" rtlCol="0">
            <a:spAutoFit/>
          </a:bodyPr>
          <a:lstStyle/>
          <a:p>
            <a:r>
              <a:rPr lang="en-US" dirty="0" smtClean="0"/>
              <a:t>Line</a:t>
            </a:r>
            <a:endParaRPr lang="en-US" dirty="0"/>
          </a:p>
        </p:txBody>
      </p:sp>
      <p:sp>
        <p:nvSpPr>
          <p:cNvPr id="10" name="Oval 9"/>
          <p:cNvSpPr/>
          <p:nvPr/>
        </p:nvSpPr>
        <p:spPr>
          <a:xfrm>
            <a:off x="777593" y="4706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6266" y="4246557"/>
            <a:ext cx="1509516" cy="369332"/>
          </a:xfrm>
          <a:prstGeom prst="rect">
            <a:avLst/>
          </a:prstGeom>
          <a:noFill/>
        </p:spPr>
        <p:txBody>
          <a:bodyPr wrap="none" rtlCol="0">
            <a:spAutoFit/>
          </a:bodyPr>
          <a:lstStyle/>
          <a:p>
            <a:r>
              <a:rPr lang="en-US" dirty="0" smtClean="0"/>
              <a:t>Reading = 100</a:t>
            </a:r>
            <a:endParaRPr lang="en-US" dirty="0"/>
          </a:p>
        </p:txBody>
      </p:sp>
      <p:sp>
        <p:nvSpPr>
          <p:cNvPr id="13" name="Oval 12"/>
          <p:cNvSpPr/>
          <p:nvPr/>
        </p:nvSpPr>
        <p:spPr>
          <a:xfrm>
            <a:off x="2002654" y="5238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41327" y="4778557"/>
            <a:ext cx="1275477" cy="369332"/>
          </a:xfrm>
          <a:prstGeom prst="rect">
            <a:avLst/>
          </a:prstGeom>
          <a:noFill/>
        </p:spPr>
        <p:txBody>
          <a:bodyPr wrap="none" rtlCol="0">
            <a:spAutoFit/>
          </a:bodyPr>
          <a:lstStyle/>
          <a:p>
            <a:r>
              <a:rPr lang="en-US" dirty="0" smtClean="0"/>
              <a:t>Reading = 0</a:t>
            </a:r>
            <a:endParaRPr lang="en-US" dirty="0"/>
          </a:p>
        </p:txBody>
      </p:sp>
      <p:sp>
        <p:nvSpPr>
          <p:cNvPr id="15" name="Oval 14"/>
          <p:cNvSpPr/>
          <p:nvPr/>
        </p:nvSpPr>
        <p:spPr>
          <a:xfrm>
            <a:off x="3329774" y="5000661"/>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768447" y="4541166"/>
            <a:ext cx="1392497" cy="369332"/>
          </a:xfrm>
          <a:prstGeom prst="rect">
            <a:avLst/>
          </a:prstGeom>
          <a:noFill/>
        </p:spPr>
        <p:txBody>
          <a:bodyPr wrap="none" rtlCol="0">
            <a:spAutoFit/>
          </a:bodyPr>
          <a:lstStyle/>
          <a:p>
            <a:r>
              <a:rPr lang="en-US" dirty="0" smtClean="0"/>
              <a:t>Reading = 50</a:t>
            </a:r>
            <a:endParaRPr lang="en-US" dirty="0"/>
          </a:p>
        </p:txBody>
      </p:sp>
      <p:sp>
        <p:nvSpPr>
          <p:cNvPr id="17" name="Oval 16"/>
          <p:cNvSpPr/>
          <p:nvPr/>
        </p:nvSpPr>
        <p:spPr>
          <a:xfrm>
            <a:off x="4753606" y="5101706"/>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192279" y="4642211"/>
            <a:ext cx="1392497" cy="369332"/>
          </a:xfrm>
          <a:prstGeom prst="rect">
            <a:avLst/>
          </a:prstGeom>
          <a:noFill/>
        </p:spPr>
        <p:txBody>
          <a:bodyPr wrap="none" rtlCol="0">
            <a:spAutoFit/>
          </a:bodyPr>
          <a:lstStyle/>
          <a:p>
            <a:r>
              <a:rPr lang="en-US" dirty="0" smtClean="0"/>
              <a:t>Reading = 25</a:t>
            </a:r>
            <a:endParaRPr lang="en-US" dirty="0"/>
          </a:p>
        </p:txBody>
      </p:sp>
      <p:sp>
        <p:nvSpPr>
          <p:cNvPr id="19" name="Oval 18"/>
          <p:cNvSpPr/>
          <p:nvPr/>
        </p:nvSpPr>
        <p:spPr>
          <a:xfrm>
            <a:off x="6343931" y="4927853"/>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782604" y="4468358"/>
            <a:ext cx="1392497" cy="369332"/>
          </a:xfrm>
          <a:prstGeom prst="rect">
            <a:avLst/>
          </a:prstGeom>
          <a:noFill/>
        </p:spPr>
        <p:txBody>
          <a:bodyPr wrap="none" rtlCol="0">
            <a:spAutoFit/>
          </a:bodyPr>
          <a:lstStyle/>
          <a:p>
            <a:r>
              <a:rPr lang="en-US" dirty="0" smtClean="0"/>
              <a:t>Reading = 75</a:t>
            </a:r>
            <a:endParaRPr lang="en-US" dirty="0"/>
          </a:p>
        </p:txBody>
      </p:sp>
    </p:spTree>
    <p:extLst>
      <p:ext uri="{BB962C8B-B14F-4D97-AF65-F5344CB8AC3E}">
        <p14:creationId xmlns:p14="http://schemas.microsoft.com/office/powerpoint/2010/main" val="99914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Computing an error </a:t>
            </a:r>
            <a:r>
              <a:rPr lang="en-US" dirty="0">
                <a:sym typeface="Wingdings"/>
              </a:rPr>
              <a:t> how far is the robot from a </a:t>
            </a:r>
            <a:r>
              <a:rPr lang="en-US" dirty="0" smtClean="0">
                <a:sym typeface="Wingdings"/>
              </a:rPr>
              <a:t>target</a:t>
            </a:r>
          </a:p>
          <a:p>
            <a:pPr lvl="1"/>
            <a:r>
              <a:rPr lang="en-US" dirty="0" smtClean="0">
                <a:sym typeface="Wingdings"/>
              </a:rPr>
              <a:t>Robots follow the edge of line </a:t>
            </a:r>
            <a:r>
              <a:rPr lang="en-US" dirty="0" smtClean="0">
                <a:sym typeface="Wingdings" panose="05000000000000000000" pitchFamily="2" charset="2"/>
              </a:rPr>
              <a:t> target should be a sensor reading of 50</a:t>
            </a:r>
          </a:p>
          <a:p>
            <a:pPr lvl="1"/>
            <a:r>
              <a:rPr lang="en-US" dirty="0" smtClean="0">
                <a:sym typeface="Wingdings"/>
              </a:rPr>
              <a:t>Error should indicate how far the sensor’s value is from a reading of 50</a:t>
            </a:r>
            <a:endParaRPr lang="en-US" dirty="0">
              <a:sym typeface="Wingdings"/>
            </a:endParaRPr>
          </a:p>
          <a:p>
            <a:r>
              <a:rPr lang="en-US" b="1" dirty="0">
                <a:sym typeface="Wingdings"/>
              </a:rPr>
              <a:t>Making a correction </a:t>
            </a:r>
            <a:r>
              <a:rPr lang="en-US" dirty="0">
                <a:sym typeface="Wingdings"/>
              </a:rPr>
              <a:t> make the robot take an action that is proportional to the </a:t>
            </a:r>
            <a:r>
              <a:rPr lang="en-US" dirty="0" smtClean="0">
                <a:sym typeface="Wingdings"/>
              </a:rPr>
              <a:t>error.  </a:t>
            </a:r>
            <a:r>
              <a:rPr lang="en-US" dirty="0">
                <a:sym typeface="Wingdings"/>
              </a:rPr>
              <a:t>You must multiply the error by a scaling factor to determine the correction</a:t>
            </a:r>
            <a:r>
              <a:rPr lang="en-US" dirty="0" smtClean="0">
                <a:sym typeface="Wingdings"/>
              </a:rPr>
              <a:t>.</a:t>
            </a:r>
          </a:p>
          <a:p>
            <a:pPr lvl="1"/>
            <a:r>
              <a:rPr lang="en-US" dirty="0" smtClean="0">
                <a:sym typeface="Wingdings"/>
              </a:rPr>
              <a:t>To follow a line a robot must turn towards the edge of the line</a:t>
            </a:r>
          </a:p>
          <a:p>
            <a:pPr lvl="1"/>
            <a:r>
              <a:rPr lang="en-US" dirty="0" smtClean="0">
                <a:sym typeface="Wingdings"/>
              </a:rPr>
              <a:t>The robot must turn more sharply if it is far from a line</a:t>
            </a:r>
          </a:p>
          <a:p>
            <a:pPr lvl="1"/>
            <a:r>
              <a:rPr lang="en-US" dirty="0" smtClean="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9/5/2015</a:t>
            </a:r>
            <a:endParaRPr lang="en-US"/>
          </a:p>
        </p:txBody>
      </p:sp>
      <p:sp>
        <p:nvSpPr>
          <p:cNvPr id="2" name="Title 1"/>
          <p:cNvSpPr>
            <a:spLocks noGrp="1"/>
          </p:cNvSpPr>
          <p:nvPr>
            <p:ph type="title"/>
          </p:nvPr>
        </p:nvSpPr>
        <p:spPr/>
        <p:txBody>
          <a:bodyPr/>
          <a:lstStyle/>
          <a:p>
            <a:r>
              <a:rPr lang="en-US" dirty="0" smtClean="0"/>
              <a:t>Line Following</a:t>
            </a:r>
            <a:endParaRPr lang="en-US" dirty="0"/>
          </a:p>
        </p:txBody>
      </p:sp>
    </p:spTree>
    <p:extLst>
      <p:ext uri="{BB962C8B-B14F-4D97-AF65-F5344CB8AC3E}">
        <p14:creationId xmlns:p14="http://schemas.microsoft.com/office/powerpoint/2010/main" val="27144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To learn how to use proportional control, we give you three different Challenges:</a:t>
            </a:r>
          </a:p>
          <a:p>
            <a:pPr lvl="1"/>
            <a:r>
              <a:rPr lang="en-US" smtClean="0"/>
              <a:t>Dog Follower: Use proportional control with the ultrasonic sensor to get the robot to stay 15cm away from the human at all times (even when the human moves)</a:t>
            </a:r>
          </a:p>
          <a:p>
            <a:pPr lvl="1"/>
            <a:r>
              <a:rPr lang="en-US" smtClean="0"/>
              <a:t>Line Follower: Use proportional control with the light sensor to get the robot to follow a line smoothly. (Greater detail is in the Proportional Line Follower lesson)</a:t>
            </a:r>
          </a:p>
          <a:p>
            <a:pPr lvl="1"/>
            <a:r>
              <a:rPr lang="en-US" smtClean="0"/>
              <a:t>Gyro Turn: Use proportional control and the gyro sensor to get the robot to accurately turn to a target angle</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sp>
        <p:nvSpPr>
          <p:cNvPr id="2" name="Title 1"/>
          <p:cNvSpPr>
            <a:spLocks noGrp="1"/>
          </p:cNvSpPr>
          <p:nvPr>
            <p:ph type="title"/>
          </p:nvPr>
        </p:nvSpPr>
        <p:spPr/>
        <p:txBody>
          <a:bodyPr/>
          <a:lstStyle/>
          <a:p>
            <a:r>
              <a:rPr lang="en-US" smtClean="0"/>
              <a:t>Challenges</a:t>
            </a:r>
            <a:endParaRPr lang="en-US" dirty="0"/>
          </a:p>
        </p:txBody>
      </p:sp>
    </p:spTree>
    <p:extLst>
      <p:ext uri="{BB962C8B-B14F-4D97-AF65-F5344CB8AC3E}">
        <p14:creationId xmlns:p14="http://schemas.microsoft.com/office/powerpoint/2010/main" val="380322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9</a:t>
            </a:fld>
            <a:endParaRPr lang="en-US"/>
          </a:p>
        </p:txBody>
      </p:sp>
      <p:sp>
        <p:nvSpPr>
          <p:cNvPr id="2" name="Title 1"/>
          <p:cNvSpPr>
            <a:spLocks noGrp="1"/>
          </p:cNvSpPr>
          <p:nvPr>
            <p:ph type="title"/>
          </p:nvPr>
        </p:nvSpPr>
        <p:spPr/>
        <p:txBody>
          <a:bodyPr/>
          <a:lstStyle/>
          <a:p>
            <a:r>
              <a:rPr lang="en-US" smtClean="0"/>
              <a:t>Pseudocode/Hints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1177694"/>
              </p:ext>
            </p:extLst>
          </p:nvPr>
        </p:nvGraphicFramePr>
        <p:xfrm>
          <a:off x="602341" y="2087843"/>
          <a:ext cx="7870372" cy="366268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Objective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Error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Correction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r>
              <a:tr h="370840">
                <a:tc>
                  <a:txBody>
                    <a:bodyPr/>
                    <a:lstStyle/>
                    <a:p>
                      <a:r>
                        <a:rPr lang="en-US" b="1" dirty="0" smtClean="0"/>
                        <a:t>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Get to a target</a:t>
                      </a:r>
                      <a:r>
                        <a:rPr lang="en-US" baseline="0" dirty="0" smtClean="0"/>
                        <a:t> distance from wall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Move faster based on</a:t>
                      </a:r>
                      <a:r>
                        <a:rPr lang="en-US" baseline="0" dirty="0" smtClean="0"/>
                        <a:t> distance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Line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Stay</a:t>
                      </a:r>
                      <a:r>
                        <a:rPr lang="en-US" baseline="0" dirty="0" smtClean="0"/>
                        <a:t> on the edge of the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sharper based on distance from line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Gyro</a:t>
                      </a:r>
                      <a:r>
                        <a:rPr lang="en-US" b="1" baseline="0" dirty="0" smtClean="0"/>
                        <a:t> Turn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to a target</a:t>
                      </a:r>
                      <a:r>
                        <a:rPr lang="en-US" baseline="0" dirty="0" smtClean="0"/>
                        <a:t> angle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a:t>
                      </a:r>
                      <a:r>
                        <a:rPr lang="en-US" baseline="0" dirty="0" smtClean="0"/>
                        <a:t> degrees are we from target turn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Turn faster based on degrees</a:t>
                      </a:r>
                      <a:r>
                        <a:rPr lang="en-US" baseline="0" dirty="0" smtClean="0"/>
                        <a:t> remaining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03391859"/>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3547</TotalTime>
  <Words>976</Words>
  <Application>Microsoft Macintosh PowerPoint</Application>
  <PresentationFormat>On-screen Show (4:3)</PresentationFormat>
  <Paragraphs>106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Helvetica Neue</vt:lpstr>
      <vt:lpstr>Wingdings</vt:lpstr>
      <vt:lpstr>Arial</vt:lpstr>
      <vt:lpstr>advanced</vt:lpstr>
      <vt:lpstr>Proportional Control</vt:lpstr>
      <vt:lpstr>Lesson Objectives</vt:lpstr>
      <vt:lpstr>Learn and Discuss Proportional Control</vt:lpstr>
      <vt:lpstr>Why Proportional Control?</vt:lpstr>
      <vt:lpstr>What Proportional Control Looks Like</vt:lpstr>
      <vt:lpstr>How Far Is the Robot From The Line?</vt:lpstr>
      <vt:lpstr>Line Following</vt:lpstr>
      <vt:lpstr>Challenges</vt:lpstr>
      <vt:lpstr>Pseudocode/Hints</vt:lpstr>
      <vt:lpstr>Solution: Ultrasonic Dog Follower</vt:lpstr>
      <vt:lpstr>Solution: Proportional Line Follower</vt:lpstr>
      <vt:lpstr>Solution: Gyr0 Left Turn </vt:lpstr>
      <vt:lpstr>Solution: Gyro Right Turn</vt:lpstr>
      <vt:lpstr>Discussion Guide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22</cp:revision>
  <dcterms:created xsi:type="dcterms:W3CDTF">2014-10-28T21:59:38Z</dcterms:created>
  <dcterms:modified xsi:type="dcterms:W3CDTF">2015-11-15T17:56:50Z</dcterms:modified>
</cp:coreProperties>
</file>