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8" r:id="rId1"/>
  </p:sldMasterIdLst>
  <p:notesMasterIdLst>
    <p:notesMasterId r:id="rId17"/>
  </p:notesMasterIdLst>
  <p:handoutMasterIdLst>
    <p:handoutMasterId r:id="rId18"/>
  </p:handoutMasterIdLst>
  <p:sldIdLst>
    <p:sldId id="258" r:id="rId2"/>
    <p:sldId id="283" r:id="rId3"/>
    <p:sldId id="276" r:id="rId4"/>
    <p:sldId id="275" r:id="rId5"/>
    <p:sldId id="285" r:id="rId6"/>
    <p:sldId id="286" r:id="rId7"/>
    <p:sldId id="287" r:id="rId8"/>
    <p:sldId id="277" r:id="rId9"/>
    <p:sldId id="278" r:id="rId10"/>
    <p:sldId id="279" r:id="rId11"/>
    <p:sldId id="280" r:id="rId12"/>
    <p:sldId id="281" r:id="rId13"/>
    <p:sldId id="282" r:id="rId14"/>
    <p:sldId id="284"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05" autoAdjust="0"/>
    <p:restoredTop sz="94660"/>
  </p:normalViewPr>
  <p:slideViewPr>
    <p:cSldViewPr snapToGrid="0" snapToObjects="1">
      <p:cViewPr varScale="1">
        <p:scale>
          <a:sx n="60" d="100"/>
          <a:sy n="60" d="100"/>
        </p:scale>
        <p:origin x="53" y="61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9/7/2015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9/7/2015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15</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29F86A-33B4-D74F-9987-734DF519D0A5}" type="datetime1">
              <a:rPr lang="en-US" smtClean="0"/>
              <a:t>9/7/2015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hasCustomPrompt="1"/>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baseline="0">
                <a:solidFill>
                  <a:schemeClr val="bg1"/>
                </a:solidFill>
                <a:latin typeface="+mj-lt"/>
                <a:ea typeface="+mj-ea"/>
                <a:cs typeface="+mj-cs"/>
              </a:defRPr>
            </a:lvl1pPr>
          </a:lstStyle>
          <a:p>
            <a:r>
              <a:rPr lang="en-US" dirty="0" smtClean="0"/>
              <a:t>Advanced Programming Lesson</a:t>
            </a:r>
            <a:endParaRPr dirty="0"/>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F53F03-396B-BC4A-842C-AEAC65EFE737}" type="datetime1">
              <a:rPr lang="en-US" smtClean="0"/>
              <a:t>9/7/2015</a:t>
            </a:fld>
            <a:endParaRPr lang="en-US"/>
          </a:p>
        </p:txBody>
      </p:sp>
      <p:sp>
        <p:nvSpPr>
          <p:cNvPr id="6" name="Footer Placeholder 5"/>
          <p:cNvSpPr>
            <a:spLocks noGrp="1"/>
          </p:cNvSpPr>
          <p:nvPr>
            <p:ph type="ftr" sz="quarter" idx="11"/>
          </p:nvPr>
        </p:nvSpPr>
        <p:spPr/>
        <p:txBody>
          <a:bodyPr/>
          <a:lstStyle/>
          <a:p>
            <a:r>
              <a:rPr lang="en-US" smtClean="0"/>
              <a:t>© 2015 EV3Lessons.com, Last edit 4/5/2015</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6C9C7-E20F-9A45-8245-DC3F9D786436}" type="datetime1">
              <a:rPr lang="en-US" smtClean="0"/>
              <a:t>9/7/2015</a:t>
            </a:fld>
            <a:endParaRPr lang="en-US"/>
          </a:p>
        </p:txBody>
      </p:sp>
      <p:sp>
        <p:nvSpPr>
          <p:cNvPr id="6" name="Footer Placeholder 5"/>
          <p:cNvSpPr>
            <a:spLocks noGrp="1"/>
          </p:cNvSpPr>
          <p:nvPr>
            <p:ph type="ftr" sz="quarter" idx="11"/>
          </p:nvPr>
        </p:nvSpPr>
        <p:spPr/>
        <p:txBody>
          <a:bodyPr/>
          <a:lstStyle/>
          <a:p>
            <a:r>
              <a:rPr lang="en-US" smtClean="0"/>
              <a:t>© 2015 EV3Lessons.com, Last edit 4/5/2015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9BFD58-8232-C74B-949C-AFC788831596}" type="datetime1">
              <a:rPr lang="en-US" smtClean="0"/>
              <a:t>9/7/2015</a:t>
            </a:fld>
            <a:endParaRPr lang="en-US" dirty="0"/>
          </a:p>
        </p:txBody>
      </p:sp>
      <p:sp>
        <p:nvSpPr>
          <p:cNvPr id="6" name="Footer Placeholder 5"/>
          <p:cNvSpPr>
            <a:spLocks noGrp="1"/>
          </p:cNvSpPr>
          <p:nvPr>
            <p:ph type="ftr" sz="quarter" idx="11"/>
          </p:nvPr>
        </p:nvSpPr>
        <p:spPr/>
        <p:txBody>
          <a:bodyPr/>
          <a:lstStyle/>
          <a:p>
            <a:r>
              <a:rPr lang="en-US" smtClean="0"/>
              <a:t>© 2015 EV3Lessons.com, Last edit 4/5/2015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DD3EB2E-EC30-C24A-A93C-53FC8EAD0A39}" type="datetime1">
              <a:rPr lang="en-US" smtClean="0"/>
              <a:t>9/7/2015</a:t>
            </a:fld>
            <a:endParaRPr lang="en-US" dirty="0"/>
          </a:p>
        </p:txBody>
      </p:sp>
      <p:sp>
        <p:nvSpPr>
          <p:cNvPr id="6" name="Footer Placeholder 5"/>
          <p:cNvSpPr>
            <a:spLocks noGrp="1"/>
          </p:cNvSpPr>
          <p:nvPr>
            <p:ph type="ftr" sz="quarter" idx="11"/>
          </p:nvPr>
        </p:nvSpPr>
        <p:spPr/>
        <p:txBody>
          <a:bodyPr/>
          <a:lstStyle/>
          <a:p>
            <a:r>
              <a:rPr lang="en-US" smtClean="0"/>
              <a:t>© 2015 EV3Lessons.com, Last edit 4/5/2015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3399D2-AD57-8F49-B5F2-A650E7B690D5}" type="datetime1">
              <a:rPr lang="en-US" smtClean="0"/>
              <a:t>9/7/2015</a:t>
            </a:fld>
            <a:endParaRPr lang="en-US" dirty="0"/>
          </a:p>
        </p:txBody>
      </p:sp>
      <p:sp>
        <p:nvSpPr>
          <p:cNvPr id="6" name="Footer Placeholder 5"/>
          <p:cNvSpPr>
            <a:spLocks noGrp="1"/>
          </p:cNvSpPr>
          <p:nvPr>
            <p:ph type="ftr" sz="quarter" idx="11"/>
          </p:nvPr>
        </p:nvSpPr>
        <p:spPr/>
        <p:txBody>
          <a:bodyPr/>
          <a:lstStyle/>
          <a:p>
            <a:r>
              <a:rPr lang="en-US" smtClean="0"/>
              <a:t>© 2015 EV3Lessons.com, Last edit 4/5/2015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BA39F55-C25A-CA4A-BF58-734A11B83A1D}" type="datetime1">
              <a:rPr lang="en-US" smtClean="0"/>
              <a:t>9/7/2015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1839B01-671B-0644-892A-BD04E675EDCA}" type="datetime1">
              <a:rPr lang="en-US" smtClean="0"/>
              <a:t>9/7/2015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7C7FACC-6D03-1D40-9481-E9F4C479F1B5}" type="datetime1">
              <a:rPr lang="en-US" smtClean="0"/>
              <a:t>9/7/2015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53F9109E-E760-5E46-9443-9A7AA9FDF376}" type="datetime1">
              <a:rPr lang="en-US" smtClean="0"/>
              <a:t>9/7/2015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33093313-B8E6-3C47-B639-30F004A4F12F}" type="datetime1">
              <a:rPr lang="en-US" smtClean="0"/>
              <a:t>9/7/2015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4467321F-6946-7D41-A1F3-72B766C76C73}" type="datetime1">
              <a:rPr lang="en-US" smtClean="0"/>
              <a:t>9/7/2015</a:t>
            </a:fld>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56A60E2B-7B03-8A40-B1EC-A58C57D64BCC}" type="datetime1">
              <a:rPr lang="en-US" smtClean="0"/>
              <a:t>9/7/2015</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34B4CE0-9CA9-5A44-95F5-9A70DEAECA87}" type="datetime1">
              <a:rPr lang="en-US" smtClean="0"/>
              <a:t>9/7/2015</a:t>
            </a:fld>
            <a:endParaRPr lang="en-US"/>
          </a:p>
        </p:txBody>
      </p:sp>
      <p:sp>
        <p:nvSpPr>
          <p:cNvPr id="8" name="Footer Placeholder 7"/>
          <p:cNvSpPr>
            <a:spLocks noGrp="1"/>
          </p:cNvSpPr>
          <p:nvPr>
            <p:ph type="ftr" sz="quarter" idx="11"/>
          </p:nvPr>
        </p:nvSpPr>
        <p:spPr/>
        <p:txBody>
          <a:bodyPr/>
          <a:lstStyle/>
          <a:p>
            <a:r>
              <a:rPr lang="en-US" smtClean="0"/>
              <a:t>© 2015 EV3Lessons.com, Last edit 4/5/2015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9C35B06-ADE9-4E42-BC9C-B2870A8EE647}" type="datetime1">
              <a:rPr lang="en-US" smtClean="0"/>
              <a:t>9/7/2015</a:t>
            </a:fld>
            <a:endParaRPr lang="en-US"/>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A3171-6F10-E846-B02E-E9A23F3E8F2A}" type="datetime1">
              <a:rPr lang="en-US" smtClean="0"/>
              <a:t>9/7/2015</a:t>
            </a:fld>
            <a:endParaRPr lang="en-US"/>
          </a:p>
        </p:txBody>
      </p:sp>
      <p:sp>
        <p:nvSpPr>
          <p:cNvPr id="3" name="Footer Placeholder 2"/>
          <p:cNvSpPr>
            <a:spLocks noGrp="1"/>
          </p:cNvSpPr>
          <p:nvPr>
            <p:ph type="ftr" sz="quarter" idx="11"/>
          </p:nvPr>
        </p:nvSpPr>
        <p:spPr/>
        <p:txBody>
          <a:bodyPr/>
          <a:lstStyle/>
          <a:p>
            <a:r>
              <a:rPr lang="en-US" smtClean="0"/>
              <a:t>© 2015 EV3Lessons.com, Last edit 4/5/2015</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F5ADC727-B571-2842-9276-CCAAE2336D61}" type="datetime1">
              <a:rPr lang="en-US" smtClean="0"/>
              <a:t>9/7/2015</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smtClean="0"/>
              <a:t>© 2015 EV3Lessons.com, Last edit 4/5/2015</a:t>
            </a:r>
            <a:endParaRPr lang="en-US" dirty="0"/>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4382A7F7-08BF-4252-8141-63FB96055BBB}"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iming>
    <p:tnLst>
      <p:par>
        <p:cTn id="1" dur="indefinite" restart="never" nodeType="tmRoot"/>
      </p:par>
    </p:tnLst>
  </p:timing>
  <p:hf hd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creativecommons.org/licenses/by-nc-sa/4.0/" TargetMode="External"/><Relationship Id="rId4" Type="http://schemas.openxmlformats.org/officeDocument/2006/relationships/hyperlink" Target="mailto:frank.levine@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roidslogo2.png"/>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2627" b="2627"/>
          <a:stretch>
            <a:fillRect/>
          </a:stretch>
        </p:blipFill>
        <p:spPr>
          <a:xfrm>
            <a:off x="247673" y="5252598"/>
            <a:ext cx="1209338" cy="1145791"/>
          </a:xfrm>
        </p:spPr>
      </p:pic>
      <p:sp>
        <p:nvSpPr>
          <p:cNvPr id="4" name="Subtitle 3"/>
          <p:cNvSpPr>
            <a:spLocks noGrp="1"/>
          </p:cNvSpPr>
          <p:nvPr>
            <p:ph type="subTitle" idx="1"/>
          </p:nvPr>
        </p:nvSpPr>
        <p:spPr>
          <a:xfrm>
            <a:off x="1576397" y="5252598"/>
            <a:ext cx="3749229" cy="484094"/>
          </a:xfrm>
        </p:spPr>
        <p:txBody>
          <a:bodyPr>
            <a:normAutofit fontScale="77500" lnSpcReduction="20000"/>
          </a:bodyPr>
          <a:lstStyle/>
          <a:p>
            <a:r>
              <a:rPr lang="en-US" dirty="0" smtClean="0">
                <a:solidFill>
                  <a:schemeClr val="tx1"/>
                </a:solidFill>
              </a:rPr>
              <a:t>By Droids Robotics</a:t>
            </a:r>
          </a:p>
          <a:p>
            <a:r>
              <a:rPr lang="en-US" dirty="0" smtClean="0">
                <a:solidFill>
                  <a:schemeClr val="tx1"/>
                </a:solidFill>
              </a:rPr>
              <a:t>Code contributed by The Construction Mavericks</a:t>
            </a:r>
            <a:endParaRPr lang="en-US" dirty="0">
              <a:solidFill>
                <a:schemeClr val="tx1"/>
              </a:solidFill>
            </a:endParaRPr>
          </a:p>
        </p:txBody>
      </p:sp>
      <p:sp>
        <p:nvSpPr>
          <p:cNvPr id="2" name="Title 1"/>
          <p:cNvSpPr>
            <a:spLocks noGrp="1"/>
          </p:cNvSpPr>
          <p:nvPr>
            <p:ph type="ctrTitle"/>
          </p:nvPr>
        </p:nvSpPr>
        <p:spPr>
          <a:xfrm>
            <a:off x="199698" y="2974369"/>
            <a:ext cx="7810967" cy="1088237"/>
          </a:xfrm>
        </p:spPr>
        <p:txBody>
          <a:bodyPr>
            <a:normAutofit/>
          </a:bodyPr>
          <a:lstStyle/>
          <a:p>
            <a:r>
              <a:rPr lang="en-US" sz="6600" dirty="0" smtClean="0">
                <a:solidFill>
                  <a:srgbClr val="FF0000"/>
                </a:solidFill>
              </a:rPr>
              <a:t>Proportional Control</a:t>
            </a:r>
            <a:endParaRPr lang="en-US" dirty="0">
              <a:solidFill>
                <a:srgbClr val="FF0000"/>
              </a:solidFill>
            </a:endParaRPr>
          </a:p>
        </p:txBody>
      </p:sp>
      <p:sp>
        <p:nvSpPr>
          <p:cNvPr id="3" name="TextBox 2"/>
          <p:cNvSpPr txBox="1"/>
          <p:nvPr/>
        </p:nvSpPr>
        <p:spPr>
          <a:xfrm>
            <a:off x="329321" y="353342"/>
            <a:ext cx="7754284" cy="1569660"/>
          </a:xfrm>
          <a:prstGeom prst="rect">
            <a:avLst/>
          </a:prstGeom>
          <a:noFill/>
        </p:spPr>
        <p:txBody>
          <a:bodyPr wrap="square" rtlCol="0">
            <a:spAutoFit/>
          </a:bodyPr>
          <a:lstStyle/>
          <a:p>
            <a:r>
              <a:rPr lang="en-US" sz="4800" dirty="0" smtClean="0">
                <a:solidFill>
                  <a:schemeClr val="bg1"/>
                </a:solidFill>
              </a:rPr>
              <a:t>ADVANCED EV3 PROGRAMMING LESSON</a:t>
            </a:r>
            <a:endParaRPr lang="en-US" sz="4800" dirty="0">
              <a:solidFill>
                <a:schemeClr val="bg1"/>
              </a:solidFill>
            </a:endParaRPr>
          </a:p>
        </p:txBody>
      </p:sp>
      <p:sp>
        <p:nvSpPr>
          <p:cNvPr id="10" name="Footer Placeholder 9"/>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1</a:t>
            </a:fld>
            <a:endParaRPr lang="en-US"/>
          </a:p>
        </p:txBody>
      </p:sp>
      <p:pic>
        <p:nvPicPr>
          <p:cNvPr id="8" name="Picture 7" descr="EV3Lessons.co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42159" y="5494645"/>
            <a:ext cx="2940317" cy="10921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48421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smtClean="0"/>
              <a:t>Solution: Ultrasonic Dog Follower</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dirty="0"/>
          </a:p>
        </p:txBody>
      </p:sp>
      <p:pic>
        <p:nvPicPr>
          <p:cNvPr id="7" name="Picture 6" descr="Screen Shot 2014-10-18 at 2.43.03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53488" y="1921813"/>
            <a:ext cx="6498403" cy="4515219"/>
          </a:xfrm>
          <a:prstGeom prst="rect">
            <a:avLst/>
          </a:prstGeom>
        </p:spPr>
      </p:pic>
      <p:sp>
        <p:nvSpPr>
          <p:cNvPr id="3" name="Slide Number Placeholder 2"/>
          <p:cNvSpPr>
            <a:spLocks noGrp="1"/>
          </p:cNvSpPr>
          <p:nvPr>
            <p:ph type="sldNum" sz="quarter" idx="12"/>
          </p:nvPr>
        </p:nvSpPr>
        <p:spPr/>
        <p:txBody>
          <a:bodyPr/>
          <a:lstStyle/>
          <a:p>
            <a:fld id="{4382A7F7-08BF-4252-8141-63FB96055BBB}" type="slidenum">
              <a:rPr lang="en-US" smtClean="0"/>
              <a:t>10</a:t>
            </a:fld>
            <a:endParaRPr lang="en-US"/>
          </a:p>
        </p:txBody>
      </p:sp>
    </p:spTree>
    <p:extLst>
      <p:ext uri="{BB962C8B-B14F-4D97-AF65-F5344CB8AC3E}">
        <p14:creationId xmlns:p14="http://schemas.microsoft.com/office/powerpoint/2010/main" val="407979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Solution: Proportional Line Follower</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dirty="0"/>
          </a:p>
        </p:txBody>
      </p:sp>
      <p:pic>
        <p:nvPicPr>
          <p:cNvPr id="3" name="Picture 2" descr="Screen Shot 2014-10-18 at 1.09.13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79059" y="1847121"/>
            <a:ext cx="8579191" cy="4341012"/>
          </a:xfrm>
          <a:prstGeom prst="rect">
            <a:avLst/>
          </a:prstGeom>
        </p:spPr>
      </p:pic>
      <p:sp>
        <p:nvSpPr>
          <p:cNvPr id="5" name="Slide Number Placeholder 4"/>
          <p:cNvSpPr>
            <a:spLocks noGrp="1"/>
          </p:cNvSpPr>
          <p:nvPr>
            <p:ph type="sldNum" sz="quarter" idx="12"/>
          </p:nvPr>
        </p:nvSpPr>
        <p:spPr/>
        <p:txBody>
          <a:bodyPr/>
          <a:lstStyle/>
          <a:p>
            <a:fld id="{4382A7F7-08BF-4252-8141-63FB96055BBB}" type="slidenum">
              <a:rPr lang="en-US" smtClean="0"/>
              <a:t>11</a:t>
            </a:fld>
            <a:endParaRPr lang="en-US"/>
          </a:p>
        </p:txBody>
      </p:sp>
    </p:spTree>
    <p:extLst>
      <p:ext uri="{BB962C8B-B14F-4D97-AF65-F5344CB8AC3E}">
        <p14:creationId xmlns:p14="http://schemas.microsoft.com/office/powerpoint/2010/main" val="842480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Solution: Gyr0 Left Turn </a:t>
            </a:r>
            <a:endParaRPr lang="en-US" dirty="0"/>
          </a:p>
        </p:txBody>
      </p:sp>
      <p:pic>
        <p:nvPicPr>
          <p:cNvPr id="8" name="Content Placeholder 7"/>
          <p:cNvPicPr>
            <a:picLocks noGrp="1" noChangeAspect="1"/>
          </p:cNvPicPr>
          <p:nvPr>
            <p:ph idx="1"/>
          </p:nvPr>
        </p:nvPicPr>
        <p:blipFill>
          <a:blip r:embed="rId2"/>
          <a:stretch>
            <a:fillRect/>
          </a:stretch>
        </p:blipFill>
        <p:spPr>
          <a:xfrm>
            <a:off x="638355" y="1738660"/>
            <a:ext cx="8426929" cy="4698372"/>
          </a:xfrm>
          <a:prstGeom prst="rect">
            <a:avLst/>
          </a:prstGeom>
        </p:spPr>
      </p:pic>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12</a:t>
            </a:fld>
            <a:endParaRPr lang="en-US"/>
          </a:p>
        </p:txBody>
      </p:sp>
      <p:sp>
        <p:nvSpPr>
          <p:cNvPr id="6" name="Content Placeholder 2"/>
          <p:cNvSpPr txBox="1">
            <a:spLocks/>
          </p:cNvSpPr>
          <p:nvPr/>
        </p:nvSpPr>
        <p:spPr>
          <a:xfrm>
            <a:off x="232406" y="4720373"/>
            <a:ext cx="2600716" cy="1796021"/>
          </a:xfrm>
          <a:prstGeom prst="rect">
            <a:avLst/>
          </a:prstGeom>
          <a:solidFill>
            <a:srgbClr val="92D050"/>
          </a:solidFill>
        </p:spPr>
        <p:txBody>
          <a:bodyPr vert="horz" lIns="91440" tIns="45720" rIns="91440" bIns="45720" rtlCol="0">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1100" dirty="0" smtClean="0">
                <a:solidFill>
                  <a:srgbClr val="FF0000"/>
                </a:solidFill>
              </a:rPr>
              <a:t>What is going on with the math block in Left Pivot Turn?  You always calculate TARGET/GOAL MINUS CURRENT VALUE. So why an Addition Math Block?  </a:t>
            </a:r>
            <a:r>
              <a:rPr lang="en-US" sz="1100" dirty="0">
                <a:solidFill>
                  <a:srgbClr val="FF0000"/>
                </a:solidFill>
              </a:rPr>
              <a:t>W</a:t>
            </a:r>
            <a:r>
              <a:rPr lang="en-US" sz="1100" dirty="0" smtClean="0">
                <a:solidFill>
                  <a:srgbClr val="FF0000"/>
                </a:solidFill>
              </a:rPr>
              <a:t>hen you make a Left turn, the gyro always returns negative degrees.  From math, we know that adding a negative number is the same as subtracting the number.  So, that is why we use the Addition Math block in a  Left Gyro Turn.</a:t>
            </a:r>
          </a:p>
          <a:p>
            <a:pPr marL="0" indent="0">
              <a:buFont typeface="Wingdings" pitchFamily="2" charset="2"/>
              <a:buNone/>
            </a:pPr>
            <a:endParaRPr lang="en-US" sz="1100" dirty="0">
              <a:solidFill>
                <a:srgbClr val="FF0000"/>
              </a:solidFill>
            </a:endParaRPr>
          </a:p>
        </p:txBody>
      </p:sp>
    </p:spTree>
    <p:extLst>
      <p:ext uri="{BB962C8B-B14F-4D97-AF65-F5344CB8AC3E}">
        <p14:creationId xmlns:p14="http://schemas.microsoft.com/office/powerpoint/2010/main" val="3838014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Solution: Gyro Right Turn</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3" name="Slide Number Placeholder 2"/>
          <p:cNvSpPr>
            <a:spLocks noGrp="1"/>
          </p:cNvSpPr>
          <p:nvPr>
            <p:ph type="sldNum" sz="quarter" idx="12"/>
          </p:nvPr>
        </p:nvSpPr>
        <p:spPr/>
        <p:txBody>
          <a:bodyPr/>
          <a:lstStyle/>
          <a:p>
            <a:fld id="{4382A7F7-08BF-4252-8141-63FB96055BBB}" type="slidenum">
              <a:rPr lang="en-US" smtClean="0"/>
              <a:t>13</a:t>
            </a:fld>
            <a:endParaRPr lang="en-US"/>
          </a:p>
        </p:txBody>
      </p:sp>
      <p:pic>
        <p:nvPicPr>
          <p:cNvPr id="7" name="Content Placeholder 6"/>
          <p:cNvPicPr>
            <a:picLocks noGrp="1" noChangeAspect="1"/>
          </p:cNvPicPr>
          <p:nvPr>
            <p:ph idx="1"/>
          </p:nvPr>
        </p:nvPicPr>
        <p:blipFill>
          <a:blip r:embed="rId2"/>
          <a:stretch>
            <a:fillRect/>
          </a:stretch>
        </p:blipFill>
        <p:spPr>
          <a:xfrm>
            <a:off x="302578" y="1815978"/>
            <a:ext cx="8341090" cy="4752482"/>
          </a:xfrm>
          <a:prstGeom prst="rect">
            <a:avLst/>
          </a:prstGeom>
        </p:spPr>
      </p:pic>
    </p:spTree>
    <p:extLst>
      <p:ext uri="{BB962C8B-B14F-4D97-AF65-F5344CB8AC3E}">
        <p14:creationId xmlns:p14="http://schemas.microsoft.com/office/powerpoint/2010/main" val="3750282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Guide</a:t>
            </a:r>
            <a:endParaRPr lang="en-US" dirty="0"/>
          </a:p>
        </p:txBody>
      </p:sp>
      <p:sp>
        <p:nvSpPr>
          <p:cNvPr id="3" name="Content Placeholder 2"/>
          <p:cNvSpPr>
            <a:spLocks noGrp="1"/>
          </p:cNvSpPr>
          <p:nvPr>
            <p:ph idx="1"/>
          </p:nvPr>
        </p:nvSpPr>
        <p:spPr>
          <a:xfrm>
            <a:off x="508001" y="2133600"/>
            <a:ext cx="8350250" cy="3992563"/>
          </a:xfrm>
        </p:spPr>
        <p:txBody>
          <a:bodyPr/>
          <a:lstStyle/>
          <a:p>
            <a:pPr marL="457200" indent="-457200">
              <a:buFont typeface="+mj-lt"/>
              <a:buAutoNum type="arabicPeriod"/>
            </a:pPr>
            <a:r>
              <a:rPr lang="en-US" dirty="0" smtClean="0">
                <a:solidFill>
                  <a:srgbClr val="FF0000"/>
                </a:solidFill>
              </a:rPr>
              <a:t>What does proportional control mean?</a:t>
            </a:r>
            <a:br>
              <a:rPr lang="en-US" dirty="0" smtClean="0">
                <a:solidFill>
                  <a:srgbClr val="FF0000"/>
                </a:solidFill>
              </a:rPr>
            </a:br>
            <a:r>
              <a:rPr lang="en-US" dirty="0" smtClean="0"/>
              <a:t>Ans. Moving </a:t>
            </a:r>
            <a:r>
              <a:rPr lang="en-US" dirty="0"/>
              <a:t>more or less based on how far the robot is from the target </a:t>
            </a:r>
            <a:r>
              <a:rPr lang="en-US" dirty="0" smtClean="0"/>
              <a:t>distance</a:t>
            </a:r>
          </a:p>
          <a:p>
            <a:pPr marL="457200" indent="-457200">
              <a:buFont typeface="+mj-lt"/>
              <a:buAutoNum type="arabicPeriod"/>
            </a:pPr>
            <a:r>
              <a:rPr lang="en-US" dirty="0" smtClean="0">
                <a:solidFill>
                  <a:srgbClr val="FF0000"/>
                </a:solidFill>
              </a:rPr>
              <a:t>What do all proportional control code have in common?</a:t>
            </a:r>
            <a:br>
              <a:rPr lang="en-US" dirty="0" smtClean="0">
                <a:solidFill>
                  <a:srgbClr val="FF0000"/>
                </a:solidFill>
              </a:rPr>
            </a:br>
            <a:r>
              <a:rPr lang="en-US" dirty="0" smtClean="0"/>
              <a:t>Ans. Computing an error and making a correction</a:t>
            </a:r>
          </a:p>
          <a:p>
            <a:pPr marL="457200" indent="-457200">
              <a:buFont typeface="+mj-lt"/>
              <a:buAutoNum type="arabicPeriod"/>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14</a:t>
            </a:fld>
            <a:endParaRPr lang="en-US"/>
          </a:p>
        </p:txBody>
      </p:sp>
    </p:spTree>
    <p:extLst>
      <p:ext uri="{BB962C8B-B14F-4D97-AF65-F5344CB8AC3E}">
        <p14:creationId xmlns:p14="http://schemas.microsoft.com/office/powerpoint/2010/main" val="1547944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latin typeface="+mn-lt"/>
              </a:rPr>
              <a:t>Credits</a:t>
            </a:r>
            <a:endParaRPr lang="en-US" dirty="0">
              <a:latin typeface="+mn-lt"/>
            </a:endParaRPr>
          </a:p>
        </p:txBody>
      </p:sp>
      <p:sp>
        <p:nvSpPr>
          <p:cNvPr id="3" name="Content Placeholder 2"/>
          <p:cNvSpPr>
            <a:spLocks noGrp="1"/>
          </p:cNvSpPr>
          <p:nvPr>
            <p:ph idx="1"/>
          </p:nvPr>
        </p:nvSpPr>
        <p:spPr>
          <a:xfrm>
            <a:off x="284162" y="1915912"/>
            <a:ext cx="8574087" cy="3581400"/>
          </a:xfrm>
        </p:spPr>
        <p:txBody>
          <a:bodyPr>
            <a:normAutofit/>
          </a:bodyPr>
          <a:lstStyle/>
          <a:p>
            <a:pPr marL="454025" lvl="1" indent="-454025">
              <a:spcBef>
                <a:spcPts val="2000"/>
              </a:spcBef>
              <a:buClr>
                <a:schemeClr val="bg1">
                  <a:lumMod val="65000"/>
                </a:schemeClr>
              </a:buClr>
            </a:pPr>
            <a:r>
              <a:rPr lang="en-US" dirty="0"/>
              <a:t>This tutorial was created by Sanjay Seshan and Arvind Seshan from Droids Robotics (</a:t>
            </a:r>
            <a:r>
              <a:rPr lang="en-US" dirty="0" smtClean="0">
                <a:hlinkClick r:id="rId3"/>
              </a:rPr>
              <a:t>team@droidsrobotics.org</a:t>
            </a:r>
            <a:r>
              <a:rPr lang="en-US" dirty="0" smtClean="0"/>
              <a:t>).</a:t>
            </a:r>
          </a:p>
          <a:p>
            <a:pPr marL="454025" lvl="1" indent="-454025">
              <a:spcBef>
                <a:spcPts val="2000"/>
              </a:spcBef>
              <a:buClr>
                <a:schemeClr val="bg1">
                  <a:lumMod val="65000"/>
                </a:schemeClr>
              </a:buClr>
            </a:pPr>
            <a:r>
              <a:rPr lang="en-US" dirty="0" smtClean="0"/>
              <a:t>Original Gyro Turn code was provided by the Construction Mavericks (</a:t>
            </a:r>
            <a:r>
              <a:rPr lang="en-US" sz="2400" dirty="0" smtClean="0">
                <a:hlinkClick r:id="rId4"/>
              </a:rPr>
              <a:t>frank.levine@gmail.com</a:t>
            </a:r>
            <a:r>
              <a:rPr lang="en-US" sz="2400" dirty="0" smtClean="0"/>
              <a:t>)</a:t>
            </a:r>
            <a:endParaRPr lang="en-US" dirty="0"/>
          </a:p>
          <a:p>
            <a:pPr marL="454025" lvl="1" indent="-454025">
              <a:spcBef>
                <a:spcPts val="2000"/>
              </a:spcBef>
              <a:buClr>
                <a:schemeClr val="bg1">
                  <a:lumMod val="65000"/>
                </a:schemeClr>
              </a:buClr>
            </a:pPr>
            <a:r>
              <a:rPr lang="en-US" dirty="0" smtClean="0"/>
              <a:t>More lessons at www.ev3lessons.com</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5"/>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5"/>
              </a:rPr>
              <a:t>NonCommercial</a:t>
            </a:r>
            <a:r>
              <a:rPr kumimoji="0" lang="en-US" altLang="en-US" sz="2000" b="0" i="0" u="none" strike="noStrike" cap="none" normalizeH="0" baseline="0" dirty="0" smtClean="0">
                <a:ln>
                  <a:noFill/>
                </a:ln>
                <a:solidFill>
                  <a:srgbClr val="4374B7"/>
                </a:solidFill>
                <a:effectLst/>
                <a:latin typeface="Helvetica Neue"/>
                <a:hlinkClick r:id="rId5"/>
              </a:rPr>
              <a:t>-</a:t>
            </a:r>
            <a:r>
              <a:rPr kumimoji="0" lang="en-US" altLang="en-US" sz="2000" b="0" i="0" u="none" strike="noStrike" cap="none" normalizeH="0" baseline="0" dirty="0" err="1" smtClean="0">
                <a:ln>
                  <a:noFill/>
                </a:ln>
                <a:solidFill>
                  <a:srgbClr val="4374B7"/>
                </a:solidFill>
                <a:effectLst/>
                <a:latin typeface="Helvetica Neue"/>
                <a:hlinkClick r:id="rId5"/>
              </a:rPr>
              <a:t>ShareAlike</a:t>
            </a:r>
            <a:r>
              <a:rPr kumimoji="0" lang="en-US" altLang="en-US" sz="2000" b="0" i="0" u="none" strike="noStrike" cap="none" normalizeH="0" baseline="0" dirty="0" smtClean="0">
                <a:ln>
                  <a:noFill/>
                </a:ln>
                <a:solidFill>
                  <a:srgbClr val="4374B7"/>
                </a:solidFill>
                <a:effectLst/>
                <a:latin typeface="Helvetica Neue"/>
                <a:hlinkClick r:id="rId5"/>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2487" y="431284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p:cNvSpPr>
            <a:spLocks noGrp="1"/>
          </p:cNvSpPr>
          <p:nvPr>
            <p:ph type="sldNum" sz="quarter" idx="12"/>
          </p:nvPr>
        </p:nvSpPr>
        <p:spPr/>
        <p:txBody>
          <a:bodyPr/>
          <a:lstStyle/>
          <a:p>
            <a:fld id="{4382A7F7-08BF-4252-8141-63FB96055BBB}" type="slidenum">
              <a:rPr lang="en-US" smtClean="0"/>
              <a:t>15</a:t>
            </a:fld>
            <a:endParaRPr lang="en-US"/>
          </a:p>
        </p:txBody>
      </p:sp>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Lesson Objectives</a:t>
            </a:r>
            <a:endParaRPr lang="en-US" dirty="0"/>
          </a:p>
        </p:txBody>
      </p:sp>
      <p:sp>
        <p:nvSpPr>
          <p:cNvPr id="3" name="Content Placeholder 2"/>
          <p:cNvSpPr>
            <a:spLocks noGrp="1"/>
          </p:cNvSpPr>
          <p:nvPr>
            <p:ph idx="1"/>
          </p:nvPr>
        </p:nvSpPr>
        <p:spPr>
          <a:xfrm>
            <a:off x="284163" y="2133600"/>
            <a:ext cx="8574087" cy="3992563"/>
          </a:xfrm>
        </p:spPr>
        <p:txBody>
          <a:bodyPr>
            <a:normAutofit/>
          </a:bodyPr>
          <a:lstStyle/>
          <a:p>
            <a:pPr marL="457200" indent="-457200">
              <a:buFont typeface="+mj-lt"/>
              <a:buAutoNum type="arabicPeriod"/>
            </a:pPr>
            <a:r>
              <a:rPr lang="en-US" b="0" dirty="0" smtClean="0"/>
              <a:t>Learn what proportional control means and why to use it</a:t>
            </a:r>
          </a:p>
          <a:p>
            <a:pPr marL="457200" indent="-457200">
              <a:buFont typeface="+mj-lt"/>
              <a:buAutoNum type="arabicPeriod"/>
            </a:pPr>
            <a:r>
              <a:rPr lang="en-US" b="0" dirty="0" smtClean="0"/>
              <a:t>Learn to apply proportional control </a:t>
            </a:r>
            <a:r>
              <a:rPr lang="en-US" dirty="0" smtClean="0"/>
              <a:t>to</a:t>
            </a:r>
            <a:r>
              <a:rPr lang="en-US" b="0" dirty="0" smtClean="0"/>
              <a:t> the Gyro, Color, and Ultrasonic Sensors</a:t>
            </a:r>
          </a:p>
          <a:p>
            <a:pPr marL="457200" indent="-457200">
              <a:buFont typeface="+mj-lt"/>
              <a:buAutoNum type="arabicPeriod"/>
            </a:pPr>
            <a:endParaRPr lang="en-US" dirty="0"/>
          </a:p>
          <a:p>
            <a:pPr marL="0" indent="0">
              <a:buNone/>
            </a:pPr>
            <a:r>
              <a:rPr lang="en-US" dirty="0" smtClean="0"/>
              <a:t>Prerequisites: Math Blocks, Color Sensor Calibration, Data </a:t>
            </a:r>
            <a:r>
              <a:rPr lang="en-US" dirty="0"/>
              <a:t>W</a:t>
            </a:r>
            <a:r>
              <a:rPr lang="en-US" dirty="0" smtClean="0"/>
              <a:t>ires</a:t>
            </a:r>
            <a:endParaRPr lang="en-US" b="0"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2</a:t>
            </a:fld>
            <a:endParaRPr lang="en-US"/>
          </a:p>
        </p:txBody>
      </p:sp>
    </p:spTree>
    <p:extLst>
      <p:ext uri="{BB962C8B-B14F-4D97-AF65-F5344CB8AC3E}">
        <p14:creationId xmlns:p14="http://schemas.microsoft.com/office/powerpoint/2010/main" val="205623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 and Discuss Proportional Control</a:t>
            </a:r>
            <a:endParaRPr lang="en-US" dirty="0"/>
          </a:p>
        </p:txBody>
      </p:sp>
      <p:sp>
        <p:nvSpPr>
          <p:cNvPr id="3" name="Content Placeholder 2"/>
          <p:cNvSpPr>
            <a:spLocks noGrp="1"/>
          </p:cNvSpPr>
          <p:nvPr>
            <p:ph idx="1"/>
          </p:nvPr>
        </p:nvSpPr>
        <p:spPr>
          <a:xfrm>
            <a:off x="284163" y="1883136"/>
            <a:ext cx="8574088" cy="3232921"/>
          </a:xfrm>
        </p:spPr>
        <p:txBody>
          <a:bodyPr>
            <a:normAutofit fontScale="70000" lnSpcReduction="20000"/>
          </a:bodyPr>
          <a:lstStyle/>
          <a:p>
            <a:r>
              <a:rPr lang="en-US" dirty="0" smtClean="0"/>
              <a:t>On our team, we discuss “proportional” as a game.  </a:t>
            </a:r>
          </a:p>
          <a:p>
            <a:r>
              <a:rPr lang="en-US" dirty="0" smtClean="0"/>
              <a:t>Blindfold one teammate.  He or She has to get across the room as quickly as they can and stop exactly on a line drawn on the ground (use masking tape to draw a line on the floor).</a:t>
            </a:r>
          </a:p>
          <a:p>
            <a:r>
              <a:rPr lang="en-US" dirty="0" smtClean="0"/>
              <a:t>The rest of the team has to give the commands.</a:t>
            </a:r>
          </a:p>
          <a:p>
            <a:r>
              <a:rPr lang="en-US" dirty="0" smtClean="0"/>
              <a:t>When your teammate is far away, the blindfolded person must move fast and take big steps.  But as he gets closer to the line, if he keeps running, he will overshoot.  So, you have to tell the blindfolded teammate to go slower and take smaller steps.</a:t>
            </a:r>
          </a:p>
          <a:p>
            <a:r>
              <a:rPr lang="en-US" dirty="0" smtClean="0"/>
              <a:t>You have to program the robot in the same way!</a:t>
            </a:r>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3</a:t>
            </a:fld>
            <a:endParaRPr lang="en-US"/>
          </a:p>
        </p:txBody>
      </p:sp>
      <p:cxnSp>
        <p:nvCxnSpPr>
          <p:cNvPr id="6" name="Straight Connector 5"/>
          <p:cNvCxnSpPr/>
          <p:nvPr/>
        </p:nvCxnSpPr>
        <p:spPr>
          <a:xfrm flipV="1">
            <a:off x="4413833" y="5284005"/>
            <a:ext cx="0" cy="1350204"/>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pic>
        <p:nvPicPr>
          <p:cNvPr id="14" name="Picture 13" descr="animation-147431_640.png"/>
          <p:cNvPicPr>
            <a:picLocks noChangeAspect="1"/>
          </p:cNvPicPr>
          <p:nvPr/>
        </p:nvPicPr>
        <p:blipFill rotWithShape="1">
          <a:blip r:embed="rId2" cstate="email">
            <a:extLst>
              <a:ext uri="{28A0092B-C50C-407E-A947-70E740481C1C}">
                <a14:useLocalDpi xmlns:a14="http://schemas.microsoft.com/office/drawing/2010/main" val="0"/>
              </a:ext>
            </a:extLst>
          </a:blip>
          <a:srcRect l="21979" t="49424"/>
          <a:stretch/>
        </p:blipFill>
        <p:spPr>
          <a:xfrm>
            <a:off x="4309496" y="4999091"/>
            <a:ext cx="4363152" cy="1635118"/>
          </a:xfrm>
          <a:prstGeom prst="rect">
            <a:avLst/>
          </a:prstGeom>
        </p:spPr>
      </p:pic>
    </p:spTree>
    <p:extLst>
      <p:ext uri="{BB962C8B-B14F-4D97-AF65-F5344CB8AC3E}">
        <p14:creationId xmlns:p14="http://schemas.microsoft.com/office/powerpoint/2010/main" val="161537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Why Proportional Control?</a:t>
            </a:r>
            <a:endParaRPr lang="en-US" dirty="0"/>
          </a:p>
        </p:txBody>
      </p:sp>
      <p:sp>
        <p:nvSpPr>
          <p:cNvPr id="3" name="Content Placeholder 2"/>
          <p:cNvSpPr>
            <a:spLocks noGrp="1"/>
          </p:cNvSpPr>
          <p:nvPr>
            <p:ph idx="1"/>
          </p:nvPr>
        </p:nvSpPr>
        <p:spPr>
          <a:xfrm>
            <a:off x="284163" y="2133600"/>
            <a:ext cx="8574087" cy="3992563"/>
          </a:xfrm>
        </p:spPr>
        <p:txBody>
          <a:bodyPr>
            <a:normAutofit fontScale="85000" lnSpcReduction="20000"/>
          </a:bodyPr>
          <a:lstStyle/>
          <a:p>
            <a:pPr marL="342900" indent="-342900">
              <a:buFont typeface="Arial"/>
              <a:buChar char="•"/>
            </a:pPr>
            <a:r>
              <a:rPr lang="en-US" dirty="0" smtClean="0"/>
              <a:t>What does proportional mean?</a:t>
            </a:r>
          </a:p>
          <a:p>
            <a:pPr marL="803275" lvl="1" indent="-342900">
              <a:buFont typeface="Arial"/>
              <a:buChar char="•"/>
            </a:pPr>
            <a:r>
              <a:rPr lang="en-US" b="0" dirty="0" smtClean="0"/>
              <a:t>The </a:t>
            </a:r>
            <a:r>
              <a:rPr lang="en-US" b="0" dirty="0"/>
              <a:t>robot moves proportionally – moving more </a:t>
            </a:r>
            <a:r>
              <a:rPr lang="en-US" b="0" dirty="0" smtClean="0"/>
              <a:t>or less based on how far the robot is from the target distance</a:t>
            </a:r>
          </a:p>
          <a:p>
            <a:pPr marL="800100" lvl="1" indent="-342900">
              <a:buFont typeface="Arial"/>
              <a:buChar char="•"/>
            </a:pPr>
            <a:r>
              <a:rPr lang="en-US" dirty="0" smtClean="0"/>
              <a:t>For a line follower, the robot may make a sharper turn if it is further away from the line</a:t>
            </a:r>
          </a:p>
          <a:p>
            <a:pPr marL="342900" indent="-342900">
              <a:buFont typeface="Arial"/>
              <a:buChar char="•"/>
            </a:pPr>
            <a:r>
              <a:rPr lang="en-US" b="0" dirty="0" smtClean="0"/>
              <a:t>Proportional Control can be more accurate and faster</a:t>
            </a:r>
          </a:p>
          <a:p>
            <a:pPr marL="342900" indent="-342900">
              <a:buFont typeface="Arial"/>
              <a:buChar char="•"/>
            </a:pPr>
            <a:r>
              <a:rPr lang="en-US" dirty="0" smtClean="0">
                <a:solidFill>
                  <a:srgbClr val="FF0000"/>
                </a:solidFill>
              </a:rPr>
              <a:t>The </a:t>
            </a:r>
            <a:r>
              <a:rPr lang="en-US" dirty="0" err="1" smtClean="0">
                <a:solidFill>
                  <a:srgbClr val="FF0000"/>
                </a:solidFill>
              </a:rPr>
              <a:t>Pseudocode</a:t>
            </a:r>
            <a:r>
              <a:rPr lang="en-US" dirty="0" smtClean="0">
                <a:solidFill>
                  <a:srgbClr val="FF0000"/>
                </a:solidFill>
              </a:rPr>
              <a:t> for e</a:t>
            </a:r>
            <a:r>
              <a:rPr lang="en-US" b="0" dirty="0" smtClean="0">
                <a:solidFill>
                  <a:srgbClr val="FF0000"/>
                </a:solidFill>
              </a:rPr>
              <a:t>very proportional control program consists of two stages:</a:t>
            </a:r>
          </a:p>
          <a:p>
            <a:pPr marL="914400" lvl="1" indent="-457200">
              <a:buFont typeface="+mj-lt"/>
              <a:buAutoNum type="arabicPeriod"/>
            </a:pPr>
            <a:r>
              <a:rPr lang="en-US" b="1" dirty="0" smtClean="0"/>
              <a:t>Computing an error </a:t>
            </a:r>
            <a:r>
              <a:rPr lang="en-US" dirty="0" smtClean="0">
                <a:sym typeface="Wingdings"/>
              </a:rPr>
              <a:t> how far is the robot from a target</a:t>
            </a:r>
          </a:p>
          <a:p>
            <a:pPr marL="914400" lvl="1" indent="-457200">
              <a:buFont typeface="+mj-lt"/>
              <a:buAutoNum type="arabicPeriod"/>
            </a:pPr>
            <a:r>
              <a:rPr lang="en-US" b="1" dirty="0" smtClean="0">
                <a:sym typeface="Wingdings"/>
              </a:rPr>
              <a:t>Making a correction </a:t>
            </a:r>
            <a:r>
              <a:rPr lang="en-US" dirty="0" smtClean="0">
                <a:sym typeface="Wingdings"/>
              </a:rPr>
              <a:t> make the robot take an action that is proportional to the error (this is why it is called proportional control).  You must multiply the error by a scaling factor to determine the correction.</a:t>
            </a:r>
            <a:endParaRPr lang="en-US" b="0"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4</a:t>
            </a:fld>
            <a:endParaRPr lang="en-US"/>
          </a:p>
        </p:txBody>
      </p:sp>
    </p:spTree>
    <p:extLst>
      <p:ext uri="{BB962C8B-B14F-4D97-AF65-F5344CB8AC3E}">
        <p14:creationId xmlns:p14="http://schemas.microsoft.com/office/powerpoint/2010/main" val="19205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What Proportional Control Looks Like</a:t>
            </a:r>
            <a:endParaRPr lang="en-US" dirty="0"/>
          </a:p>
        </p:txBody>
      </p:sp>
      <p:sp>
        <p:nvSpPr>
          <p:cNvPr id="3" name="Content Placeholder 2"/>
          <p:cNvSpPr>
            <a:spLocks noGrp="1"/>
          </p:cNvSpPr>
          <p:nvPr>
            <p:ph idx="1"/>
          </p:nvPr>
        </p:nvSpPr>
        <p:spPr>
          <a:xfrm>
            <a:off x="284163" y="2133600"/>
            <a:ext cx="8574087" cy="3992563"/>
          </a:xfrm>
        </p:spPr>
        <p:txBody>
          <a:bodyPr>
            <a:normAutofit/>
          </a:bodyPr>
          <a:lstStyle/>
          <a:p>
            <a:pPr marL="342900" indent="-342900">
              <a:buFont typeface="Arial"/>
              <a:buChar char="•"/>
            </a:pPr>
            <a:r>
              <a:rPr lang="en-US" dirty="0">
                <a:solidFill>
                  <a:srgbClr val="FF0000"/>
                </a:solidFill>
              </a:rPr>
              <a:t>The Pseudocode for every proportional control program consists of two stages:</a:t>
            </a:r>
          </a:p>
          <a:p>
            <a:pPr lvl="1">
              <a:buFont typeface="+mj-lt"/>
              <a:buAutoNum type="arabicPeriod"/>
            </a:pPr>
            <a:r>
              <a:rPr lang="en-US" b="1" dirty="0"/>
              <a:t>Computing an error </a:t>
            </a:r>
            <a:r>
              <a:rPr lang="en-US" dirty="0">
                <a:sym typeface="Wingdings"/>
              </a:rPr>
              <a:t> how far is the robot from a target</a:t>
            </a:r>
          </a:p>
          <a:p>
            <a:pPr lvl="1">
              <a:buFont typeface="+mj-lt"/>
              <a:buAutoNum type="arabicPeriod"/>
            </a:pPr>
            <a:r>
              <a:rPr lang="en-US" b="1" dirty="0">
                <a:sym typeface="Wingdings"/>
              </a:rPr>
              <a:t>Making a correction </a:t>
            </a:r>
            <a:r>
              <a:rPr lang="en-US" dirty="0">
                <a:sym typeface="Wingdings"/>
              </a:rPr>
              <a:t> make the robot take an action that is proportional to the error (this is why it is called proportional control).  You must multiply the error by a scaling factor to determine the correction.</a:t>
            </a:r>
            <a:endParaRPr lang="en-US" dirty="0"/>
          </a:p>
          <a:p>
            <a:pPr marL="342900" indent="-342900">
              <a:buFont typeface="Arial"/>
              <a:buChar char="•"/>
            </a:pPr>
            <a:endParaRPr lang="en-US" b="0"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sp>
        <p:nvSpPr>
          <p:cNvPr id="6" name="Rectangle 5"/>
          <p:cNvSpPr/>
          <p:nvPr/>
        </p:nvSpPr>
        <p:spPr>
          <a:xfrm>
            <a:off x="1631716"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455268"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278820"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873545"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697097"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520649"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631716" y="6134471"/>
            <a:ext cx="2318256" cy="369332"/>
          </a:xfrm>
          <a:prstGeom prst="rect">
            <a:avLst/>
          </a:prstGeom>
          <a:noFill/>
        </p:spPr>
        <p:txBody>
          <a:bodyPr wrap="square" rtlCol="0">
            <a:spAutoFit/>
          </a:bodyPr>
          <a:lstStyle/>
          <a:p>
            <a:pPr algn="ctr"/>
            <a:r>
              <a:rPr lang="en-US" dirty="0" smtClean="0"/>
              <a:t>Compute Error</a:t>
            </a:r>
            <a:endParaRPr lang="en-US" dirty="0"/>
          </a:p>
        </p:txBody>
      </p:sp>
      <p:sp>
        <p:nvSpPr>
          <p:cNvPr id="13" name="TextBox 12"/>
          <p:cNvSpPr txBox="1"/>
          <p:nvPr/>
        </p:nvSpPr>
        <p:spPr>
          <a:xfrm>
            <a:off x="4873545" y="6102205"/>
            <a:ext cx="2318256" cy="369332"/>
          </a:xfrm>
          <a:prstGeom prst="rect">
            <a:avLst/>
          </a:prstGeom>
          <a:noFill/>
        </p:spPr>
        <p:txBody>
          <a:bodyPr wrap="square" rtlCol="0">
            <a:spAutoFit/>
          </a:bodyPr>
          <a:lstStyle/>
          <a:p>
            <a:pPr algn="ctr"/>
            <a:r>
              <a:rPr lang="en-US" dirty="0" smtClean="0"/>
              <a:t>Make Correction</a:t>
            </a:r>
            <a:endParaRPr lang="en-US" dirty="0"/>
          </a:p>
        </p:txBody>
      </p:sp>
      <p:cxnSp>
        <p:nvCxnSpPr>
          <p:cNvPr id="15" name="Elbow Connector 14"/>
          <p:cNvCxnSpPr>
            <a:stCxn id="11" idx="3"/>
            <a:endCxn id="6" idx="1"/>
          </p:cNvCxnSpPr>
          <p:nvPr/>
        </p:nvCxnSpPr>
        <p:spPr>
          <a:xfrm flipH="1">
            <a:off x="1631716" y="5530790"/>
            <a:ext cx="5560085" cy="12700"/>
          </a:xfrm>
          <a:prstGeom prst="bentConnector5">
            <a:avLst>
              <a:gd name="adj1" fmla="val -4111"/>
              <a:gd name="adj2" fmla="val -4631071"/>
              <a:gd name="adj3" fmla="val 10411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3"/>
            <a:endCxn id="7" idx="1"/>
          </p:cNvCxnSpPr>
          <p:nvPr/>
        </p:nvCxnSpPr>
        <p:spPr>
          <a:xfrm>
            <a:off x="2302868" y="553079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7" idx="3"/>
            <a:endCxn id="8" idx="1"/>
          </p:cNvCxnSpPr>
          <p:nvPr/>
        </p:nvCxnSpPr>
        <p:spPr>
          <a:xfrm>
            <a:off x="3126420" y="553079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3"/>
            <a:endCxn id="9" idx="1"/>
          </p:cNvCxnSpPr>
          <p:nvPr/>
        </p:nvCxnSpPr>
        <p:spPr>
          <a:xfrm>
            <a:off x="3949972" y="5530790"/>
            <a:ext cx="92357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9" idx="3"/>
            <a:endCxn id="10" idx="1"/>
          </p:cNvCxnSpPr>
          <p:nvPr/>
        </p:nvCxnSpPr>
        <p:spPr>
          <a:xfrm>
            <a:off x="5544697" y="553079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endCxn id="11" idx="1"/>
          </p:cNvCxnSpPr>
          <p:nvPr/>
        </p:nvCxnSpPr>
        <p:spPr>
          <a:xfrm>
            <a:off x="6368249" y="5530790"/>
            <a:ext cx="152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9383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Far Is the Robot From The Line?</a:t>
            </a:r>
            <a:endParaRPr lang="en-US" dirty="0"/>
          </a:p>
        </p:txBody>
      </p:sp>
      <p:sp>
        <p:nvSpPr>
          <p:cNvPr id="3" name="Content Placeholder 2"/>
          <p:cNvSpPr>
            <a:spLocks noGrp="1"/>
          </p:cNvSpPr>
          <p:nvPr>
            <p:ph idx="1"/>
          </p:nvPr>
        </p:nvSpPr>
        <p:spPr/>
        <p:txBody>
          <a:bodyPr/>
          <a:lstStyle/>
          <a:p>
            <a:r>
              <a:rPr lang="en-US" dirty="0" smtClean="0"/>
              <a:t>Reflected light sensor readings show how “dark” the measured area is on average</a:t>
            </a:r>
          </a:p>
          <a:p>
            <a:r>
              <a:rPr lang="en-US" dirty="0" smtClean="0"/>
              <a:t>Calibrated readings should range from 100 (on just white) to 0 (on just black)</a:t>
            </a:r>
            <a:endParaRPr lang="en-US" dirty="0"/>
          </a:p>
        </p:txBody>
      </p:sp>
      <p:sp>
        <p:nvSpPr>
          <p:cNvPr id="4" name="Footer Placeholder 3"/>
          <p:cNvSpPr>
            <a:spLocks noGrp="1"/>
          </p:cNvSpPr>
          <p:nvPr>
            <p:ph type="ftr" sz="quarter" idx="11"/>
          </p:nvPr>
        </p:nvSpPr>
        <p:spPr/>
        <p:txBody>
          <a:bodyPr/>
          <a:lstStyle/>
          <a:p>
            <a:r>
              <a:rPr lang="en-US" dirty="0" smtClean="0"/>
              <a:t>© 2015 EV3Lessons.com, Last edit 9/5/2015</a:t>
            </a:r>
            <a:endParaRPr lang="en-US" dirty="0"/>
          </a:p>
        </p:txBody>
      </p:sp>
      <p:cxnSp>
        <p:nvCxnSpPr>
          <p:cNvPr id="6" name="Straight Connector 5"/>
          <p:cNvCxnSpPr/>
          <p:nvPr/>
        </p:nvCxnSpPr>
        <p:spPr>
          <a:xfrm>
            <a:off x="640747" y="5441779"/>
            <a:ext cx="7965830" cy="0"/>
          </a:xfrm>
          <a:prstGeom prst="line">
            <a:avLst/>
          </a:prstGeom>
          <a:ln w="466725">
            <a:solidFill>
              <a:schemeClr val="tx1"/>
            </a:solidFill>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7361191" y="3780565"/>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478799" y="3805935"/>
            <a:ext cx="2882392" cy="369332"/>
          </a:xfrm>
          <a:prstGeom prst="rect">
            <a:avLst/>
          </a:prstGeom>
          <a:noFill/>
        </p:spPr>
        <p:txBody>
          <a:bodyPr wrap="none" rtlCol="0">
            <a:spAutoFit/>
          </a:bodyPr>
          <a:lstStyle/>
          <a:p>
            <a:r>
              <a:rPr lang="en-US" dirty="0" smtClean="0"/>
              <a:t>Light Sensor Measured Area:</a:t>
            </a:r>
            <a:endParaRPr lang="en-US" dirty="0"/>
          </a:p>
        </p:txBody>
      </p:sp>
      <p:sp>
        <p:nvSpPr>
          <p:cNvPr id="9" name="TextBox 8"/>
          <p:cNvSpPr txBox="1"/>
          <p:nvPr/>
        </p:nvSpPr>
        <p:spPr>
          <a:xfrm>
            <a:off x="8571407" y="5261453"/>
            <a:ext cx="572593" cy="369332"/>
          </a:xfrm>
          <a:prstGeom prst="rect">
            <a:avLst/>
          </a:prstGeom>
          <a:noFill/>
        </p:spPr>
        <p:txBody>
          <a:bodyPr wrap="none" rtlCol="0">
            <a:spAutoFit/>
          </a:bodyPr>
          <a:lstStyle/>
          <a:p>
            <a:r>
              <a:rPr lang="en-US" dirty="0" smtClean="0"/>
              <a:t>Line</a:t>
            </a:r>
            <a:endParaRPr lang="en-US" dirty="0"/>
          </a:p>
        </p:txBody>
      </p:sp>
      <p:sp>
        <p:nvSpPr>
          <p:cNvPr id="10" name="Oval 9"/>
          <p:cNvSpPr/>
          <p:nvPr/>
        </p:nvSpPr>
        <p:spPr>
          <a:xfrm>
            <a:off x="777593" y="4706052"/>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16266" y="4246557"/>
            <a:ext cx="1509516" cy="369332"/>
          </a:xfrm>
          <a:prstGeom prst="rect">
            <a:avLst/>
          </a:prstGeom>
          <a:noFill/>
        </p:spPr>
        <p:txBody>
          <a:bodyPr wrap="none" rtlCol="0">
            <a:spAutoFit/>
          </a:bodyPr>
          <a:lstStyle/>
          <a:p>
            <a:r>
              <a:rPr lang="en-US" dirty="0" smtClean="0"/>
              <a:t>Reading = 100</a:t>
            </a:r>
            <a:endParaRPr lang="en-US" dirty="0"/>
          </a:p>
        </p:txBody>
      </p:sp>
      <p:sp>
        <p:nvSpPr>
          <p:cNvPr id="13" name="Oval 12"/>
          <p:cNvSpPr/>
          <p:nvPr/>
        </p:nvSpPr>
        <p:spPr>
          <a:xfrm>
            <a:off x="2002654" y="5238052"/>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1441327" y="4778557"/>
            <a:ext cx="1275477" cy="369332"/>
          </a:xfrm>
          <a:prstGeom prst="rect">
            <a:avLst/>
          </a:prstGeom>
          <a:noFill/>
        </p:spPr>
        <p:txBody>
          <a:bodyPr wrap="none" rtlCol="0">
            <a:spAutoFit/>
          </a:bodyPr>
          <a:lstStyle/>
          <a:p>
            <a:r>
              <a:rPr lang="en-US" dirty="0" smtClean="0"/>
              <a:t>Reading = 0</a:t>
            </a:r>
            <a:endParaRPr lang="en-US" dirty="0"/>
          </a:p>
        </p:txBody>
      </p:sp>
      <p:sp>
        <p:nvSpPr>
          <p:cNvPr id="15" name="Oval 14"/>
          <p:cNvSpPr/>
          <p:nvPr/>
        </p:nvSpPr>
        <p:spPr>
          <a:xfrm>
            <a:off x="3329774" y="5000661"/>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2768447" y="4541166"/>
            <a:ext cx="1392497" cy="369332"/>
          </a:xfrm>
          <a:prstGeom prst="rect">
            <a:avLst/>
          </a:prstGeom>
          <a:noFill/>
        </p:spPr>
        <p:txBody>
          <a:bodyPr wrap="none" rtlCol="0">
            <a:spAutoFit/>
          </a:bodyPr>
          <a:lstStyle/>
          <a:p>
            <a:r>
              <a:rPr lang="en-US" dirty="0" smtClean="0"/>
              <a:t>Reading = 50</a:t>
            </a:r>
            <a:endParaRPr lang="en-US" dirty="0"/>
          </a:p>
        </p:txBody>
      </p:sp>
      <p:sp>
        <p:nvSpPr>
          <p:cNvPr id="17" name="Oval 16"/>
          <p:cNvSpPr/>
          <p:nvPr/>
        </p:nvSpPr>
        <p:spPr>
          <a:xfrm>
            <a:off x="4753606" y="5101706"/>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4192279" y="4642211"/>
            <a:ext cx="1392497" cy="369332"/>
          </a:xfrm>
          <a:prstGeom prst="rect">
            <a:avLst/>
          </a:prstGeom>
          <a:noFill/>
        </p:spPr>
        <p:txBody>
          <a:bodyPr wrap="none" rtlCol="0">
            <a:spAutoFit/>
          </a:bodyPr>
          <a:lstStyle/>
          <a:p>
            <a:r>
              <a:rPr lang="en-US" dirty="0" smtClean="0"/>
              <a:t>Reading = 25</a:t>
            </a:r>
            <a:endParaRPr lang="en-US" dirty="0"/>
          </a:p>
        </p:txBody>
      </p:sp>
      <p:sp>
        <p:nvSpPr>
          <p:cNvPr id="19" name="Oval 18"/>
          <p:cNvSpPr/>
          <p:nvPr/>
        </p:nvSpPr>
        <p:spPr>
          <a:xfrm>
            <a:off x="6343931" y="4927853"/>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782604" y="4468358"/>
            <a:ext cx="1392497" cy="369332"/>
          </a:xfrm>
          <a:prstGeom prst="rect">
            <a:avLst/>
          </a:prstGeom>
          <a:noFill/>
        </p:spPr>
        <p:txBody>
          <a:bodyPr wrap="none" rtlCol="0">
            <a:spAutoFit/>
          </a:bodyPr>
          <a:lstStyle/>
          <a:p>
            <a:r>
              <a:rPr lang="en-US" dirty="0" smtClean="0"/>
              <a:t>Reading = 75</a:t>
            </a:r>
            <a:endParaRPr lang="en-US" dirty="0"/>
          </a:p>
        </p:txBody>
      </p:sp>
    </p:spTree>
    <p:extLst>
      <p:ext uri="{BB962C8B-B14F-4D97-AF65-F5344CB8AC3E}">
        <p14:creationId xmlns:p14="http://schemas.microsoft.com/office/powerpoint/2010/main" val="999148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Following</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Computing an error </a:t>
            </a:r>
            <a:r>
              <a:rPr lang="en-US" dirty="0">
                <a:sym typeface="Wingdings"/>
              </a:rPr>
              <a:t> how far is the robot from a </a:t>
            </a:r>
            <a:r>
              <a:rPr lang="en-US" dirty="0" smtClean="0">
                <a:sym typeface="Wingdings"/>
              </a:rPr>
              <a:t>target</a:t>
            </a:r>
          </a:p>
          <a:p>
            <a:pPr lvl="1"/>
            <a:r>
              <a:rPr lang="en-US" dirty="0" smtClean="0">
                <a:sym typeface="Wingdings"/>
              </a:rPr>
              <a:t>Robots follow the edge of line </a:t>
            </a:r>
            <a:r>
              <a:rPr lang="en-US" dirty="0" smtClean="0">
                <a:sym typeface="Wingdings" panose="05000000000000000000" pitchFamily="2" charset="2"/>
              </a:rPr>
              <a:t> target should be a sensor reading of 50</a:t>
            </a:r>
          </a:p>
          <a:p>
            <a:pPr lvl="1"/>
            <a:r>
              <a:rPr lang="en-US" dirty="0" smtClean="0">
                <a:sym typeface="Wingdings"/>
              </a:rPr>
              <a:t>Error should indicate how far the sensor’s value is from a reading of 50</a:t>
            </a:r>
            <a:endParaRPr lang="en-US" dirty="0">
              <a:sym typeface="Wingdings"/>
            </a:endParaRPr>
          </a:p>
          <a:p>
            <a:r>
              <a:rPr lang="en-US" b="1" dirty="0">
                <a:sym typeface="Wingdings"/>
              </a:rPr>
              <a:t>Making a correction </a:t>
            </a:r>
            <a:r>
              <a:rPr lang="en-US" dirty="0">
                <a:sym typeface="Wingdings"/>
              </a:rPr>
              <a:t> make the robot take an action that is proportional to the </a:t>
            </a:r>
            <a:r>
              <a:rPr lang="en-US" dirty="0" smtClean="0">
                <a:sym typeface="Wingdings"/>
              </a:rPr>
              <a:t>error.  </a:t>
            </a:r>
            <a:r>
              <a:rPr lang="en-US" dirty="0">
                <a:sym typeface="Wingdings"/>
              </a:rPr>
              <a:t>You must multiply the error by a scaling factor to determine the correction</a:t>
            </a:r>
            <a:r>
              <a:rPr lang="en-US" dirty="0" smtClean="0">
                <a:sym typeface="Wingdings"/>
              </a:rPr>
              <a:t>.</a:t>
            </a:r>
          </a:p>
          <a:p>
            <a:pPr lvl="1"/>
            <a:r>
              <a:rPr lang="en-US" dirty="0" smtClean="0">
                <a:sym typeface="Wingdings"/>
              </a:rPr>
              <a:t>To follow a line a robot must turn towards the edge of the line</a:t>
            </a:r>
          </a:p>
          <a:p>
            <a:pPr lvl="1"/>
            <a:r>
              <a:rPr lang="en-US" dirty="0" smtClean="0">
                <a:sym typeface="Wingdings"/>
              </a:rPr>
              <a:t>The robot must turn more sharply if it is far from a line</a:t>
            </a:r>
          </a:p>
          <a:p>
            <a:pPr lvl="1"/>
            <a:r>
              <a:rPr lang="en-US" dirty="0" smtClean="0">
                <a:sym typeface="Wingdings"/>
              </a:rPr>
              <a:t>How do you do this:  You must adjust steering input on move block</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spTree>
    <p:extLst>
      <p:ext uri="{BB962C8B-B14F-4D97-AF65-F5344CB8AC3E}">
        <p14:creationId xmlns:p14="http://schemas.microsoft.com/office/powerpoint/2010/main" val="2714482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smtClean="0"/>
              <a:t>Challenges</a:t>
            </a:r>
            <a:endParaRPr lang="en-US" dirty="0"/>
          </a:p>
        </p:txBody>
      </p:sp>
      <p:sp>
        <p:nvSpPr>
          <p:cNvPr id="3" name="Content Placeholder 2"/>
          <p:cNvSpPr>
            <a:spLocks noGrp="1"/>
          </p:cNvSpPr>
          <p:nvPr>
            <p:ph idx="1"/>
          </p:nvPr>
        </p:nvSpPr>
        <p:spPr>
          <a:xfrm>
            <a:off x="284163" y="1889051"/>
            <a:ext cx="8475478" cy="3992563"/>
          </a:xfrm>
        </p:spPr>
        <p:txBody>
          <a:bodyPr>
            <a:normAutofit/>
          </a:bodyPr>
          <a:lstStyle/>
          <a:p>
            <a:r>
              <a:rPr lang="en-US" b="0" dirty="0" smtClean="0"/>
              <a:t>To learn how to use proportional control, we give you three different </a:t>
            </a:r>
            <a:r>
              <a:rPr lang="en-US" dirty="0" smtClean="0"/>
              <a:t>Challenges</a:t>
            </a:r>
            <a:r>
              <a:rPr lang="en-US" b="0" dirty="0" smtClean="0"/>
              <a:t>:</a:t>
            </a:r>
          </a:p>
          <a:p>
            <a:pPr lvl="1"/>
            <a:r>
              <a:rPr lang="en-US" dirty="0" smtClean="0"/>
              <a:t>Dog Follower: Use proportional control with the ultrasonic sensor to get </a:t>
            </a:r>
            <a:r>
              <a:rPr lang="en-US" dirty="0"/>
              <a:t>t</a:t>
            </a:r>
            <a:r>
              <a:rPr lang="en-US" dirty="0" smtClean="0"/>
              <a:t>he robot to stay 15cm </a:t>
            </a:r>
            <a:r>
              <a:rPr lang="en-US" dirty="0"/>
              <a:t>away from the human at all </a:t>
            </a:r>
            <a:r>
              <a:rPr lang="en-US" dirty="0" smtClean="0"/>
              <a:t>times (even when the human moves)</a:t>
            </a:r>
            <a:endParaRPr lang="en-US" dirty="0"/>
          </a:p>
          <a:p>
            <a:pPr lvl="1"/>
            <a:r>
              <a:rPr lang="en-US" dirty="0" smtClean="0"/>
              <a:t>Line Follower: Use proportional control with the light sensor to get the robot to follow a line smoothly. (Greater detail is in the Proportional Line Follower lesson)</a:t>
            </a:r>
          </a:p>
          <a:p>
            <a:pPr lvl="1"/>
            <a:r>
              <a:rPr lang="en-US" dirty="0" smtClean="0"/>
              <a:t>Gyro Turn: Use proportional control and the gyro sensor to get the robot to </a:t>
            </a:r>
            <a:r>
              <a:rPr lang="en-US" b="0" dirty="0" smtClean="0"/>
              <a:t>accurately turn to a target angle</a:t>
            </a:r>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8</a:t>
            </a:fld>
            <a:endParaRPr lang="en-US"/>
          </a:p>
        </p:txBody>
      </p:sp>
    </p:spTree>
    <p:extLst>
      <p:ext uri="{BB962C8B-B14F-4D97-AF65-F5344CB8AC3E}">
        <p14:creationId xmlns:p14="http://schemas.microsoft.com/office/powerpoint/2010/main" val="380322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err="1" smtClean="0"/>
              <a:t>Pseudocode</a:t>
            </a:r>
            <a:r>
              <a:rPr lang="en-US" dirty="0" smtClean="0"/>
              <a:t>/Hints</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51177694"/>
              </p:ext>
            </p:extLst>
          </p:nvPr>
        </p:nvGraphicFramePr>
        <p:xfrm>
          <a:off x="602341" y="2087843"/>
          <a:ext cx="7870372" cy="3662680"/>
        </p:xfrm>
        <a:graphic>
          <a:graphicData uri="http://schemas.openxmlformats.org/drawingml/2006/table">
            <a:tbl>
              <a:tblPr firstRow="1" bandRow="1">
                <a:tableStyleId>{2D5ABB26-0587-4C30-8999-92F81FD0307C}</a:tableStyleId>
              </a:tblPr>
              <a:tblGrid>
                <a:gridCol w="1421575"/>
                <a:gridCol w="1838721"/>
                <a:gridCol w="2447219"/>
                <a:gridCol w="2162857"/>
              </a:tblGrid>
              <a:tr h="370840">
                <a:tc>
                  <a:txBody>
                    <a:bodyPr/>
                    <a:lstStyle/>
                    <a:p>
                      <a:r>
                        <a:rPr lang="en-US" b="1" dirty="0" smtClean="0"/>
                        <a:t>Application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tc>
                  <a:txBody>
                    <a:bodyPr/>
                    <a:lstStyle/>
                    <a:p>
                      <a:r>
                        <a:rPr lang="en-US" b="1" dirty="0" smtClean="0"/>
                        <a:t>Objective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tc>
                  <a:txBody>
                    <a:bodyPr/>
                    <a:lstStyle/>
                    <a:p>
                      <a:r>
                        <a:rPr lang="en-US" b="1" dirty="0" smtClean="0"/>
                        <a:t>Error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tc>
                  <a:txBody>
                    <a:bodyPr/>
                    <a:lstStyle/>
                    <a:p>
                      <a:r>
                        <a:rPr lang="en-US" b="1" dirty="0" smtClean="0"/>
                        <a:t>Correction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tr>
              <a:tr h="370840">
                <a:tc>
                  <a:txBody>
                    <a:bodyPr/>
                    <a:lstStyle/>
                    <a:p>
                      <a:r>
                        <a:rPr lang="en-US" b="1" dirty="0" smtClean="0"/>
                        <a:t>Dog Follower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Get to a target</a:t>
                      </a:r>
                      <a:r>
                        <a:rPr lang="en-US" baseline="0" dirty="0" smtClean="0"/>
                        <a:t> distance from wall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How many inches from target location (</a:t>
                      </a:r>
                      <a:r>
                        <a:rPr lang="en-US" dirty="0" err="1" smtClean="0"/>
                        <a:t>current</a:t>
                      </a:r>
                      <a:r>
                        <a:rPr lang="en-US" baseline="0" dirty="0" err="1" smtClean="0"/>
                        <a:t>_distance</a:t>
                      </a:r>
                      <a:r>
                        <a:rPr lang="en-US" baseline="0" dirty="0" smtClean="0"/>
                        <a:t> – </a:t>
                      </a:r>
                      <a:r>
                        <a:rPr lang="en-US" baseline="0" dirty="0" err="1" smtClean="0"/>
                        <a:t>target_distance</a:t>
                      </a:r>
                      <a:r>
                        <a:rPr lang="en-US" baseline="0"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Move faster based on</a:t>
                      </a:r>
                      <a:r>
                        <a:rPr lang="en-US" baseline="0" dirty="0" smtClean="0"/>
                        <a:t> distance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b="1" dirty="0" smtClean="0"/>
                        <a:t>Line Follower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Stay</a:t>
                      </a:r>
                      <a:r>
                        <a:rPr lang="en-US" baseline="0" dirty="0" smtClean="0"/>
                        <a:t> on the edge of the line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How</a:t>
                      </a:r>
                      <a:r>
                        <a:rPr lang="en-US" baseline="0" dirty="0" smtClean="0"/>
                        <a:t> far are our light readings from those at line edge</a:t>
                      </a:r>
                      <a:br>
                        <a:rPr lang="en-US" baseline="0" dirty="0" smtClean="0"/>
                      </a:br>
                      <a:r>
                        <a:rPr lang="en-US" baseline="0" dirty="0" smtClean="0"/>
                        <a:t>(</a:t>
                      </a:r>
                      <a:r>
                        <a:rPr lang="en-US" baseline="0" dirty="0" err="1" smtClean="0"/>
                        <a:t>current_light</a:t>
                      </a:r>
                      <a:r>
                        <a:rPr lang="en-US" baseline="0" dirty="0" smtClean="0"/>
                        <a:t> – </a:t>
                      </a:r>
                      <a:r>
                        <a:rPr lang="en-US" baseline="0" dirty="0" err="1" smtClean="0"/>
                        <a:t>target_light</a:t>
                      </a:r>
                      <a:r>
                        <a:rPr lang="en-US" baseline="0"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Turn sharper based on distance from line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b="1" dirty="0" smtClean="0"/>
                        <a:t>Gyro</a:t>
                      </a:r>
                      <a:r>
                        <a:rPr lang="en-US" b="1" baseline="0" dirty="0" smtClean="0"/>
                        <a:t> Turn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Turn to a target</a:t>
                      </a:r>
                      <a:r>
                        <a:rPr lang="en-US" baseline="0" dirty="0" smtClean="0"/>
                        <a:t> angle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How many</a:t>
                      </a:r>
                      <a:r>
                        <a:rPr lang="en-US" baseline="0" dirty="0" smtClean="0"/>
                        <a:t> degrees are we from target turn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Turn faster based on degrees</a:t>
                      </a:r>
                      <a:r>
                        <a:rPr lang="en-US" baseline="0" dirty="0" smtClean="0"/>
                        <a:t> remaining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Slide Number Placeholder 2"/>
          <p:cNvSpPr>
            <a:spLocks noGrp="1"/>
          </p:cNvSpPr>
          <p:nvPr>
            <p:ph type="sldNum" sz="quarter" idx="12"/>
          </p:nvPr>
        </p:nvSpPr>
        <p:spPr/>
        <p:txBody>
          <a:bodyPr/>
          <a:lstStyle/>
          <a:p>
            <a:fld id="{4382A7F7-08BF-4252-8141-63FB96055BBB}" type="slidenum">
              <a:rPr lang="en-US" smtClean="0"/>
              <a:t>9</a:t>
            </a:fld>
            <a:endParaRPr lang="en-US"/>
          </a:p>
        </p:txBody>
      </p:sp>
    </p:spTree>
    <p:extLst>
      <p:ext uri="{BB962C8B-B14F-4D97-AF65-F5344CB8AC3E}">
        <p14:creationId xmlns:p14="http://schemas.microsoft.com/office/powerpoint/2010/main" val="2003391859"/>
      </p:ext>
    </p:extLst>
  </p:cSld>
  <p:clrMapOvr>
    <a:masterClrMapping/>
  </p:clrMapOvr>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3545</TotalTime>
  <Words>992</Words>
  <Application>Microsoft Office PowerPoint</Application>
  <PresentationFormat>On-screen Show (4:3)</PresentationFormat>
  <Paragraphs>111</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Corbel</vt:lpstr>
      <vt:lpstr>Helvetica Neue</vt:lpstr>
      <vt:lpstr>Wingdings</vt:lpstr>
      <vt:lpstr>Spectrum</vt:lpstr>
      <vt:lpstr>Proportional Control</vt:lpstr>
      <vt:lpstr>Lesson Objectives</vt:lpstr>
      <vt:lpstr>Learn and Discuss Proportional Control</vt:lpstr>
      <vt:lpstr>Why Proportional Control?</vt:lpstr>
      <vt:lpstr>What Proportional Control Looks Like</vt:lpstr>
      <vt:lpstr>How Far Is the Robot From The Line?</vt:lpstr>
      <vt:lpstr>Line Following</vt:lpstr>
      <vt:lpstr>Challenges</vt:lpstr>
      <vt:lpstr>Pseudocode/Hints</vt:lpstr>
      <vt:lpstr>Solution: Ultrasonic Dog Follower</vt:lpstr>
      <vt:lpstr>Solution: Proportional Line Follower</vt:lpstr>
      <vt:lpstr>Solution: Gyr0 Left Turn </vt:lpstr>
      <vt:lpstr>Solution: Gyro Right Turn</vt:lpstr>
      <vt:lpstr>Discussion Guide</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Proportional Control</dc:title>
  <dc:creator>Sanjay Seshan</dc:creator>
  <cp:lastModifiedBy>Sanjay Seshan</cp:lastModifiedBy>
  <cp:revision>21</cp:revision>
  <dcterms:created xsi:type="dcterms:W3CDTF">2014-10-28T21:59:38Z</dcterms:created>
  <dcterms:modified xsi:type="dcterms:W3CDTF">2015-09-07T18:12:11Z</dcterms:modified>
</cp:coreProperties>
</file>