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5"/>
  </p:notesMasterIdLst>
  <p:handoutMasterIdLst>
    <p:handoutMasterId r:id="rId16"/>
  </p:handoutMasterIdLst>
  <p:sldIdLst>
    <p:sldId id="288" r:id="rId2"/>
    <p:sldId id="283" r:id="rId3"/>
    <p:sldId id="276" r:id="rId4"/>
    <p:sldId id="275" r:id="rId5"/>
    <p:sldId id="285" r:id="rId6"/>
    <p:sldId id="286" r:id="rId7"/>
    <p:sldId id="287" r:id="rId8"/>
    <p:sldId id="277" r:id="rId9"/>
    <p:sldId id="278" r:id="rId10"/>
    <p:sldId id="279" r:id="rId11"/>
    <p:sldId id="280" r:id="rId12"/>
    <p:sldId id="284"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9" autoAdjust="0"/>
    <p:restoredTop sz="94631"/>
  </p:normalViewPr>
  <p:slideViewPr>
    <p:cSldViewPr snapToGrid="0" snapToObjects="1">
      <p:cViewPr>
        <p:scale>
          <a:sx n="79" d="100"/>
          <a:sy n="79" d="100"/>
        </p:scale>
        <p:origin x="1744" y="5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12/19/15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12/19/15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164755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13</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086397-A9E9-BD4B-B7A7-9DCAC65D98EF}"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smtClean="0">
                <a:solidFill>
                  <a:schemeClr val="bg1"/>
                </a:solidFill>
              </a:rPr>
              <a:t>ADVANCED EV3 PROGRAMMING LESSON</a:t>
            </a:r>
            <a:endParaRPr lang="en-US" sz="3600" dirty="0">
              <a:solidFill>
                <a:schemeClr val="bg1"/>
              </a:solidFill>
            </a:endParaRP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20917" y="473502"/>
            <a:ext cx="2940317" cy="1092118"/>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63" y="4948514"/>
            <a:ext cx="1265237" cy="1210410"/>
          </a:xfrm>
          <a:prstGeom prst="rect">
            <a:avLst/>
          </a:prstGeom>
        </p:spPr>
      </p:pic>
      <p:sp>
        <p:nvSpPr>
          <p:cNvPr id="18" name="Subtitle 3"/>
          <p:cNvSpPr txBox="1">
            <a:spLocks/>
          </p:cNvSpPr>
          <p:nvPr/>
        </p:nvSpPr>
        <p:spPr>
          <a:xfrm>
            <a:off x="1549400" y="5829838"/>
            <a:ext cx="3749229" cy="48409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smtClean="0">
                <a:solidFill>
                  <a:schemeClr val="tx1"/>
                </a:solidFill>
              </a:rPr>
              <a:t>By Droids Robotics</a:t>
            </a:r>
            <a:endParaRPr lang="en-US" dirty="0">
              <a:solidFill>
                <a:schemeClr val="tx1"/>
              </a:solidFill>
            </a:endParaRPr>
          </a:p>
        </p:txBody>
      </p:sp>
    </p:spTree>
    <p:extLst>
      <p:ext uri="{BB962C8B-B14F-4D97-AF65-F5344CB8AC3E}">
        <p14:creationId xmlns:p14="http://schemas.microsoft.com/office/powerpoint/2010/main" val="1462175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FE54D88-A811-8142-9DD0-4CF52E9D39CA}"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248440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smtClean="0"/>
              <a:t>Click to edit Master title style</a:t>
            </a:r>
            <a:endParaRPr lang="en-US"/>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7DF44077-35E6-3545-A695-0D436F6BD4E5}" type="datetime1">
              <a:rPr lang="en-US" smtClean="0"/>
              <a:t>12/19/15</a:t>
            </a:fld>
            <a:endParaRPr lang="en-US" dirty="0"/>
          </a:p>
        </p:txBody>
      </p:sp>
      <p:sp>
        <p:nvSpPr>
          <p:cNvPr id="5" name="Footer Placeholder 4"/>
          <p:cNvSpPr>
            <a:spLocks noGrp="1"/>
          </p:cNvSpPr>
          <p:nvPr>
            <p:ph type="ftr" sz="quarter" idx="11"/>
          </p:nvPr>
        </p:nvSpPr>
        <p:spPr/>
        <p:txBody>
          <a:bodyPr/>
          <a:lstStyle/>
          <a:p>
            <a:r>
              <a:rPr lang="sk-SK" smtClean="0"/>
              <a:t>© 2015 EV3Lessons.com, Last edit 12/19/2015</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9555382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0BEA2A5-4383-584A-92A5-96F0549DF6BC}" type="datetime1">
              <a:rPr lang="en-US" smtClean="0"/>
              <a:t>12/19/15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89075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Click to edit Master title style</a:t>
            </a:r>
            <a:endParaRPr lang="en-US"/>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55002531-09EA-0041-A490-59D36F97EA00}" type="datetime1">
              <a:rPr lang="en-US" smtClean="0"/>
              <a:t>12/19/15</a:t>
            </a:fld>
            <a:endParaRPr lang="en-US"/>
          </a:p>
        </p:txBody>
      </p:sp>
      <p:sp>
        <p:nvSpPr>
          <p:cNvPr id="8" name="Footer Placeholder 7"/>
          <p:cNvSpPr>
            <a:spLocks noGrp="1"/>
          </p:cNvSpPr>
          <p:nvPr>
            <p:ph type="ftr" sz="quarter" idx="11"/>
          </p:nvPr>
        </p:nvSpPr>
        <p:spPr/>
        <p:txBody>
          <a:bodyPr/>
          <a:lstStyle/>
          <a:p>
            <a:r>
              <a:rPr lang="sk-SK" smtClean="0"/>
              <a:t>© 2015 EV3Lessons.com, Last edit 12/19/2015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8559813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F908A910-415D-F046-9E79-3238FC305A52}" type="datetime1">
              <a:rPr lang="en-US" smtClean="0"/>
              <a:t>12/19/15</a:t>
            </a:fld>
            <a:endParaRPr lang="en-US"/>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2777700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ED3E93C-E03C-9E4F-B68D-7B99DBDB46AD}"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4457547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B7C4F740-AFA8-4C4A-9AB6-8D5387A3B063}"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4724592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E287EA-AE47-9B41-9AE7-DD72E46DEE60}" type="datetime1">
              <a:rPr lang="en-US" smtClean="0"/>
              <a:t>12/19/15</a:t>
            </a:fld>
            <a:endParaRPr lang="en-U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49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E9C86E43-3DFD-E649-8CEC-869234EECEA5}" type="datetime1">
              <a:rPr lang="en-US" smtClean="0"/>
              <a:t>12/19/15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smtClean="0"/>
              <a:t>© 2015 EV3Lessons.com, Last edit 12/19/2015</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smtClean="0"/>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1418369171"/>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timing>
    <p:tnLst>
      <p:par>
        <p:cTn id="1" dur="indefinite" restart="never" nodeType="tmRoot"/>
      </p:par>
    </p:tnLst>
  </p:timing>
  <p:hf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Proportional Control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72417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10</a:t>
            </a:fld>
            <a:endParaRPr lang="en-US"/>
          </a:p>
        </p:txBody>
      </p:sp>
      <p:sp>
        <p:nvSpPr>
          <p:cNvPr id="2" name="Title 1"/>
          <p:cNvSpPr>
            <a:spLocks noGrp="1"/>
          </p:cNvSpPr>
          <p:nvPr>
            <p:ph type="title"/>
          </p:nvPr>
        </p:nvSpPr>
        <p:spPr/>
        <p:txBody>
          <a:bodyPr/>
          <a:lstStyle/>
          <a:p>
            <a:r>
              <a:rPr lang="en-US" smtClean="0"/>
              <a:t>Solution: Ultrasonic Dog Follower</a:t>
            </a:r>
            <a:endParaRPr lang="en-US" dirty="0"/>
          </a:p>
        </p:txBody>
      </p:sp>
      <p:pic>
        <p:nvPicPr>
          <p:cNvPr id="7" name="Picture 6" descr="Screen Shot 2014-10-18 at 2.43.03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53488" y="1921813"/>
            <a:ext cx="6498403" cy="4515219"/>
          </a:xfrm>
          <a:prstGeom prst="rect">
            <a:avLst/>
          </a:prstGeom>
        </p:spPr>
      </p:pic>
    </p:spTree>
    <p:extLst>
      <p:ext uri="{BB962C8B-B14F-4D97-AF65-F5344CB8AC3E}">
        <p14:creationId xmlns:p14="http://schemas.microsoft.com/office/powerpoint/2010/main" val="407979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11</a:t>
            </a:fld>
            <a:endParaRPr lang="en-US"/>
          </a:p>
        </p:txBody>
      </p:sp>
      <p:sp>
        <p:nvSpPr>
          <p:cNvPr id="2" name="Title 1"/>
          <p:cNvSpPr>
            <a:spLocks noGrp="1"/>
          </p:cNvSpPr>
          <p:nvPr>
            <p:ph type="title"/>
          </p:nvPr>
        </p:nvSpPr>
        <p:spPr/>
        <p:txBody>
          <a:bodyPr/>
          <a:lstStyle/>
          <a:p>
            <a:r>
              <a:rPr lang="en-US" smtClean="0"/>
              <a:t>Solution: Proportional Line Follower</a:t>
            </a:r>
            <a:endParaRPr lang="en-US" dirty="0"/>
          </a:p>
        </p:txBody>
      </p:sp>
      <p:pic>
        <p:nvPicPr>
          <p:cNvPr id="3" name="Picture 2" descr="Screen Shot 2014-10-18 at 1.09.13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79059" y="1847121"/>
            <a:ext cx="8579191" cy="4341012"/>
          </a:xfrm>
          <a:prstGeom prst="rect">
            <a:avLst/>
          </a:prstGeom>
        </p:spPr>
      </p:pic>
    </p:spTree>
    <p:extLst>
      <p:ext uri="{BB962C8B-B14F-4D97-AF65-F5344CB8AC3E}">
        <p14:creationId xmlns:p14="http://schemas.microsoft.com/office/powerpoint/2010/main" val="842480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2133600"/>
            <a:ext cx="8350250" cy="3992563"/>
          </a:xfrm>
        </p:spPr>
        <p:txBody>
          <a:bodyPr/>
          <a:lstStyle/>
          <a:p>
            <a:pPr marL="457200" indent="-457200">
              <a:buFont typeface="+mj-lt"/>
              <a:buAutoNum type="arabicPeriod"/>
            </a:pPr>
            <a:r>
              <a:rPr lang="en-US" dirty="0" smtClean="0">
                <a:solidFill>
                  <a:srgbClr val="FF0000"/>
                </a:solidFill>
              </a:rPr>
              <a:t>What does proportional control mean?</a:t>
            </a:r>
            <a:br>
              <a:rPr lang="en-US" dirty="0" smtClean="0">
                <a:solidFill>
                  <a:srgbClr val="FF0000"/>
                </a:solidFill>
              </a:rPr>
            </a:br>
            <a:r>
              <a:rPr lang="en-US" dirty="0" smtClean="0"/>
              <a:t>Ans. Moving </a:t>
            </a:r>
            <a:r>
              <a:rPr lang="en-US" dirty="0"/>
              <a:t>more or less based on how far the robot is from the target </a:t>
            </a:r>
            <a:r>
              <a:rPr lang="en-US" dirty="0" smtClean="0"/>
              <a:t>distance</a:t>
            </a:r>
          </a:p>
          <a:p>
            <a:pPr marL="457200" indent="-457200">
              <a:buFont typeface="+mj-lt"/>
              <a:buAutoNum type="arabicPeriod"/>
            </a:pPr>
            <a:r>
              <a:rPr lang="en-US" dirty="0" smtClean="0">
                <a:solidFill>
                  <a:srgbClr val="FF0000"/>
                </a:solidFill>
              </a:rPr>
              <a:t>What do all proportional control code have in common?</a:t>
            </a:r>
            <a:br>
              <a:rPr lang="en-US" dirty="0" smtClean="0">
                <a:solidFill>
                  <a:srgbClr val="FF0000"/>
                </a:solidFill>
              </a:rPr>
            </a:br>
            <a:r>
              <a:rPr lang="en-US" dirty="0" smtClean="0"/>
              <a:t>Ans. Computing an error and making a correction</a:t>
            </a:r>
          </a:p>
          <a:p>
            <a:pPr marL="457200" indent="-457200">
              <a:buFont typeface="+mj-lt"/>
              <a:buAutoNum type="arabicPeriod"/>
            </a:pPr>
            <a:endParaRPr lang="en-US" dirty="0" smtClean="0"/>
          </a:p>
          <a:p>
            <a:endParaRPr lang="en-U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12</a:t>
            </a:fld>
            <a:endParaRPr lang="en-US"/>
          </a:p>
        </p:txBody>
      </p:sp>
      <p:sp>
        <p:nvSpPr>
          <p:cNvPr id="2" name="Title 1"/>
          <p:cNvSpPr>
            <a:spLocks noGrp="1"/>
          </p:cNvSpPr>
          <p:nvPr>
            <p:ph type="title"/>
          </p:nvPr>
        </p:nvSpPr>
        <p:spPr/>
        <p:txBody>
          <a:bodyPr/>
          <a:lstStyle/>
          <a:p>
            <a:r>
              <a:rPr lang="en-US" dirty="0" smtClean="0"/>
              <a:t>Discussion Guide</a:t>
            </a:r>
            <a:endParaRPr lang="en-US" dirty="0"/>
          </a:p>
        </p:txBody>
      </p:sp>
    </p:spTree>
    <p:extLst>
      <p:ext uri="{BB962C8B-B14F-4D97-AF65-F5344CB8AC3E}">
        <p14:creationId xmlns:p14="http://schemas.microsoft.com/office/powerpoint/2010/main" val="154794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smtClean="0"/>
              <a:t>This tutorial was created by Sanjay </a:t>
            </a:r>
            <a:r>
              <a:rPr lang="en-US" dirty="0" err="1" smtClean="0"/>
              <a:t>Seshan</a:t>
            </a:r>
            <a:r>
              <a:rPr lang="en-US" dirty="0" smtClean="0"/>
              <a:t> and Arvind </a:t>
            </a:r>
            <a:r>
              <a:rPr lang="en-US" dirty="0" err="1" smtClean="0"/>
              <a:t>Seshan</a:t>
            </a:r>
            <a:r>
              <a:rPr lang="en-US" dirty="0" smtClean="0"/>
              <a:t> from Droids Robotics (</a:t>
            </a:r>
            <a:r>
              <a:rPr lang="en-US" dirty="0" smtClean="0">
                <a:hlinkClick r:id="rId3"/>
              </a:rPr>
              <a:t>team@droidsrobotics.org</a:t>
            </a:r>
            <a:r>
              <a:rPr lang="en-US" dirty="0" smtClean="0"/>
              <a:t>).</a:t>
            </a:r>
          </a:p>
          <a:p>
            <a:pPr lvl="1"/>
            <a:r>
              <a:rPr lang="en-US" smtClean="0"/>
              <a:t>More </a:t>
            </a:r>
            <a:r>
              <a:rPr lang="en-US" dirty="0" smtClean="0"/>
              <a:t>lessons at www.ev3lessons.com</a:t>
            </a:r>
            <a:endParaRPr lang="en-U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13</a:t>
            </a:fld>
            <a:endParaRPr lang="en-US"/>
          </a:p>
        </p:txBody>
      </p:sp>
      <p:sp>
        <p:nvSpPr>
          <p:cNvPr id="2" name="Title 1"/>
          <p:cNvSpPr>
            <a:spLocks noGrp="1"/>
          </p:cNvSpPr>
          <p:nvPr>
            <p:ph type="title"/>
          </p:nvPr>
        </p:nvSpPr>
        <p:spPr/>
        <p:txBody>
          <a:bodyPr/>
          <a:lstStyle/>
          <a:p>
            <a:r>
              <a:rPr lang="en-US" smtClean="0"/>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487" y="431284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Learn what proportional control means and why to use it</a:t>
            </a:r>
          </a:p>
          <a:p>
            <a:r>
              <a:rPr lang="en-US" dirty="0" smtClean="0"/>
              <a:t>Learn to apply proportional control to the Color, and Ultrasonic Sensors</a:t>
            </a:r>
          </a:p>
          <a:p>
            <a:endParaRPr lang="en-US" dirty="0" smtClean="0"/>
          </a:p>
          <a:p>
            <a:r>
              <a:rPr lang="en-US" dirty="0" smtClean="0"/>
              <a:t>Prerequisites: Math Blocks, Color Sensor Calibration, Data Wires</a:t>
            </a:r>
            <a:endParaRPr lang="en-U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a:p>
        </p:txBody>
      </p:sp>
      <p:sp>
        <p:nvSpPr>
          <p:cNvPr id="2" name="Title 1"/>
          <p:cNvSpPr>
            <a:spLocks noGrp="1"/>
          </p:cNvSpPr>
          <p:nvPr>
            <p:ph type="title"/>
          </p:nvPr>
        </p:nvSpPr>
        <p:spPr/>
        <p:txBody>
          <a:bodyPr/>
          <a:lstStyle/>
          <a:p>
            <a:r>
              <a:rPr lang="en-US" smtClean="0"/>
              <a:t>Lesson Objectives</a:t>
            </a:r>
            <a:endParaRPr lang="en-US" dirty="0"/>
          </a:p>
        </p:txBody>
      </p:sp>
    </p:spTree>
    <p:extLst>
      <p:ext uri="{BB962C8B-B14F-4D97-AF65-F5344CB8AC3E}">
        <p14:creationId xmlns:p14="http://schemas.microsoft.com/office/powerpoint/2010/main" val="20562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83136"/>
            <a:ext cx="8574088" cy="3232921"/>
          </a:xfrm>
        </p:spPr>
        <p:txBody>
          <a:bodyPr>
            <a:normAutofit fontScale="70000" lnSpcReduction="20000"/>
          </a:bodyPr>
          <a:lstStyle/>
          <a:p>
            <a:r>
              <a:rPr lang="en-US" dirty="0" smtClean="0"/>
              <a:t>On our team, we discuss “proportional” as a game.  </a:t>
            </a:r>
          </a:p>
          <a:p>
            <a:r>
              <a:rPr lang="en-US" dirty="0" smtClean="0"/>
              <a:t>Blindfold one teammate.  He or She has to get across the room as quickly as they can and stop exactly on a line drawn on the ground (use masking tape to draw a line on the floor).</a:t>
            </a:r>
          </a:p>
          <a:p>
            <a:r>
              <a:rPr lang="en-US" dirty="0" smtClean="0"/>
              <a:t>The rest of the team has to give the commands.</a:t>
            </a:r>
          </a:p>
          <a:p>
            <a:r>
              <a:rPr lang="en-US" dirty="0" smtClean="0"/>
              <a:t>When your teammate is far away, the blindfolded person must move fast and take big steps.  But as he gets closer to the line, if he keeps running, he will overshoot.  So, you have to tell the blindfolded teammate to go slower and take smaller steps.</a:t>
            </a:r>
          </a:p>
          <a:p>
            <a:r>
              <a:rPr lang="en-US" dirty="0" smtClean="0"/>
              <a:t>You have to program the robot in the same way!</a:t>
            </a:r>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3</a:t>
            </a:fld>
            <a:endParaRPr lang="en-US"/>
          </a:p>
        </p:txBody>
      </p:sp>
      <p:sp>
        <p:nvSpPr>
          <p:cNvPr id="2" name="Title 1"/>
          <p:cNvSpPr>
            <a:spLocks noGrp="1"/>
          </p:cNvSpPr>
          <p:nvPr>
            <p:ph type="title"/>
          </p:nvPr>
        </p:nvSpPr>
        <p:spPr/>
        <p:txBody>
          <a:bodyPr>
            <a:normAutofit/>
          </a:bodyPr>
          <a:lstStyle/>
          <a:p>
            <a:r>
              <a:rPr lang="en-US" dirty="0" smtClean="0"/>
              <a:t>Learn and Discuss Proportional Control</a:t>
            </a:r>
            <a:endParaRPr lang="en-US" dirty="0"/>
          </a:p>
        </p:txBody>
      </p:sp>
      <p:cxnSp>
        <p:nvCxnSpPr>
          <p:cNvPr id="6" name="Straight Connector 5"/>
          <p:cNvCxnSpPr/>
          <p:nvPr/>
        </p:nvCxnSpPr>
        <p:spPr>
          <a:xfrm flipV="1">
            <a:off x="4413833" y="5284005"/>
            <a:ext cx="0" cy="135020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4" name="Picture 13" descr="animation-147431_640.png"/>
          <p:cNvPicPr>
            <a:picLocks noChangeAspect="1"/>
          </p:cNvPicPr>
          <p:nvPr/>
        </p:nvPicPr>
        <p:blipFill rotWithShape="1">
          <a:blip r:embed="rId2" cstate="email">
            <a:extLst>
              <a:ext uri="{28A0092B-C50C-407E-A947-70E740481C1C}">
                <a14:useLocalDpi xmlns:a14="http://schemas.microsoft.com/office/drawing/2010/main" val="0"/>
              </a:ext>
            </a:extLst>
          </a:blip>
          <a:srcRect l="21979" t="49424"/>
          <a:stretch/>
        </p:blipFill>
        <p:spPr>
          <a:xfrm>
            <a:off x="4309496" y="4999091"/>
            <a:ext cx="4363152" cy="1635118"/>
          </a:xfrm>
          <a:prstGeom prst="rect">
            <a:avLst/>
          </a:prstGeom>
        </p:spPr>
      </p:pic>
    </p:spTree>
    <p:extLst>
      <p:ext uri="{BB962C8B-B14F-4D97-AF65-F5344CB8AC3E}">
        <p14:creationId xmlns:p14="http://schemas.microsoft.com/office/powerpoint/2010/main" val="161537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mtClean="0"/>
              <a:t>What does proportional mean?</a:t>
            </a:r>
          </a:p>
          <a:p>
            <a:pPr lvl="1"/>
            <a:r>
              <a:rPr lang="en-US" smtClean="0"/>
              <a:t>The robot moves proportionally – moving more or less based on how far the robot is from the target distance</a:t>
            </a:r>
          </a:p>
          <a:p>
            <a:pPr lvl="1"/>
            <a:r>
              <a:rPr lang="en-US" smtClean="0"/>
              <a:t>For a line follower, the robot may make a sharper turn if it is further away from the line</a:t>
            </a:r>
          </a:p>
          <a:p>
            <a:r>
              <a:rPr lang="en-US" smtClean="0"/>
              <a:t>Proportional Control can be more accurate and faster</a:t>
            </a:r>
          </a:p>
          <a:p>
            <a:r>
              <a:rPr lang="en-US" smtClean="0"/>
              <a:t>The Pseudocode for every proportional control program consists of two stages:</a:t>
            </a:r>
          </a:p>
          <a:p>
            <a:pPr lvl="1"/>
            <a:r>
              <a:rPr lang="en-US" smtClean="0"/>
              <a:t>Computing an error </a:t>
            </a:r>
            <a:r>
              <a:rPr lang="en-US" smtClean="0">
                <a:sym typeface="Wingdings"/>
              </a:rPr>
              <a:t> how far is the robot from a target</a:t>
            </a:r>
          </a:p>
          <a:p>
            <a:pPr lvl="1"/>
            <a:r>
              <a:rPr lang="en-US" smtClean="0">
                <a:sym typeface="Wingdings"/>
              </a:rPr>
              <a:t>Making a correction  make the robot take an action that is proportional to the error (this is why it is called proportional control).  You must multiply the error by a scaling factor to determine the correction.</a:t>
            </a:r>
            <a:endParaRPr lang="en-U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4</a:t>
            </a:fld>
            <a:endParaRPr lang="en-US"/>
          </a:p>
        </p:txBody>
      </p:sp>
      <p:sp>
        <p:nvSpPr>
          <p:cNvPr id="2" name="Title 1"/>
          <p:cNvSpPr>
            <a:spLocks noGrp="1"/>
          </p:cNvSpPr>
          <p:nvPr>
            <p:ph type="title"/>
          </p:nvPr>
        </p:nvSpPr>
        <p:spPr/>
        <p:txBody>
          <a:bodyPr/>
          <a:lstStyle/>
          <a:p>
            <a:r>
              <a:rPr lang="en-US" smtClean="0"/>
              <a:t>Why Proportional Control?</a:t>
            </a:r>
            <a:endParaRPr lang="en-US" dirty="0"/>
          </a:p>
        </p:txBody>
      </p:sp>
    </p:spTree>
    <p:extLst>
      <p:ext uri="{BB962C8B-B14F-4D97-AF65-F5344CB8AC3E}">
        <p14:creationId xmlns:p14="http://schemas.microsoft.com/office/powerpoint/2010/main" val="19205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The Pseudocode for every proportional control program consists of two stages:</a:t>
            </a:r>
          </a:p>
          <a:p>
            <a:pPr lvl="1"/>
            <a:r>
              <a:rPr lang="en-US" smtClean="0"/>
              <a:t>Computing an error </a:t>
            </a:r>
            <a:r>
              <a:rPr lang="en-US" smtClean="0">
                <a:sym typeface="Wingdings"/>
              </a:rPr>
              <a:t> how far is the robot from a target</a:t>
            </a:r>
          </a:p>
          <a:p>
            <a:pPr lvl="1"/>
            <a:r>
              <a:rPr lang="en-US" smtClean="0">
                <a:sym typeface="Wingdings"/>
              </a:rPr>
              <a:t>Making a correction  make the robot take an action that is proportional to the error (this is why it is called proportional control).  You must multiply the error by a scaling factor to determine the correction.</a:t>
            </a:r>
            <a:endParaRPr lang="en-US" smtClean="0"/>
          </a:p>
          <a:p>
            <a:endParaRPr lang="en-U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2" name="Title 1"/>
          <p:cNvSpPr>
            <a:spLocks noGrp="1"/>
          </p:cNvSpPr>
          <p:nvPr>
            <p:ph type="title"/>
          </p:nvPr>
        </p:nvSpPr>
        <p:spPr/>
        <p:txBody>
          <a:bodyPr/>
          <a:lstStyle/>
          <a:p>
            <a:r>
              <a:rPr lang="en-US" smtClean="0"/>
              <a:t>What Proportional Control Looks Like</a:t>
            </a:r>
            <a:endParaRPr lang="en-US" dirty="0"/>
          </a:p>
        </p:txBody>
      </p:sp>
      <p:sp>
        <p:nvSpPr>
          <p:cNvPr id="6" name="Rectangle 5"/>
          <p:cNvSpPr/>
          <p:nvPr/>
        </p:nvSpPr>
        <p:spPr>
          <a:xfrm>
            <a:off x="1631716"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455268"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278820"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873545"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97097"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20649"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631716" y="6134471"/>
            <a:ext cx="2318256" cy="369332"/>
          </a:xfrm>
          <a:prstGeom prst="rect">
            <a:avLst/>
          </a:prstGeom>
          <a:noFill/>
        </p:spPr>
        <p:txBody>
          <a:bodyPr wrap="square" rtlCol="0">
            <a:spAutoFit/>
          </a:bodyPr>
          <a:lstStyle/>
          <a:p>
            <a:pPr algn="ctr"/>
            <a:r>
              <a:rPr lang="en-US" dirty="0" smtClean="0"/>
              <a:t>Compute Error</a:t>
            </a:r>
            <a:endParaRPr lang="en-US" dirty="0"/>
          </a:p>
        </p:txBody>
      </p:sp>
      <p:sp>
        <p:nvSpPr>
          <p:cNvPr id="13" name="TextBox 12"/>
          <p:cNvSpPr txBox="1"/>
          <p:nvPr/>
        </p:nvSpPr>
        <p:spPr>
          <a:xfrm>
            <a:off x="4873545" y="6102205"/>
            <a:ext cx="2318256" cy="369332"/>
          </a:xfrm>
          <a:prstGeom prst="rect">
            <a:avLst/>
          </a:prstGeom>
          <a:noFill/>
        </p:spPr>
        <p:txBody>
          <a:bodyPr wrap="square" rtlCol="0">
            <a:spAutoFit/>
          </a:bodyPr>
          <a:lstStyle/>
          <a:p>
            <a:pPr algn="ctr"/>
            <a:r>
              <a:rPr lang="en-US" dirty="0" smtClean="0"/>
              <a:t>Make Correction</a:t>
            </a:r>
            <a:endParaRPr lang="en-US" dirty="0"/>
          </a:p>
        </p:txBody>
      </p:sp>
      <p:cxnSp>
        <p:nvCxnSpPr>
          <p:cNvPr id="15" name="Elbow Connector 14"/>
          <p:cNvCxnSpPr>
            <a:stCxn id="11" idx="3"/>
            <a:endCxn id="6" idx="1"/>
          </p:cNvCxnSpPr>
          <p:nvPr/>
        </p:nvCxnSpPr>
        <p:spPr>
          <a:xfrm flipH="1">
            <a:off x="1631716" y="5530790"/>
            <a:ext cx="5560085" cy="12700"/>
          </a:xfrm>
          <a:prstGeom prst="bentConnector5">
            <a:avLst>
              <a:gd name="adj1" fmla="val -4111"/>
              <a:gd name="adj2" fmla="val -4631071"/>
              <a:gd name="adj3" fmla="val 10411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3"/>
            <a:endCxn id="7" idx="1"/>
          </p:cNvCxnSpPr>
          <p:nvPr/>
        </p:nvCxnSpPr>
        <p:spPr>
          <a:xfrm>
            <a:off x="2302868"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7" idx="3"/>
            <a:endCxn id="8" idx="1"/>
          </p:cNvCxnSpPr>
          <p:nvPr/>
        </p:nvCxnSpPr>
        <p:spPr>
          <a:xfrm>
            <a:off x="3126420"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9" idx="1"/>
          </p:cNvCxnSpPr>
          <p:nvPr/>
        </p:nvCxnSpPr>
        <p:spPr>
          <a:xfrm>
            <a:off x="3949972" y="5530790"/>
            <a:ext cx="92357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9" idx="3"/>
            <a:endCxn id="10" idx="1"/>
          </p:cNvCxnSpPr>
          <p:nvPr/>
        </p:nvCxnSpPr>
        <p:spPr>
          <a:xfrm>
            <a:off x="5544697"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endCxn id="11" idx="1"/>
          </p:cNvCxnSpPr>
          <p:nvPr/>
        </p:nvCxnSpPr>
        <p:spPr>
          <a:xfrm>
            <a:off x="6368249" y="5530790"/>
            <a:ext cx="152400"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2969383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Reflected light sensor readings show how “dark” the measured area is on average</a:t>
            </a:r>
          </a:p>
          <a:p>
            <a:r>
              <a:rPr lang="en-US" dirty="0" smtClean="0"/>
              <a:t>Calibrated readings should range from 100 (on just white) to 0 (on just black)</a:t>
            </a:r>
            <a:endParaRPr lang="en-U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2" name="Title 1"/>
          <p:cNvSpPr>
            <a:spLocks noGrp="1"/>
          </p:cNvSpPr>
          <p:nvPr>
            <p:ph type="title"/>
          </p:nvPr>
        </p:nvSpPr>
        <p:spPr/>
        <p:txBody>
          <a:bodyPr/>
          <a:lstStyle/>
          <a:p>
            <a:r>
              <a:rPr lang="en-US" dirty="0" smtClean="0"/>
              <a:t>How Far Is the Robot From The Line?</a:t>
            </a:r>
            <a:endParaRPr lang="en-US" dirty="0"/>
          </a:p>
        </p:txBody>
      </p:sp>
      <p:cxnSp>
        <p:nvCxnSpPr>
          <p:cNvPr id="6" name="Straight Connector 5"/>
          <p:cNvCxnSpPr/>
          <p:nvPr/>
        </p:nvCxnSpPr>
        <p:spPr>
          <a:xfrm>
            <a:off x="640747" y="5441779"/>
            <a:ext cx="7965830" cy="0"/>
          </a:xfrm>
          <a:prstGeom prst="line">
            <a:avLst/>
          </a:prstGeom>
          <a:ln w="466725">
            <a:solidFill>
              <a:schemeClr val="tx1"/>
            </a:solidFill>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7361191" y="3780565"/>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478799" y="3805935"/>
            <a:ext cx="2882392" cy="369332"/>
          </a:xfrm>
          <a:prstGeom prst="rect">
            <a:avLst/>
          </a:prstGeom>
          <a:noFill/>
        </p:spPr>
        <p:txBody>
          <a:bodyPr wrap="none" rtlCol="0">
            <a:spAutoFit/>
          </a:bodyPr>
          <a:lstStyle/>
          <a:p>
            <a:r>
              <a:rPr lang="en-US" dirty="0" smtClean="0"/>
              <a:t>Light Sensor Measured Area:</a:t>
            </a:r>
            <a:endParaRPr lang="en-US" dirty="0"/>
          </a:p>
        </p:txBody>
      </p:sp>
      <p:sp>
        <p:nvSpPr>
          <p:cNvPr id="9" name="TextBox 8"/>
          <p:cNvSpPr txBox="1"/>
          <p:nvPr/>
        </p:nvSpPr>
        <p:spPr>
          <a:xfrm>
            <a:off x="8571407" y="5261453"/>
            <a:ext cx="572593" cy="369332"/>
          </a:xfrm>
          <a:prstGeom prst="rect">
            <a:avLst/>
          </a:prstGeom>
          <a:noFill/>
        </p:spPr>
        <p:txBody>
          <a:bodyPr wrap="none" rtlCol="0">
            <a:spAutoFit/>
          </a:bodyPr>
          <a:lstStyle/>
          <a:p>
            <a:r>
              <a:rPr lang="en-US" dirty="0" smtClean="0"/>
              <a:t>Line</a:t>
            </a:r>
            <a:endParaRPr lang="en-US" dirty="0"/>
          </a:p>
        </p:txBody>
      </p:sp>
      <p:sp>
        <p:nvSpPr>
          <p:cNvPr id="10" name="Oval 9"/>
          <p:cNvSpPr/>
          <p:nvPr/>
        </p:nvSpPr>
        <p:spPr>
          <a:xfrm>
            <a:off x="777593" y="4706052"/>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16266" y="4246557"/>
            <a:ext cx="1509516" cy="369332"/>
          </a:xfrm>
          <a:prstGeom prst="rect">
            <a:avLst/>
          </a:prstGeom>
          <a:noFill/>
        </p:spPr>
        <p:txBody>
          <a:bodyPr wrap="none" rtlCol="0">
            <a:spAutoFit/>
          </a:bodyPr>
          <a:lstStyle/>
          <a:p>
            <a:r>
              <a:rPr lang="en-US" dirty="0" smtClean="0"/>
              <a:t>Reading = 100</a:t>
            </a:r>
            <a:endParaRPr lang="en-US" dirty="0"/>
          </a:p>
        </p:txBody>
      </p:sp>
      <p:sp>
        <p:nvSpPr>
          <p:cNvPr id="13" name="Oval 12"/>
          <p:cNvSpPr/>
          <p:nvPr/>
        </p:nvSpPr>
        <p:spPr>
          <a:xfrm>
            <a:off x="2002654" y="5238052"/>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441327" y="4778557"/>
            <a:ext cx="1275477" cy="369332"/>
          </a:xfrm>
          <a:prstGeom prst="rect">
            <a:avLst/>
          </a:prstGeom>
          <a:noFill/>
        </p:spPr>
        <p:txBody>
          <a:bodyPr wrap="none" rtlCol="0">
            <a:spAutoFit/>
          </a:bodyPr>
          <a:lstStyle/>
          <a:p>
            <a:r>
              <a:rPr lang="en-US" dirty="0" smtClean="0"/>
              <a:t>Reading = 0</a:t>
            </a:r>
            <a:endParaRPr lang="en-US" dirty="0"/>
          </a:p>
        </p:txBody>
      </p:sp>
      <p:sp>
        <p:nvSpPr>
          <p:cNvPr id="15" name="Oval 14"/>
          <p:cNvSpPr/>
          <p:nvPr/>
        </p:nvSpPr>
        <p:spPr>
          <a:xfrm>
            <a:off x="3329774" y="5000661"/>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2768447" y="4541166"/>
            <a:ext cx="1392497" cy="369332"/>
          </a:xfrm>
          <a:prstGeom prst="rect">
            <a:avLst/>
          </a:prstGeom>
          <a:noFill/>
        </p:spPr>
        <p:txBody>
          <a:bodyPr wrap="none" rtlCol="0">
            <a:spAutoFit/>
          </a:bodyPr>
          <a:lstStyle/>
          <a:p>
            <a:r>
              <a:rPr lang="en-US" dirty="0" smtClean="0"/>
              <a:t>Reading = 50</a:t>
            </a:r>
            <a:endParaRPr lang="en-US" dirty="0"/>
          </a:p>
        </p:txBody>
      </p:sp>
      <p:sp>
        <p:nvSpPr>
          <p:cNvPr id="17" name="Oval 16"/>
          <p:cNvSpPr/>
          <p:nvPr/>
        </p:nvSpPr>
        <p:spPr>
          <a:xfrm>
            <a:off x="4753606" y="5101706"/>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4192279" y="4642211"/>
            <a:ext cx="1392497" cy="369332"/>
          </a:xfrm>
          <a:prstGeom prst="rect">
            <a:avLst/>
          </a:prstGeom>
          <a:noFill/>
        </p:spPr>
        <p:txBody>
          <a:bodyPr wrap="none" rtlCol="0">
            <a:spAutoFit/>
          </a:bodyPr>
          <a:lstStyle/>
          <a:p>
            <a:r>
              <a:rPr lang="en-US" dirty="0" smtClean="0"/>
              <a:t>Reading = 25</a:t>
            </a:r>
            <a:endParaRPr lang="en-US" dirty="0"/>
          </a:p>
        </p:txBody>
      </p:sp>
      <p:sp>
        <p:nvSpPr>
          <p:cNvPr id="19" name="Oval 18"/>
          <p:cNvSpPr/>
          <p:nvPr/>
        </p:nvSpPr>
        <p:spPr>
          <a:xfrm>
            <a:off x="6343931" y="4927853"/>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782604" y="4468358"/>
            <a:ext cx="1392497" cy="369332"/>
          </a:xfrm>
          <a:prstGeom prst="rect">
            <a:avLst/>
          </a:prstGeom>
          <a:noFill/>
        </p:spPr>
        <p:txBody>
          <a:bodyPr wrap="none" rtlCol="0">
            <a:spAutoFit/>
          </a:bodyPr>
          <a:lstStyle/>
          <a:p>
            <a:r>
              <a:rPr lang="en-US" dirty="0" smtClean="0"/>
              <a:t>Reading = 75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999148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a:t>Computing an error </a:t>
            </a:r>
            <a:r>
              <a:rPr lang="en-US" dirty="0">
                <a:sym typeface="Wingdings"/>
              </a:rPr>
              <a:t> how far is the robot from a </a:t>
            </a:r>
            <a:r>
              <a:rPr lang="en-US" dirty="0" smtClean="0">
                <a:sym typeface="Wingdings"/>
              </a:rPr>
              <a:t>target</a:t>
            </a:r>
          </a:p>
          <a:p>
            <a:pPr lvl="1"/>
            <a:r>
              <a:rPr lang="en-US" dirty="0" smtClean="0">
                <a:sym typeface="Wingdings"/>
              </a:rPr>
              <a:t>Robots follow the edge of line </a:t>
            </a:r>
            <a:r>
              <a:rPr lang="en-US" dirty="0" smtClean="0">
                <a:sym typeface="Wingdings" panose="05000000000000000000" pitchFamily="2" charset="2"/>
              </a:rPr>
              <a:t> target should be a sensor reading of 50</a:t>
            </a:r>
          </a:p>
          <a:p>
            <a:pPr lvl="1"/>
            <a:r>
              <a:rPr lang="en-US" dirty="0" smtClean="0">
                <a:sym typeface="Wingdings"/>
              </a:rPr>
              <a:t>Error should indicate how far the sensor’s value is from a reading of 50</a:t>
            </a:r>
            <a:endParaRPr lang="en-US" dirty="0">
              <a:sym typeface="Wingdings"/>
            </a:endParaRPr>
          </a:p>
          <a:p>
            <a:r>
              <a:rPr lang="en-US" b="1" dirty="0">
                <a:sym typeface="Wingdings"/>
              </a:rPr>
              <a:t>Making a correction </a:t>
            </a:r>
            <a:r>
              <a:rPr lang="en-US" dirty="0">
                <a:sym typeface="Wingdings"/>
              </a:rPr>
              <a:t> make the robot take an action that is proportional to the </a:t>
            </a:r>
            <a:r>
              <a:rPr lang="en-US" dirty="0" smtClean="0">
                <a:sym typeface="Wingdings"/>
              </a:rPr>
              <a:t>error.  </a:t>
            </a:r>
            <a:r>
              <a:rPr lang="en-US" dirty="0">
                <a:sym typeface="Wingdings"/>
              </a:rPr>
              <a:t>You must multiply the error by a scaling factor to determine the correction</a:t>
            </a:r>
            <a:r>
              <a:rPr lang="en-US" dirty="0" smtClean="0">
                <a:sym typeface="Wingdings"/>
              </a:rPr>
              <a:t>.</a:t>
            </a:r>
          </a:p>
          <a:p>
            <a:pPr lvl="1"/>
            <a:r>
              <a:rPr lang="en-US" dirty="0" smtClean="0">
                <a:sym typeface="Wingdings"/>
              </a:rPr>
              <a:t>To follow a line a robot must turn towards the edge of the line</a:t>
            </a:r>
          </a:p>
          <a:p>
            <a:pPr lvl="1"/>
            <a:r>
              <a:rPr lang="en-US" dirty="0" smtClean="0">
                <a:sym typeface="Wingdings"/>
              </a:rPr>
              <a:t>The robot must turn more sharply if it is far from a line</a:t>
            </a:r>
          </a:p>
          <a:p>
            <a:pPr lvl="1"/>
            <a:r>
              <a:rPr lang="en-US" dirty="0" smtClean="0">
                <a:sym typeface="Wingdings"/>
              </a:rPr>
              <a:t>How do you do this:  You must adjust steering input on move block</a:t>
            </a:r>
          </a:p>
          <a:p>
            <a:pPr lvl="1"/>
            <a:endParaRPr lang="en-US" dirty="0"/>
          </a:p>
          <a:p>
            <a:endParaRPr lang="en-U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2" name="Title 1"/>
          <p:cNvSpPr>
            <a:spLocks noGrp="1"/>
          </p:cNvSpPr>
          <p:nvPr>
            <p:ph type="title"/>
          </p:nvPr>
        </p:nvSpPr>
        <p:spPr/>
        <p:txBody>
          <a:bodyPr/>
          <a:lstStyle/>
          <a:p>
            <a:r>
              <a:rPr lang="en-US" dirty="0" smtClean="0"/>
              <a:t>Line Following</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spTree>
    <p:extLst>
      <p:ext uri="{BB962C8B-B14F-4D97-AF65-F5344CB8AC3E}">
        <p14:creationId xmlns:p14="http://schemas.microsoft.com/office/powerpoint/2010/main" val="271448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learn how to use proportional control, we give you three different Challenges:</a:t>
            </a:r>
          </a:p>
          <a:p>
            <a:pPr lvl="1"/>
            <a:r>
              <a:rPr lang="en-US" dirty="0" smtClean="0"/>
              <a:t>Dog Follower: Use proportional control with the ultrasonic sensor to get the robot to stay 15cm away from the human at all times (even when the human moves)</a:t>
            </a:r>
          </a:p>
          <a:p>
            <a:pPr lvl="1"/>
            <a:r>
              <a:rPr lang="en-US" dirty="0" smtClean="0"/>
              <a:t>Line Follower: Use proportional control with the light sensor to get the robot to follow a line smoothly. (Greater detail is in the Proportional Line Follower lesson)</a:t>
            </a:r>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8</a:t>
            </a:fld>
            <a:endParaRPr lang="en-US"/>
          </a:p>
        </p:txBody>
      </p:sp>
      <p:sp>
        <p:nvSpPr>
          <p:cNvPr id="2" name="Title 1"/>
          <p:cNvSpPr>
            <a:spLocks noGrp="1"/>
          </p:cNvSpPr>
          <p:nvPr>
            <p:ph type="title"/>
          </p:nvPr>
        </p:nvSpPr>
        <p:spPr/>
        <p:txBody>
          <a:bodyPr/>
          <a:lstStyle/>
          <a:p>
            <a:r>
              <a:rPr lang="en-US" smtClean="0"/>
              <a:t>Challenges</a:t>
            </a:r>
            <a:endParaRPr lang="en-US" dirty="0"/>
          </a:p>
        </p:txBody>
      </p:sp>
    </p:spTree>
    <p:extLst>
      <p:ext uri="{BB962C8B-B14F-4D97-AF65-F5344CB8AC3E}">
        <p14:creationId xmlns:p14="http://schemas.microsoft.com/office/powerpoint/2010/main" val="380322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9</a:t>
            </a:fld>
            <a:endParaRPr lang="en-US"/>
          </a:p>
        </p:txBody>
      </p:sp>
      <p:sp>
        <p:nvSpPr>
          <p:cNvPr id="2" name="Title 1"/>
          <p:cNvSpPr>
            <a:spLocks noGrp="1"/>
          </p:cNvSpPr>
          <p:nvPr>
            <p:ph type="title"/>
          </p:nvPr>
        </p:nvSpPr>
        <p:spPr/>
        <p:txBody>
          <a:bodyPr/>
          <a:lstStyle/>
          <a:p>
            <a:r>
              <a:rPr lang="en-US" smtClean="0"/>
              <a:t>Pseudocode/Hints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29401368"/>
              </p:ext>
            </p:extLst>
          </p:nvPr>
        </p:nvGraphicFramePr>
        <p:xfrm>
          <a:off x="602341" y="2087843"/>
          <a:ext cx="7870372" cy="3022600"/>
        </p:xfrm>
        <a:graphic>
          <a:graphicData uri="http://schemas.openxmlformats.org/drawingml/2006/table">
            <a:tbl>
              <a:tblPr firstRow="1" bandRow="1">
                <a:tableStyleId>{2D5ABB26-0587-4C30-8999-92F81FD0307C}</a:tableStyleId>
              </a:tblPr>
              <a:tblGrid>
                <a:gridCol w="1421575"/>
                <a:gridCol w="1838721"/>
                <a:gridCol w="2447219"/>
                <a:gridCol w="2162857"/>
              </a:tblGrid>
              <a:tr h="370840">
                <a:tc>
                  <a:txBody>
                    <a:bodyPr/>
                    <a:lstStyle/>
                    <a:p>
                      <a:r>
                        <a:rPr lang="en-US" b="1" dirty="0" smtClean="0"/>
                        <a:t>Application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a:txBody>
                    <a:bodyPr/>
                    <a:lstStyle/>
                    <a:p>
                      <a:r>
                        <a:rPr lang="en-US" b="1" dirty="0" smtClean="0"/>
                        <a:t>Objective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a:txBody>
                    <a:bodyPr/>
                    <a:lstStyle/>
                    <a:p>
                      <a:r>
                        <a:rPr lang="en-US" b="1" dirty="0" smtClean="0"/>
                        <a:t>Error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a:txBody>
                    <a:bodyPr/>
                    <a:lstStyle/>
                    <a:p>
                      <a:r>
                        <a:rPr lang="en-US" b="1" dirty="0" smtClean="0"/>
                        <a:t>Correction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r>
              <a:tr h="370840">
                <a:tc>
                  <a:txBody>
                    <a:bodyPr/>
                    <a:lstStyle/>
                    <a:p>
                      <a:r>
                        <a:rPr lang="en-US" b="1" dirty="0" smtClean="0"/>
                        <a:t>Dog Follower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Get to a target</a:t>
                      </a:r>
                      <a:r>
                        <a:rPr lang="en-US" baseline="0" dirty="0" smtClean="0"/>
                        <a:t> distance from wall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How many inches from target location (</a:t>
                      </a:r>
                      <a:r>
                        <a:rPr lang="en-US" dirty="0" err="1" smtClean="0"/>
                        <a:t>current</a:t>
                      </a:r>
                      <a:r>
                        <a:rPr lang="en-US" baseline="0" dirty="0" err="1" smtClean="0"/>
                        <a:t>_distance</a:t>
                      </a:r>
                      <a:r>
                        <a:rPr lang="en-US" baseline="0" dirty="0" smtClean="0"/>
                        <a:t> – </a:t>
                      </a:r>
                      <a:r>
                        <a:rPr lang="en-US" baseline="0" dirty="0" err="1" smtClean="0"/>
                        <a:t>target_distance</a:t>
                      </a:r>
                      <a:r>
                        <a:rPr lang="en-US" baseline="0"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Move faster based on</a:t>
                      </a:r>
                      <a:r>
                        <a:rPr lang="en-US" baseline="0" dirty="0" smtClean="0"/>
                        <a:t> distance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b="1" dirty="0" smtClean="0"/>
                        <a:t>Line Follower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Stay</a:t>
                      </a:r>
                      <a:r>
                        <a:rPr lang="en-US" baseline="0" dirty="0" smtClean="0"/>
                        <a:t> on the edge of the line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How</a:t>
                      </a:r>
                      <a:r>
                        <a:rPr lang="en-US" baseline="0" dirty="0" smtClean="0"/>
                        <a:t> far are our light readings from those at line edge</a:t>
                      </a:r>
                      <a:br>
                        <a:rPr lang="en-US" baseline="0" dirty="0" smtClean="0"/>
                      </a:br>
                      <a:r>
                        <a:rPr lang="en-US" baseline="0" dirty="0" smtClean="0"/>
                        <a:t>(</a:t>
                      </a:r>
                      <a:r>
                        <a:rPr lang="en-US" baseline="0" dirty="0" err="1" smtClean="0"/>
                        <a:t>current_light</a:t>
                      </a:r>
                      <a:r>
                        <a:rPr lang="en-US" baseline="0" dirty="0" smtClean="0"/>
                        <a:t> – </a:t>
                      </a:r>
                      <a:r>
                        <a:rPr lang="en-US" baseline="0" dirty="0" err="1" smtClean="0"/>
                        <a:t>target_light</a:t>
                      </a:r>
                      <a:r>
                        <a:rPr lang="en-US" baseline="0"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Turn sharper based on distance from line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03391859"/>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90896108-50DE-FE4A-B182-456CF756ABD8}" vid="{7A7CEA50-AD81-7D48-98DE-F95E5886FB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3551</TotalTime>
  <Words>814</Words>
  <Application>Microsoft Macintosh PowerPoint</Application>
  <PresentationFormat>On-screen Show (4:3)</PresentationFormat>
  <Paragraphs>96</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Helvetica Neue</vt:lpstr>
      <vt:lpstr>Wingdings</vt:lpstr>
      <vt:lpstr>advanced</vt:lpstr>
      <vt:lpstr>Proportional Control</vt:lpstr>
      <vt:lpstr>Lesson Objectives</vt:lpstr>
      <vt:lpstr>Learn and Discuss Proportional Control</vt:lpstr>
      <vt:lpstr>Why Proportional Control?</vt:lpstr>
      <vt:lpstr>What Proportional Control Looks Like</vt:lpstr>
      <vt:lpstr>How Far Is the Robot From The Line?</vt:lpstr>
      <vt:lpstr>Line Following</vt:lpstr>
      <vt:lpstr>Challenges</vt:lpstr>
      <vt:lpstr>Pseudocode/Hints</vt:lpstr>
      <vt:lpstr>Solution: Ultrasonic Dog Follower</vt:lpstr>
      <vt:lpstr>Solution: Proportional Line Follower</vt:lpstr>
      <vt:lpstr>Discussion Guide</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Srinivasan Seshan</cp:lastModifiedBy>
  <cp:revision>24</cp:revision>
  <cp:lastPrinted>2015-12-20T02:26:09Z</cp:lastPrinted>
  <dcterms:created xsi:type="dcterms:W3CDTF">2014-10-28T21:59:38Z</dcterms:created>
  <dcterms:modified xsi:type="dcterms:W3CDTF">2015-12-20T02:29:13Z</dcterms:modified>
</cp:coreProperties>
</file>