
<file path=[Content_Types].xml><?xml version="1.0" encoding="utf-8"?>
<Types xmlns="http://schemas.openxmlformats.org/package/2006/content-types">
  <Default Extension="png" ContentType="image/png"/>
  <Default Extension="jpeg" ContentType="image/jpeg"/>
  <Default Extension="MOV" ContentType="video/quicktime"/>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44"/>
  </p:notesMasterIdLst>
  <p:handoutMasterIdLst>
    <p:handoutMasterId r:id="rId45"/>
  </p:handoutMasterIdLst>
  <p:sldIdLst>
    <p:sldId id="339" r:id="rId2"/>
    <p:sldId id="305" r:id="rId3"/>
    <p:sldId id="363" r:id="rId4"/>
    <p:sldId id="345" r:id="rId5"/>
    <p:sldId id="374" r:id="rId6"/>
    <p:sldId id="347" r:id="rId7"/>
    <p:sldId id="351" r:id="rId8"/>
    <p:sldId id="353" r:id="rId9"/>
    <p:sldId id="352" r:id="rId10"/>
    <p:sldId id="315" r:id="rId11"/>
    <p:sldId id="316" r:id="rId12"/>
    <p:sldId id="317" r:id="rId13"/>
    <p:sldId id="319" r:id="rId14"/>
    <p:sldId id="321" r:id="rId15"/>
    <p:sldId id="326" r:id="rId16"/>
    <p:sldId id="355" r:id="rId17"/>
    <p:sldId id="357" r:id="rId18"/>
    <p:sldId id="358" r:id="rId19"/>
    <p:sldId id="376" r:id="rId20"/>
    <p:sldId id="290" r:id="rId21"/>
    <p:sldId id="371" r:id="rId22"/>
    <p:sldId id="372" r:id="rId23"/>
    <p:sldId id="327" r:id="rId24"/>
    <p:sldId id="295" r:id="rId25"/>
    <p:sldId id="341" r:id="rId26"/>
    <p:sldId id="375" r:id="rId27"/>
    <p:sldId id="342" r:id="rId28"/>
    <p:sldId id="364" r:id="rId29"/>
    <p:sldId id="366" r:id="rId30"/>
    <p:sldId id="373" r:id="rId31"/>
    <p:sldId id="367" r:id="rId32"/>
    <p:sldId id="368" r:id="rId33"/>
    <p:sldId id="258" r:id="rId34"/>
    <p:sldId id="332" r:id="rId35"/>
    <p:sldId id="333" r:id="rId36"/>
    <p:sldId id="335" r:id="rId37"/>
    <p:sldId id="377" r:id="rId38"/>
    <p:sldId id="378" r:id="rId39"/>
    <p:sldId id="334" r:id="rId40"/>
    <p:sldId id="289" r:id="rId41"/>
    <p:sldId id="283" r:id="rId42"/>
    <p:sldId id="30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52" autoAdjust="0"/>
  </p:normalViewPr>
  <p:slideViewPr>
    <p:cSldViewPr snapToGrid="0" snapToObjects="1">
      <p:cViewPr varScale="1">
        <p:scale>
          <a:sx n="87" d="100"/>
          <a:sy n="87" d="100"/>
        </p:scale>
        <p:origin x="523" y="62"/>
      </p:cViewPr>
      <p:guideLst>
        <p:guide orient="horz" pos="2160"/>
        <p:guide pos="2880"/>
      </p:guideLst>
    </p:cSldViewPr>
  </p:slideViewPr>
  <p:notesTextViewPr>
    <p:cViewPr>
      <p:scale>
        <a:sx n="100" d="100"/>
        <a:sy n="100" d="100"/>
      </p:scale>
      <p:origin x="0" y="0"/>
    </p:cViewPr>
  </p:notesTextViewPr>
  <p:sorterViewPr>
    <p:cViewPr>
      <p:scale>
        <a:sx n="81" d="100"/>
        <a:sy n="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9/7/2015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391357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3</a:t>
            </a:fld>
            <a:endParaRPr lang="en-US"/>
          </a:p>
        </p:txBody>
      </p:sp>
    </p:spTree>
    <p:extLst>
      <p:ext uri="{BB962C8B-B14F-4D97-AF65-F5344CB8AC3E}">
        <p14:creationId xmlns:p14="http://schemas.microsoft.com/office/powerpoint/2010/main" val="257775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10</a:t>
            </a:fld>
            <a:endParaRPr lang="en-US"/>
          </a:p>
        </p:txBody>
      </p:sp>
    </p:spTree>
    <p:extLst>
      <p:ext uri="{BB962C8B-B14F-4D97-AF65-F5344CB8AC3E}">
        <p14:creationId xmlns:p14="http://schemas.microsoft.com/office/powerpoint/2010/main" val="115806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15</a:t>
            </a:fld>
            <a:endParaRPr lang="en-US"/>
          </a:p>
        </p:txBody>
      </p:sp>
    </p:spTree>
    <p:extLst>
      <p:ext uri="{BB962C8B-B14F-4D97-AF65-F5344CB8AC3E}">
        <p14:creationId xmlns:p14="http://schemas.microsoft.com/office/powerpoint/2010/main" val="295268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16</a:t>
            </a:fld>
            <a:endParaRPr lang="en-US"/>
          </a:p>
        </p:txBody>
      </p:sp>
    </p:spTree>
    <p:extLst>
      <p:ext uri="{BB962C8B-B14F-4D97-AF65-F5344CB8AC3E}">
        <p14:creationId xmlns:p14="http://schemas.microsoft.com/office/powerpoint/2010/main" val="173421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20</a:t>
            </a:fld>
            <a:endParaRPr lang="en-US"/>
          </a:p>
        </p:txBody>
      </p:sp>
    </p:spTree>
    <p:extLst>
      <p:ext uri="{BB962C8B-B14F-4D97-AF65-F5344CB8AC3E}">
        <p14:creationId xmlns:p14="http://schemas.microsoft.com/office/powerpoint/2010/main" val="2047314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28</a:t>
            </a:fld>
            <a:endParaRPr lang="en-US"/>
          </a:p>
        </p:txBody>
      </p:sp>
    </p:spTree>
    <p:extLst>
      <p:ext uri="{BB962C8B-B14F-4D97-AF65-F5344CB8AC3E}">
        <p14:creationId xmlns:p14="http://schemas.microsoft.com/office/powerpoint/2010/main" val="237596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33</a:t>
            </a:fld>
            <a:endParaRPr lang="en-US"/>
          </a:p>
        </p:txBody>
      </p:sp>
    </p:spTree>
    <p:extLst>
      <p:ext uri="{BB962C8B-B14F-4D97-AF65-F5344CB8AC3E}">
        <p14:creationId xmlns:p14="http://schemas.microsoft.com/office/powerpoint/2010/main" val="199409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4A8CCF-E62F-40FC-BCF7-8421822B4756}"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9/5/2015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57672-1B06-4616-B8F9-A816AEDFC5C6}" type="datetime1">
              <a:rPr lang="en-US" smtClean="0"/>
              <a:t>9/7/2015</a:t>
            </a:fld>
            <a:endParaRPr lang="en-US"/>
          </a:p>
        </p:txBody>
      </p:sp>
      <p:sp>
        <p:nvSpPr>
          <p:cNvPr id="6" name="Footer Placeholder 5"/>
          <p:cNvSpPr>
            <a:spLocks noGrp="1"/>
          </p:cNvSpPr>
          <p:nvPr>
            <p:ph type="ftr" sz="quarter" idx="11"/>
          </p:nvPr>
        </p:nvSpPr>
        <p:spPr/>
        <p:txBody>
          <a:bodyPr/>
          <a:lstStyle/>
          <a:p>
            <a:r>
              <a:rPr lang="en-US" smtClean="0"/>
              <a:t>© 2015 EV3Lessons.com, Last edit 9/5/2015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AA218-0D06-4330-8477-F9FB0B0168F7}" type="datetime1">
              <a:rPr lang="en-US" smtClean="0"/>
              <a:t>9/7/2015</a:t>
            </a:fld>
            <a:endParaRPr lang="en-US"/>
          </a:p>
        </p:txBody>
      </p:sp>
      <p:sp>
        <p:nvSpPr>
          <p:cNvPr id="6" name="Footer Placeholder 5"/>
          <p:cNvSpPr>
            <a:spLocks noGrp="1"/>
          </p:cNvSpPr>
          <p:nvPr>
            <p:ph type="ftr" sz="quarter" idx="11"/>
          </p:nvPr>
        </p:nvSpPr>
        <p:spPr/>
        <p:txBody>
          <a:bodyPr/>
          <a:lstStyle/>
          <a:p>
            <a:r>
              <a:rPr lang="en-US" smtClean="0"/>
              <a:t>© 2015 EV3Lessons.com, Last edit 9/5/2015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5BFBF5-3128-4AA3-85FE-582D552B5CEB}" type="datetime1">
              <a:rPr lang="en-US" smtClean="0"/>
              <a:t>9/7/2015</a:t>
            </a:fld>
            <a:endParaRPr lang="en-US" dirty="0"/>
          </a:p>
        </p:txBody>
      </p:sp>
      <p:sp>
        <p:nvSpPr>
          <p:cNvPr id="6" name="Footer Placeholder 5"/>
          <p:cNvSpPr>
            <a:spLocks noGrp="1"/>
          </p:cNvSpPr>
          <p:nvPr>
            <p:ph type="ftr" sz="quarter" idx="11"/>
          </p:nvPr>
        </p:nvSpPr>
        <p:spPr/>
        <p:txBody>
          <a:bodyPr/>
          <a:lstStyle/>
          <a:p>
            <a:r>
              <a:rPr lang="en-US" smtClean="0"/>
              <a:t>© 2015 EV3Lessons.com, Last edit 9/5/2015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83EEBD9-9E0E-4DE3-8402-F8F679B3D8C1}" type="datetime1">
              <a:rPr lang="en-US" smtClean="0"/>
              <a:t>9/7/2015</a:t>
            </a:fld>
            <a:endParaRPr lang="en-US" dirty="0"/>
          </a:p>
        </p:txBody>
      </p:sp>
      <p:sp>
        <p:nvSpPr>
          <p:cNvPr id="6" name="Footer Placeholder 5"/>
          <p:cNvSpPr>
            <a:spLocks noGrp="1"/>
          </p:cNvSpPr>
          <p:nvPr>
            <p:ph type="ftr" sz="quarter" idx="11"/>
          </p:nvPr>
        </p:nvSpPr>
        <p:spPr/>
        <p:txBody>
          <a:bodyPr/>
          <a:lstStyle/>
          <a:p>
            <a:r>
              <a:rPr lang="en-US" smtClean="0"/>
              <a:t>© 2015 EV3Lessons.com, Last edit 9/5/2015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4D1FC-8383-47F6-A8EB-F3E69CA1677E}" type="datetime1">
              <a:rPr lang="en-US" smtClean="0"/>
              <a:t>9/7/2015</a:t>
            </a:fld>
            <a:endParaRPr lang="en-US" dirty="0"/>
          </a:p>
        </p:txBody>
      </p:sp>
      <p:sp>
        <p:nvSpPr>
          <p:cNvPr id="6" name="Footer Placeholder 5"/>
          <p:cNvSpPr>
            <a:spLocks noGrp="1"/>
          </p:cNvSpPr>
          <p:nvPr>
            <p:ph type="ftr" sz="quarter" idx="11"/>
          </p:nvPr>
        </p:nvSpPr>
        <p:spPr/>
        <p:txBody>
          <a:bodyPr/>
          <a:lstStyle/>
          <a:p>
            <a:r>
              <a:rPr lang="en-US" smtClean="0"/>
              <a:t>© 2015 EV3Lessons.com, Last edit 9/5/2015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A4E384C-D171-4954-AA9B-2765D31FBCB4}"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9/5/2015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958AF1-1C31-45A7-B050-14BD883BC088}"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9/5/2015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a:xfrm>
            <a:off x="284163" y="2133600"/>
            <a:ext cx="8574087" cy="39925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3A2C67-9B48-4410-8A07-6030ED4239B2}"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9/5/2015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C2AACDFF-16E1-41B9-976F-A918C3021B24}"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9/5/2015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80E3D360-EDBC-431C-97D3-A4FB3600C74E}" type="datetime1">
              <a:rPr lang="en-US" smtClean="0"/>
              <a:t>9/7/2015</a:t>
            </a:fld>
            <a:endParaRPr lang="en-US"/>
          </a:p>
        </p:txBody>
      </p:sp>
      <p:sp>
        <p:nvSpPr>
          <p:cNvPr id="5" name="Footer Placeholder 4"/>
          <p:cNvSpPr>
            <a:spLocks noGrp="1"/>
          </p:cNvSpPr>
          <p:nvPr>
            <p:ph type="ftr" sz="quarter" idx="11"/>
          </p:nvPr>
        </p:nvSpPr>
        <p:spPr/>
        <p:txBody>
          <a:bodyPr/>
          <a:lstStyle/>
          <a:p>
            <a:r>
              <a:rPr lang="en-US" smtClean="0"/>
              <a:t>© 2015 EV3Lessons.com, Last edit 9/5/2015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7AB70FBD-43C1-4D48-939F-B82CBBCC4D27}" type="datetime1">
              <a:rPr lang="en-US" smtClean="0"/>
              <a:t>9/7/2015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EBB2156-19DF-452C-8D02-39E90798DA0E}" type="datetime1">
              <a:rPr lang="en-US" smtClean="0"/>
              <a:t>9/7/2015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BD13DDC-D4CD-45E8-A17F-7E52F27B1064}" type="datetime1">
              <a:rPr lang="en-US" smtClean="0"/>
              <a:t>9/7/2015</a:t>
            </a:fld>
            <a:endParaRPr lang="en-US"/>
          </a:p>
        </p:txBody>
      </p:sp>
      <p:sp>
        <p:nvSpPr>
          <p:cNvPr id="8" name="Footer Placeholder 7"/>
          <p:cNvSpPr>
            <a:spLocks noGrp="1"/>
          </p:cNvSpPr>
          <p:nvPr>
            <p:ph type="ftr" sz="quarter" idx="11"/>
          </p:nvPr>
        </p:nvSpPr>
        <p:spPr/>
        <p:txBody>
          <a:bodyPr/>
          <a:lstStyle/>
          <a:p>
            <a:r>
              <a:rPr lang="en-US" smtClean="0"/>
              <a:t>© 2015 EV3Lessons.com, Last edit 9/5/2015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E5CAEFA-0311-4583-B985-44F68E40620B}" type="datetime1">
              <a:rPr lang="en-US" smtClean="0"/>
              <a:t>9/7/2015</a:t>
            </a:fld>
            <a:endParaRPr lang="en-US"/>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A5D1C-DCED-4B6D-B0B1-F26EC0327221}" type="datetime1">
              <a:rPr lang="en-US" smtClean="0"/>
              <a:t>9/7/2015</a:t>
            </a:fld>
            <a:endParaRPr lang="en-US"/>
          </a:p>
        </p:txBody>
      </p:sp>
      <p:sp>
        <p:nvSpPr>
          <p:cNvPr id="3" name="Footer Placeholder 2"/>
          <p:cNvSpPr>
            <a:spLocks noGrp="1"/>
          </p:cNvSpPr>
          <p:nvPr>
            <p:ph type="ftr" sz="quarter" idx="11"/>
          </p:nvPr>
        </p:nvSpPr>
        <p:spPr/>
        <p:txBody>
          <a:bodyPr/>
          <a:lstStyle/>
          <a:p>
            <a:r>
              <a:rPr lang="en-US" smtClean="0"/>
              <a:t>© 2015 EV3Lessons.com, Last edit 9/5/2015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3D3B443-EDF2-4C2B-BA5D-21137A9B1158}" type="datetime1">
              <a:rPr lang="en-US" smtClean="0"/>
              <a:t>9/7/2015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9/5/2015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sldNum="0"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v3lessons.com/translations/en-us/advanced/SyncBeams.pdf" TargetMode="External"/><Relationship Id="rId2" Type="http://schemas.openxmlformats.org/officeDocument/2006/relationships/hyperlink" Target="http://ev3lessons.com/translations/en-us/advanced/SyncBeams.pptx" TargetMode="External"/><Relationship Id="rId1" Type="http://schemas.openxmlformats.org/officeDocument/2006/relationships/slideLayout" Target="../slideLayouts/slideLayout2.xml"/><Relationship Id="rId4" Type="http://schemas.openxmlformats.org/officeDocument/2006/relationships/hyperlink" Target="http://ev3lessons.com/translations/en-us/advanced/SyncBeams.ev3"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v3lessons.com/translations/en-us/intermediate/MyBlocks.pdf" TargetMode="External"/><Relationship Id="rId2" Type="http://schemas.openxmlformats.org/officeDocument/2006/relationships/hyperlink" Target="http://ev3lessons.com/translations/en-us/intermediate/MyBlocks.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Droids Robotics Workshop</a:t>
            </a:r>
            <a:endParaRPr lang="en-US" dirty="0"/>
          </a:p>
        </p:txBody>
      </p:sp>
      <p:sp>
        <p:nvSpPr>
          <p:cNvPr id="3" name="Subtitle 2"/>
          <p:cNvSpPr>
            <a:spLocks noGrp="1"/>
          </p:cNvSpPr>
          <p:nvPr>
            <p:ph type="subTitle" idx="1"/>
          </p:nvPr>
        </p:nvSpPr>
        <p:spPr/>
        <p:txBody>
          <a:bodyPr/>
          <a:lstStyle/>
          <a:p>
            <a:r>
              <a:rPr lang="en-US" dirty="0" smtClean="0"/>
              <a:t>Intermediate Ohio Workshop</a:t>
            </a:r>
            <a:endParaRPr lang="en-US" dirty="0"/>
          </a:p>
        </p:txBody>
      </p:sp>
      <p:pic>
        <p:nvPicPr>
          <p:cNvPr id="1026" name="Picture 2" descr="http://ev3lessons.com/images/slider-flash/ev3lesson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51606" y="2817309"/>
            <a:ext cx="5980863" cy="2093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552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527" y="2621315"/>
            <a:ext cx="8377324" cy="1602037"/>
          </a:xfrm>
        </p:spPr>
        <p:txBody>
          <a:bodyPr>
            <a:noAutofit/>
          </a:bodyPr>
          <a:lstStyle/>
          <a:p>
            <a:r>
              <a:rPr lang="en-US" sz="4000" dirty="0" smtClean="0">
                <a:solidFill>
                  <a:schemeClr val="bg1">
                    <a:lumMod val="75000"/>
                  </a:schemeClr>
                </a:solidFill>
              </a:rPr>
              <a:t/>
            </a:r>
            <a:br>
              <a:rPr lang="en-US" sz="4000" dirty="0" smtClean="0">
                <a:solidFill>
                  <a:schemeClr val="bg1">
                    <a:lumMod val="75000"/>
                  </a:schemeClr>
                </a:solidFill>
              </a:rPr>
            </a:br>
            <a:r>
              <a:rPr lang="en-US" sz="4000" dirty="0" smtClean="0">
                <a:solidFill>
                  <a:schemeClr val="bg1">
                    <a:lumMod val="75000"/>
                  </a:schemeClr>
                </a:solidFill>
              </a:rPr>
              <a:t>Improving Robot Reliability in FLL</a:t>
            </a:r>
            <a:endParaRPr lang="en-US" sz="4000" dirty="0">
              <a:solidFill>
                <a:schemeClr val="bg1">
                  <a:lumMod val="75000"/>
                </a:schemeClr>
              </a:solidFill>
            </a:endParaRPr>
          </a:p>
        </p:txBody>
      </p:sp>
      <p:sp>
        <p:nvSpPr>
          <p:cNvPr id="3" name="Subtitle 2"/>
          <p:cNvSpPr>
            <a:spLocks noGrp="1"/>
          </p:cNvSpPr>
          <p:nvPr>
            <p:ph type="subTitle" idx="1"/>
          </p:nvPr>
        </p:nvSpPr>
        <p:spPr>
          <a:xfrm>
            <a:off x="316595" y="4897745"/>
            <a:ext cx="5326597" cy="1151697"/>
          </a:xfrm>
        </p:spPr>
        <p:txBody>
          <a:bodyPr/>
          <a:lstStyle/>
          <a:p>
            <a:r>
              <a:rPr lang="en-US" dirty="0" smtClean="0"/>
              <a:t>In</a:t>
            </a:r>
            <a:endParaRPr lang="en-US" dirty="0"/>
          </a:p>
        </p:txBody>
      </p:sp>
      <p:sp>
        <p:nvSpPr>
          <p:cNvPr id="5" name="TextBox 4"/>
          <p:cNvSpPr txBox="1"/>
          <p:nvPr/>
        </p:nvSpPr>
        <p:spPr>
          <a:xfrm>
            <a:off x="1593226" y="5403111"/>
            <a:ext cx="5081995" cy="646331"/>
          </a:xfrm>
          <a:prstGeom prst="rect">
            <a:avLst/>
          </a:prstGeom>
          <a:noFill/>
        </p:spPr>
        <p:txBody>
          <a:bodyPr wrap="square" rtlCol="0">
            <a:spAutoFit/>
          </a:bodyPr>
          <a:lstStyle/>
          <a:p>
            <a:r>
              <a:rPr lang="en-US" sz="3600" dirty="0" smtClean="0"/>
              <a:t>By Droids Robotics</a:t>
            </a:r>
            <a:endParaRPr lang="en-US" sz="3600" dirty="0"/>
          </a:p>
        </p:txBody>
      </p:sp>
      <p:pic>
        <p:nvPicPr>
          <p:cNvPr id="8" name="Picture 2" descr="EV3Lessons.co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20340" y="931696"/>
            <a:ext cx="4231698" cy="1571774"/>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roidslogo2.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2306" y="4964247"/>
            <a:ext cx="1085195" cy="1085195"/>
          </a:xfrm>
          <a:prstGeom prst="rect">
            <a:avLst/>
          </a:prstGeom>
        </p:spPr>
      </p:pic>
    </p:spTree>
    <p:extLst>
      <p:ext uri="{BB962C8B-B14F-4D97-AF65-F5344CB8AC3E}">
        <p14:creationId xmlns:p14="http://schemas.microsoft.com/office/powerpoint/2010/main" val="2039001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74" y="519634"/>
            <a:ext cx="8442323" cy="826789"/>
          </a:xfrm>
          <a:noFill/>
        </p:spPr>
        <p:txBody>
          <a:bodyPr>
            <a:normAutofit/>
          </a:bodyPr>
          <a:lstStyle/>
          <a:p>
            <a:r>
              <a:rPr lang="en-US" dirty="0" smtClean="0"/>
              <a:t>Common Sources of Problems in FLL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9605637"/>
              </p:ext>
            </p:extLst>
          </p:nvPr>
        </p:nvGraphicFramePr>
        <p:xfrm>
          <a:off x="579749" y="1966966"/>
          <a:ext cx="8191048" cy="2291080"/>
        </p:xfrm>
        <a:graphic>
          <a:graphicData uri="http://schemas.openxmlformats.org/drawingml/2006/table">
            <a:tbl>
              <a:tblPr firstRow="1" bandRow="1">
                <a:tableStyleId>{5C22544A-7EE6-4342-B048-85BDC9FD1C3A}</a:tableStyleId>
              </a:tblPr>
              <a:tblGrid>
                <a:gridCol w="4095524"/>
                <a:gridCol w="4095524"/>
              </a:tblGrid>
              <a:tr h="370840">
                <a:tc>
                  <a:txBody>
                    <a:bodyPr/>
                    <a:lstStyle/>
                    <a:p>
                      <a:r>
                        <a:rPr lang="en-US" dirty="0" smtClean="0"/>
                        <a:t>Problem</a:t>
                      </a:r>
                      <a:endParaRPr lang="en-US" dirty="0"/>
                    </a:p>
                  </a:txBody>
                  <a:tcPr/>
                </a:tc>
                <a:tc>
                  <a:txBody>
                    <a:bodyPr/>
                    <a:lstStyle/>
                    <a:p>
                      <a:r>
                        <a:rPr lang="en-US" dirty="0" smtClean="0"/>
                        <a:t>Impact</a:t>
                      </a:r>
                      <a:endParaRPr lang="en-US" dirty="0"/>
                    </a:p>
                  </a:txBody>
                  <a:tcPr/>
                </a:tc>
              </a:tr>
              <a:tr h="370840">
                <a:tc>
                  <a:txBody>
                    <a:bodyPr/>
                    <a:lstStyle/>
                    <a:p>
                      <a:r>
                        <a:rPr lang="en-US" b="0" dirty="0" smtClean="0">
                          <a:solidFill>
                            <a:schemeClr val="tx1"/>
                          </a:solidFill>
                        </a:rPr>
                        <a:t>Alignment in base varies from run to run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run is different</a:t>
                      </a:r>
                      <a:r>
                        <a:rPr lang="en-US" baseline="0" dirty="0" smtClean="0"/>
                        <a:t> and missions sometimes work. </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Robots don’t travel straight or turn exactly the same amount</a:t>
                      </a:r>
                    </a:p>
                  </a:txBody>
                  <a:tcPr/>
                </a:tc>
                <a:tc>
                  <a:txBody>
                    <a:bodyPr/>
                    <a:lstStyle/>
                    <a:p>
                      <a:r>
                        <a:rPr lang="en-US" dirty="0" smtClean="0"/>
                        <a:t>It is hard</a:t>
                      </a:r>
                      <a:r>
                        <a:rPr lang="en-US" baseline="0" dirty="0" smtClean="0"/>
                        <a:t> to predict the robot location exactly.</a:t>
                      </a:r>
                      <a:endParaRPr lang="en-US" dirty="0"/>
                    </a:p>
                  </a:txBody>
                  <a:tcPr/>
                </a:tc>
              </a:tr>
              <a:tr h="370840">
                <a:tc>
                  <a:txBody>
                    <a:bodyPr/>
                    <a:lstStyle/>
                    <a:p>
                      <a:r>
                        <a:rPr lang="en-US" b="0" dirty="0" smtClean="0">
                          <a:solidFill>
                            <a:schemeClr val="tx1"/>
                          </a:solidFill>
                        </a:rPr>
                        <a:t>Errors accumulate as you travel</a:t>
                      </a:r>
                    </a:p>
                  </a:txBody>
                  <a:tcPr/>
                </a:tc>
                <a:tc>
                  <a:txBody>
                    <a:bodyPr/>
                    <a:lstStyle/>
                    <a:p>
                      <a:r>
                        <a:rPr lang="en-US" dirty="0" smtClean="0"/>
                        <a:t>Missions far from base fail often. It is hard</a:t>
                      </a:r>
                      <a:r>
                        <a:rPr lang="en-US" baseline="0" dirty="0" smtClean="0"/>
                        <a:t> to do many missions on the same run.</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152738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394" y="426720"/>
            <a:ext cx="8500365" cy="1099446"/>
          </a:xfrm>
          <a:noFill/>
        </p:spPr>
        <p:txBody>
          <a:bodyPr>
            <a:normAutofit/>
          </a:bodyPr>
          <a:lstStyle/>
          <a:p>
            <a:r>
              <a:rPr lang="en-US" dirty="0" smtClean="0"/>
              <a:t>Starting Points in Base are Critical</a:t>
            </a:r>
            <a:endParaRPr lang="en-US" dirty="0"/>
          </a:p>
        </p:txBody>
      </p:sp>
      <p:sp>
        <p:nvSpPr>
          <p:cNvPr id="3" name="Content Placeholder 2"/>
          <p:cNvSpPr>
            <a:spLocks noGrp="1"/>
          </p:cNvSpPr>
          <p:nvPr>
            <p:ph idx="1"/>
          </p:nvPr>
        </p:nvSpPr>
        <p:spPr>
          <a:xfrm>
            <a:off x="367394" y="1902010"/>
            <a:ext cx="5814518" cy="4237184"/>
          </a:xfrm>
          <a:ln>
            <a:noFill/>
          </a:ln>
        </p:spPr>
        <p:txBody>
          <a:bodyPr>
            <a:normAutofit fontScale="92500" lnSpcReduction="20000"/>
          </a:bodyPr>
          <a:lstStyle/>
          <a:p>
            <a:r>
              <a:rPr lang="en-US" dirty="0" smtClean="0"/>
              <a:t>FLL teams need to figure out where to start in base</a:t>
            </a:r>
          </a:p>
          <a:p>
            <a:pPr lvl="1"/>
            <a:r>
              <a:rPr lang="en-US" b="1" dirty="0" smtClean="0"/>
              <a:t>Jigs: </a:t>
            </a:r>
            <a:r>
              <a:rPr lang="en-US" dirty="0" smtClean="0"/>
              <a:t>a LEGO ruler/wall that your robot can align against them in base</a:t>
            </a:r>
          </a:p>
          <a:p>
            <a:pPr lvl="1"/>
            <a:r>
              <a:rPr lang="en-US" b="1" dirty="0" smtClean="0"/>
              <a:t>Same start each time: </a:t>
            </a:r>
            <a:r>
              <a:rPr lang="en-US" dirty="0" smtClean="0"/>
              <a:t>pick one spot and start there no matter what the mission for easy starts</a:t>
            </a:r>
          </a:p>
          <a:p>
            <a:pPr lvl="1"/>
            <a:r>
              <a:rPr lang="en-US" b="1" dirty="0" smtClean="0"/>
              <a:t>Tick marks: </a:t>
            </a:r>
            <a:r>
              <a:rPr lang="en-US" dirty="0" smtClean="0"/>
              <a:t>Use the inch marks to pick a starting spot for each run</a:t>
            </a:r>
          </a:p>
          <a:p>
            <a:pPr lvl="1"/>
            <a:r>
              <a:rPr lang="en-US" b="1" dirty="0" smtClean="0"/>
              <a:t>Words: </a:t>
            </a:r>
            <a:r>
              <a:rPr lang="en-US" dirty="0" smtClean="0"/>
              <a:t>Base has words. If you aren’t near an inch mark, pick a word or letter to start on.	</a:t>
            </a:r>
          </a:p>
          <a:p>
            <a:r>
              <a:rPr lang="en-US" dirty="0" smtClean="0"/>
              <a:t>Even better, try to find a way to align the robot using other techniques</a:t>
            </a:r>
          </a:p>
        </p:txBody>
      </p:sp>
      <p:sp>
        <p:nvSpPr>
          <p:cNvPr id="4" name="Footer Placeholder 3"/>
          <p:cNvSpPr>
            <a:spLocks noGrp="1"/>
          </p:cNvSpPr>
          <p:nvPr>
            <p:ph type="ftr" sz="quarter" idx="11"/>
          </p:nvPr>
        </p:nvSpPr>
        <p:spPr>
          <a:xfrm>
            <a:off x="174812" y="6324790"/>
            <a:ext cx="6007100" cy="365125"/>
          </a:xfrm>
        </p:spPr>
        <p:txBody>
          <a:bodyPr/>
          <a:lstStyle/>
          <a:p>
            <a:r>
              <a:rPr lang="en-US" smtClean="0"/>
              <a:t>© 2015 EV3Lessons.com, Last edit 9/5/2015</a:t>
            </a:r>
            <a:endParaRPr lang="en-US"/>
          </a:p>
        </p:txBody>
      </p:sp>
      <p:grpSp>
        <p:nvGrpSpPr>
          <p:cNvPr id="20" name="Group 19"/>
          <p:cNvGrpSpPr/>
          <p:nvPr/>
        </p:nvGrpSpPr>
        <p:grpSpPr>
          <a:xfrm rot="16200000">
            <a:off x="6812631" y="2282072"/>
            <a:ext cx="1929324" cy="2080962"/>
            <a:chOff x="7130258" y="2305921"/>
            <a:chExt cx="1929324" cy="2080962"/>
          </a:xfrm>
        </p:grpSpPr>
        <p:sp>
          <p:nvSpPr>
            <p:cNvPr id="14" name="Rectangle 13"/>
            <p:cNvSpPr/>
            <p:nvPr/>
          </p:nvSpPr>
          <p:spPr>
            <a:xfrm>
              <a:off x="7218332" y="2437400"/>
              <a:ext cx="1793706" cy="19494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5400000">
              <a:off x="7374307" y="2381700"/>
              <a:ext cx="768731" cy="980312"/>
            </a:xfrm>
            <a:prstGeom prst="rtTriangle">
              <a:avLst/>
            </a:prstGeom>
            <a:solidFill>
              <a:srgbClr val="FFFFFF"/>
            </a:solidFill>
            <a:ln w="38100" cmpd="sng">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rot="19027525">
              <a:off x="7678581" y="2905314"/>
              <a:ext cx="674712" cy="701814"/>
              <a:chOff x="7631605" y="3030052"/>
              <a:chExt cx="674712" cy="701814"/>
            </a:xfrm>
          </p:grpSpPr>
          <p:sp>
            <p:nvSpPr>
              <p:cNvPr id="10" name="Rounded Rectangle 9"/>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13" name="TextBox 12"/>
            <p:cNvSpPr txBox="1"/>
            <p:nvPr/>
          </p:nvSpPr>
          <p:spPr>
            <a:xfrm>
              <a:off x="7142665" y="2464606"/>
              <a:ext cx="913565" cy="276999"/>
            </a:xfrm>
            <a:prstGeom prst="rect">
              <a:avLst/>
            </a:prstGeom>
            <a:noFill/>
          </p:spPr>
          <p:txBody>
            <a:bodyPr wrap="square" rtlCol="0">
              <a:spAutoFit/>
            </a:bodyPr>
            <a:lstStyle/>
            <a:p>
              <a:pPr algn="ctr"/>
              <a:r>
                <a:rPr lang="en-US" sz="1200" dirty="0" smtClean="0"/>
                <a:t>Use a jig</a:t>
              </a:r>
              <a:endParaRPr lang="en-US" sz="1200" dirty="0"/>
            </a:p>
          </p:txBody>
        </p:sp>
        <p:sp>
          <p:nvSpPr>
            <p:cNvPr id="15" name="Rectangle 14"/>
            <p:cNvSpPr/>
            <p:nvPr/>
          </p:nvSpPr>
          <p:spPr>
            <a:xfrm>
              <a:off x="7130259" y="2305921"/>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rot="5400000">
              <a:off x="6182844" y="3351395"/>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8" name="Straight Arrow Connector 17"/>
            <p:cNvCxnSpPr/>
            <p:nvPr/>
          </p:nvCxnSpPr>
          <p:spPr>
            <a:xfrm>
              <a:off x="8248829" y="3662395"/>
              <a:ext cx="617733" cy="593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rot="16200000">
            <a:off x="6996165" y="4635759"/>
            <a:ext cx="1793706" cy="19494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rot="10800000">
            <a:off x="7710640" y="4773606"/>
            <a:ext cx="674712" cy="701814"/>
            <a:chOff x="7631605" y="3030052"/>
            <a:chExt cx="674712" cy="701814"/>
          </a:xfrm>
        </p:grpSpPr>
        <p:sp>
          <p:nvSpPr>
            <p:cNvPr id="29" name="Rounded Rectangle 28"/>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Oval 30"/>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5" name="TextBox 24"/>
          <p:cNvSpPr txBox="1"/>
          <p:nvPr/>
        </p:nvSpPr>
        <p:spPr>
          <a:xfrm>
            <a:off x="7841314" y="6139193"/>
            <a:ext cx="913565" cy="276999"/>
          </a:xfrm>
          <a:prstGeom prst="rect">
            <a:avLst/>
          </a:prstGeom>
          <a:noFill/>
        </p:spPr>
        <p:txBody>
          <a:bodyPr wrap="square" rtlCol="0">
            <a:spAutoFit/>
          </a:bodyPr>
          <a:lstStyle/>
          <a:p>
            <a:pPr algn="ctr"/>
            <a:r>
              <a:rPr lang="en-US" sz="1200" dirty="0" smtClean="0"/>
              <a:t>Use marks</a:t>
            </a:r>
            <a:endParaRPr lang="en-US" sz="1200" dirty="0"/>
          </a:p>
        </p:txBody>
      </p:sp>
      <p:sp>
        <p:nvSpPr>
          <p:cNvPr id="26" name="Rectangle 25"/>
          <p:cNvSpPr/>
          <p:nvPr/>
        </p:nvSpPr>
        <p:spPr>
          <a:xfrm rot="16200000">
            <a:off x="5888475" y="5564427"/>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6884858" y="6507353"/>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097019" y="471364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7260560" y="472122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7412960" y="470652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7572508" y="472122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736049" y="472880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888449" y="471410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8047997" y="472880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211538" y="473638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8363938" y="472168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6406092" y="1902009"/>
            <a:ext cx="11141" cy="474559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479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87680"/>
            <a:ext cx="8399919" cy="998220"/>
          </a:xfrm>
          <a:noFill/>
        </p:spPr>
        <p:txBody>
          <a:bodyPr>
            <a:normAutofit fontScale="90000"/>
          </a:bodyPr>
          <a:lstStyle/>
          <a:p>
            <a:r>
              <a:rPr lang="en-US" dirty="0" smtClean="0"/>
              <a:t>Robot Doesn’t Travel Straight &amp; Errors Accumulate Over Time</a:t>
            </a:r>
            <a:endParaRPr lang="en-US" dirty="0"/>
          </a:p>
        </p:txBody>
      </p:sp>
      <p:sp>
        <p:nvSpPr>
          <p:cNvPr id="3" name="Content Placeholder 2"/>
          <p:cNvSpPr>
            <a:spLocks noGrp="1"/>
          </p:cNvSpPr>
          <p:nvPr>
            <p:ph idx="1"/>
          </p:nvPr>
        </p:nvSpPr>
        <p:spPr>
          <a:xfrm>
            <a:off x="457199" y="2209800"/>
            <a:ext cx="8399919" cy="1176729"/>
          </a:xfrm>
        </p:spPr>
        <p:txBody>
          <a:bodyPr>
            <a:normAutofit fontScale="70000" lnSpcReduction="20000"/>
          </a:bodyPr>
          <a:lstStyle/>
          <a:p>
            <a:r>
              <a:rPr lang="en-US" dirty="0" smtClean="0"/>
              <a:t>By the time you get to the far side of the table, you are no longer in the right position</a:t>
            </a:r>
          </a:p>
          <a:p>
            <a:r>
              <a:rPr lang="en-US" dirty="0" smtClean="0"/>
              <a:t>Solution: Repeat alignment techniques multiple </a:t>
            </a:r>
            <a:r>
              <a:rPr lang="en-US" dirty="0"/>
              <a:t>times in a run for better </a:t>
            </a:r>
            <a:r>
              <a:rPr lang="en-US" dirty="0" smtClean="0"/>
              <a:t>reliability (see next slide)</a:t>
            </a:r>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grpSp>
        <p:nvGrpSpPr>
          <p:cNvPr id="5" name="Group 4"/>
          <p:cNvGrpSpPr/>
          <p:nvPr/>
        </p:nvGrpSpPr>
        <p:grpSpPr>
          <a:xfrm rot="5136764">
            <a:off x="791013" y="3734291"/>
            <a:ext cx="674712" cy="701814"/>
            <a:chOff x="7631605" y="3030052"/>
            <a:chExt cx="674712" cy="701814"/>
          </a:xfrm>
        </p:grpSpPr>
        <p:sp>
          <p:nvSpPr>
            <p:cNvPr id="6" name="Rounded Rectangle 5"/>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0" name="Straight Connector 9"/>
          <p:cNvCxnSpPr>
            <a:stCxn id="6" idx="2"/>
          </p:cNvCxnSpPr>
          <p:nvPr/>
        </p:nvCxnSpPr>
        <p:spPr>
          <a:xfrm flipV="1">
            <a:off x="778677" y="3553628"/>
            <a:ext cx="6351582" cy="560852"/>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16404" y="3744144"/>
            <a:ext cx="1187198" cy="637693"/>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Mission Model 1</a:t>
            </a:r>
            <a:endParaRPr lang="en-US" dirty="0"/>
          </a:p>
        </p:txBody>
      </p:sp>
      <p:grpSp>
        <p:nvGrpSpPr>
          <p:cNvPr id="13" name="Group 12"/>
          <p:cNvGrpSpPr/>
          <p:nvPr/>
        </p:nvGrpSpPr>
        <p:grpSpPr>
          <a:xfrm rot="5136764">
            <a:off x="834104" y="4726338"/>
            <a:ext cx="674712" cy="701814"/>
            <a:chOff x="7631605" y="3030052"/>
            <a:chExt cx="674712" cy="701814"/>
          </a:xfrm>
        </p:grpSpPr>
        <p:sp>
          <p:nvSpPr>
            <p:cNvPr id="14" name="Rounded Rectangle 13"/>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Oval 15"/>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7" name="Straight Connector 16"/>
          <p:cNvCxnSpPr>
            <a:stCxn id="14" idx="2"/>
          </p:cNvCxnSpPr>
          <p:nvPr/>
        </p:nvCxnSpPr>
        <p:spPr>
          <a:xfrm flipV="1">
            <a:off x="821768" y="4545675"/>
            <a:ext cx="6351582" cy="560852"/>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821469" y="4736191"/>
            <a:ext cx="1187198" cy="637693"/>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Mission Model 2</a:t>
            </a:r>
            <a:endParaRPr lang="en-US" dirty="0"/>
          </a:p>
        </p:txBody>
      </p:sp>
    </p:spTree>
    <p:extLst>
      <p:ext uri="{BB962C8B-B14F-4D97-AF65-F5344CB8AC3E}">
        <p14:creationId xmlns:p14="http://schemas.microsoft.com/office/powerpoint/2010/main" val="3203344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firstlegoleague.org/sites/default/files/Challenge/TRASH-TREK/trashtrek-fiel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4163" y="1758568"/>
            <a:ext cx="8484463" cy="46504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Navigation on the Trash Trek Mat</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dirty="0"/>
          </a:p>
        </p:txBody>
      </p:sp>
      <p:grpSp>
        <p:nvGrpSpPr>
          <p:cNvPr id="14" name="Group 13"/>
          <p:cNvGrpSpPr/>
          <p:nvPr/>
        </p:nvGrpSpPr>
        <p:grpSpPr>
          <a:xfrm rot="3314571">
            <a:off x="832316" y="5095280"/>
            <a:ext cx="674712" cy="701814"/>
            <a:chOff x="7631605" y="3030052"/>
            <a:chExt cx="674712" cy="701814"/>
          </a:xfrm>
        </p:grpSpPr>
        <p:sp>
          <p:nvSpPr>
            <p:cNvPr id="15" name="Rounded Rectangle 14"/>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6" name="TextBox 25"/>
          <p:cNvSpPr txBox="1"/>
          <p:nvPr/>
        </p:nvSpPr>
        <p:spPr>
          <a:xfrm>
            <a:off x="394074" y="3915171"/>
            <a:ext cx="1343828" cy="369332"/>
          </a:xfrm>
          <a:prstGeom prst="rect">
            <a:avLst/>
          </a:prstGeom>
          <a:solidFill>
            <a:srgbClr val="C0504D"/>
          </a:solidFill>
        </p:spPr>
        <p:txBody>
          <a:bodyPr wrap="square" rtlCol="0">
            <a:spAutoFit/>
          </a:bodyPr>
          <a:lstStyle/>
          <a:p>
            <a:pPr algn="ctr"/>
            <a:r>
              <a:rPr lang="en-US" dirty="0" smtClean="0"/>
              <a:t>Ride walls</a:t>
            </a:r>
            <a:endParaRPr lang="en-US" dirty="0"/>
          </a:p>
        </p:txBody>
      </p:sp>
      <p:sp>
        <p:nvSpPr>
          <p:cNvPr id="27" name="TextBox 26"/>
          <p:cNvSpPr txBox="1"/>
          <p:nvPr/>
        </p:nvSpPr>
        <p:spPr>
          <a:xfrm>
            <a:off x="7002689" y="4299791"/>
            <a:ext cx="1343828" cy="369332"/>
          </a:xfrm>
          <a:prstGeom prst="rect">
            <a:avLst/>
          </a:prstGeom>
          <a:solidFill>
            <a:srgbClr val="C0504D"/>
          </a:solidFill>
        </p:spPr>
        <p:txBody>
          <a:bodyPr wrap="square" rtlCol="0">
            <a:spAutoFit/>
          </a:bodyPr>
          <a:lstStyle/>
          <a:p>
            <a:pPr algn="ctr"/>
            <a:r>
              <a:rPr lang="en-US" dirty="0" smtClean="0"/>
              <a:t>Follow lines</a:t>
            </a:r>
            <a:endParaRPr lang="en-US" dirty="0"/>
          </a:p>
        </p:txBody>
      </p:sp>
      <p:sp>
        <p:nvSpPr>
          <p:cNvPr id="28" name="TextBox 27"/>
          <p:cNvSpPr txBox="1"/>
          <p:nvPr/>
        </p:nvSpPr>
        <p:spPr>
          <a:xfrm>
            <a:off x="3302495" y="3638172"/>
            <a:ext cx="892456" cy="923330"/>
          </a:xfrm>
          <a:prstGeom prst="rect">
            <a:avLst/>
          </a:prstGeom>
          <a:solidFill>
            <a:srgbClr val="C0504D"/>
          </a:solidFill>
        </p:spPr>
        <p:txBody>
          <a:bodyPr wrap="square" rtlCol="0">
            <a:spAutoFit/>
          </a:bodyPr>
          <a:lstStyle/>
          <a:p>
            <a:pPr algn="ctr"/>
            <a:r>
              <a:rPr lang="en-US" dirty="0" smtClean="0"/>
              <a:t>Square on lines</a:t>
            </a:r>
            <a:endParaRPr lang="en-US" dirty="0"/>
          </a:p>
        </p:txBody>
      </p:sp>
      <p:sp>
        <p:nvSpPr>
          <p:cNvPr id="29" name="TextBox 28"/>
          <p:cNvSpPr txBox="1"/>
          <p:nvPr/>
        </p:nvSpPr>
        <p:spPr>
          <a:xfrm>
            <a:off x="6279552" y="5378524"/>
            <a:ext cx="1623833" cy="646331"/>
          </a:xfrm>
          <a:prstGeom prst="rect">
            <a:avLst/>
          </a:prstGeom>
          <a:solidFill>
            <a:srgbClr val="C0504D"/>
          </a:solidFill>
        </p:spPr>
        <p:txBody>
          <a:bodyPr wrap="square" rtlCol="0">
            <a:spAutoFit/>
          </a:bodyPr>
          <a:lstStyle/>
          <a:p>
            <a:pPr algn="ctr"/>
            <a:r>
              <a:rPr lang="en-US" dirty="0" smtClean="0"/>
              <a:t>Align on a mission model</a:t>
            </a:r>
            <a:endParaRPr lang="en-US" dirty="0"/>
          </a:p>
        </p:txBody>
      </p:sp>
      <p:sp>
        <p:nvSpPr>
          <p:cNvPr id="30" name="TextBox 29"/>
          <p:cNvSpPr txBox="1"/>
          <p:nvPr/>
        </p:nvSpPr>
        <p:spPr>
          <a:xfrm>
            <a:off x="3157004" y="4821334"/>
            <a:ext cx="1343828" cy="923330"/>
          </a:xfrm>
          <a:prstGeom prst="rect">
            <a:avLst/>
          </a:prstGeom>
          <a:solidFill>
            <a:srgbClr val="C0504D"/>
          </a:solidFill>
        </p:spPr>
        <p:txBody>
          <a:bodyPr wrap="square" rtlCol="0">
            <a:spAutoFit/>
          </a:bodyPr>
          <a:lstStyle/>
          <a:p>
            <a:pPr algn="ctr"/>
            <a:r>
              <a:rPr lang="en-US" dirty="0" smtClean="0"/>
              <a:t>Move until you see black</a:t>
            </a:r>
            <a:endParaRPr lang="en-US" dirty="0"/>
          </a:p>
        </p:txBody>
      </p:sp>
    </p:spTree>
    <p:extLst>
      <p:ext uri="{BB962C8B-B14F-4D97-AF65-F5344CB8AC3E}">
        <p14:creationId xmlns:p14="http://schemas.microsoft.com/office/powerpoint/2010/main" val="1673441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693" y="608372"/>
            <a:ext cx="6508377" cy="773108"/>
          </a:xfrm>
          <a:noFill/>
        </p:spPr>
        <p:txBody>
          <a:bodyPr/>
          <a:lstStyle/>
          <a:p>
            <a:r>
              <a:rPr lang="en-US" dirty="0" smtClean="0"/>
              <a:t>Other Factors in Reliability</a:t>
            </a:r>
            <a:endParaRPr lang="en-US" dirty="0"/>
          </a:p>
        </p:txBody>
      </p:sp>
      <p:sp>
        <p:nvSpPr>
          <p:cNvPr id="3" name="Content Placeholder 2"/>
          <p:cNvSpPr>
            <a:spLocks noGrp="1"/>
          </p:cNvSpPr>
          <p:nvPr>
            <p:ph idx="1"/>
          </p:nvPr>
        </p:nvSpPr>
        <p:spPr>
          <a:xfrm>
            <a:off x="457199" y="2027462"/>
            <a:ext cx="8388778" cy="4098701"/>
          </a:xfrm>
        </p:spPr>
        <p:txBody>
          <a:bodyPr>
            <a:normAutofit lnSpcReduction="10000"/>
          </a:bodyPr>
          <a:lstStyle/>
          <a:p>
            <a:r>
              <a:rPr lang="en-US" b="1" dirty="0" smtClean="0"/>
              <a:t>Battery level</a:t>
            </a:r>
          </a:p>
          <a:p>
            <a:pPr lvl="1"/>
            <a:r>
              <a:rPr lang="en-US" dirty="0" smtClean="0"/>
              <a:t>If </a:t>
            </a:r>
            <a:r>
              <a:rPr lang="en-US" dirty="0"/>
              <a:t>you program your robot when the battery </a:t>
            </a:r>
            <a:r>
              <a:rPr lang="en-US" dirty="0" smtClean="0"/>
              <a:t>level is </a:t>
            </a:r>
            <a:r>
              <a:rPr lang="en-US" dirty="0"/>
              <a:t>low, it won’t run the </a:t>
            </a:r>
            <a:r>
              <a:rPr lang="en-US" dirty="0" smtClean="0"/>
              <a:t>same when fully charged</a:t>
            </a:r>
          </a:p>
          <a:p>
            <a:pPr lvl="2"/>
            <a:r>
              <a:rPr lang="en-US" dirty="0" smtClean="0"/>
              <a:t>Motors behave differently with low battery</a:t>
            </a:r>
          </a:p>
          <a:p>
            <a:pPr lvl="1"/>
            <a:r>
              <a:rPr lang="en-US" dirty="0"/>
              <a:t>U</a:t>
            </a:r>
            <a:r>
              <a:rPr lang="en-US" dirty="0" smtClean="0"/>
              <a:t>sing sensors makes you not as dependent on battery</a:t>
            </a:r>
          </a:p>
          <a:p>
            <a:r>
              <a:rPr lang="en-US" b="1" dirty="0" smtClean="0"/>
              <a:t>Motors and sensors don’t always match</a:t>
            </a:r>
          </a:p>
          <a:p>
            <a:pPr lvl="1"/>
            <a:r>
              <a:rPr lang="en-US" dirty="0" smtClean="0"/>
              <a:t>Some teams test motors</a:t>
            </a:r>
            <a:r>
              <a:rPr lang="en-US" dirty="0"/>
              <a:t>, sensors and wheels to make sure </a:t>
            </a:r>
            <a:r>
              <a:rPr lang="en-US" dirty="0" smtClean="0"/>
              <a:t>that they match</a:t>
            </a:r>
          </a:p>
          <a:p>
            <a:pPr lvl="1"/>
            <a:r>
              <a:rPr lang="en-US" dirty="0" smtClean="0"/>
              <a:t>You will never get a perfect match so we recommend use other techniques and accept that they will be different</a:t>
            </a:r>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3697531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98" y="2974369"/>
            <a:ext cx="7810967" cy="1088237"/>
          </a:xfrm>
        </p:spPr>
        <p:txBody>
          <a:bodyPr>
            <a:noAutofit/>
          </a:bodyPr>
          <a:lstStyle/>
          <a:p>
            <a:r>
              <a:rPr lang="en-US" sz="4000" dirty="0" smtClean="0">
                <a:solidFill>
                  <a:srgbClr val="FF0000"/>
                </a:solidFill>
              </a:rPr>
              <a:t>Parallel Beams for Squaring on Lines</a:t>
            </a:r>
            <a:endParaRPr lang="en-US" sz="2400"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INTERMEDIATE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9/5/2015</a:t>
            </a:r>
            <a:endParaRPr lang="en-US"/>
          </a:p>
        </p:txBody>
      </p:sp>
      <p:sp>
        <p:nvSpPr>
          <p:cNvPr id="14" name="Subtitle 2"/>
          <p:cNvSpPr txBox="1">
            <a:spLocks/>
          </p:cNvSpPr>
          <p:nvPr/>
        </p:nvSpPr>
        <p:spPr>
          <a:xfrm>
            <a:off x="1654912" y="4858068"/>
            <a:ext cx="6966857" cy="1188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4000" dirty="0" smtClean="0">
                <a:solidFill>
                  <a:schemeClr val="tx1"/>
                </a:solidFill>
              </a:rPr>
              <a:t>By Droids Robotics</a:t>
            </a:r>
            <a:endParaRPr lang="en-US" sz="4000" dirty="0">
              <a:solidFill>
                <a:schemeClr val="tx1"/>
              </a:solidFill>
            </a:endParaRPr>
          </a:p>
        </p:txBody>
      </p:sp>
      <p:pic>
        <p:nvPicPr>
          <p:cNvPr id="8" name="Picture 7" descr="Droidslogo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9698" y="4858068"/>
            <a:ext cx="1501283" cy="1501283"/>
          </a:xfrm>
          <a:prstGeom prst="rect">
            <a:avLst/>
          </a:prstGeom>
        </p:spPr>
      </p:pic>
      <p:pic>
        <p:nvPicPr>
          <p:cNvPr id="9" name="Picture 8"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96763" y="5500856"/>
            <a:ext cx="2940317" cy="1092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01281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087" y="521228"/>
            <a:ext cx="6347713" cy="624840"/>
          </a:xfrm>
          <a:noFill/>
        </p:spPr>
        <p:txBody>
          <a:bodyPr>
            <a:normAutofit fontScale="90000"/>
          </a:bodyPr>
          <a:lstStyle/>
          <a:p>
            <a:r>
              <a:rPr lang="en-US" dirty="0" smtClean="0"/>
              <a:t>What are Parallel Beams?</a:t>
            </a:r>
            <a:endParaRPr lang="en-US" dirty="0"/>
          </a:p>
        </p:txBody>
      </p:sp>
      <p:sp>
        <p:nvSpPr>
          <p:cNvPr id="3" name="Content Placeholder 2"/>
          <p:cNvSpPr>
            <a:spLocks noGrp="1"/>
          </p:cNvSpPr>
          <p:nvPr>
            <p:ph idx="1"/>
          </p:nvPr>
        </p:nvSpPr>
        <p:spPr>
          <a:xfrm>
            <a:off x="222158" y="1897804"/>
            <a:ext cx="8464642" cy="1813180"/>
          </a:xfrm>
        </p:spPr>
        <p:txBody>
          <a:bodyPr>
            <a:normAutofit fontScale="77500" lnSpcReduction="20000"/>
          </a:bodyPr>
          <a:lstStyle/>
          <a:p>
            <a:r>
              <a:rPr lang="en-US" dirty="0"/>
              <a:t>Parallel beams allow you to run two or more blocks at the same time.</a:t>
            </a:r>
          </a:p>
          <a:p>
            <a:endParaRPr lang="en-US" dirty="0" smtClean="0"/>
          </a:p>
          <a:p>
            <a:r>
              <a:rPr lang="en-US" dirty="0" smtClean="0"/>
              <a:t>In First Lego League, they are mostly often used when you have one of more attachment arms connected to motors and you want to turn these arms while the robot is moving to complete a mission</a:t>
            </a:r>
          </a:p>
          <a:p>
            <a:pPr marL="0" indent="0">
              <a:buNone/>
            </a:pPr>
            <a:endParaRPr lang="en-US" dirty="0"/>
          </a:p>
        </p:txBody>
      </p:sp>
      <p:sp>
        <p:nvSpPr>
          <p:cNvPr id="32" name="Footer Placeholder 31"/>
          <p:cNvSpPr>
            <a:spLocks noGrp="1"/>
          </p:cNvSpPr>
          <p:nvPr>
            <p:ph type="ftr" sz="quarter" idx="11"/>
          </p:nvPr>
        </p:nvSpPr>
        <p:spPr/>
        <p:txBody>
          <a:bodyPr/>
          <a:lstStyle/>
          <a:p>
            <a:r>
              <a:rPr lang="en-US" smtClean="0"/>
              <a:t>© 2015 EV3Lessons.com, Last edit 9/5/2015</a:t>
            </a:r>
            <a:endParaRPr lang="en-US" dirty="0"/>
          </a:p>
        </p:txBody>
      </p:sp>
      <p:sp>
        <p:nvSpPr>
          <p:cNvPr id="55" name="TextBox 54"/>
          <p:cNvSpPr txBox="1"/>
          <p:nvPr/>
        </p:nvSpPr>
        <p:spPr>
          <a:xfrm>
            <a:off x="5119818" y="3932528"/>
            <a:ext cx="2071461" cy="923330"/>
          </a:xfrm>
          <a:prstGeom prst="rect">
            <a:avLst/>
          </a:prstGeom>
          <a:noFill/>
        </p:spPr>
        <p:txBody>
          <a:bodyPr wrap="square" rtlCol="0">
            <a:spAutoFit/>
          </a:bodyPr>
          <a:lstStyle/>
          <a:p>
            <a:r>
              <a:rPr lang="en-US" dirty="0" smtClean="0"/>
              <a:t>Robot lifting up hoops and driving forward.</a:t>
            </a:r>
            <a:endParaRPr lang="en-US" dirty="0"/>
          </a:p>
        </p:txBody>
      </p:sp>
      <p:grpSp>
        <p:nvGrpSpPr>
          <p:cNvPr id="60" name="Group 59"/>
          <p:cNvGrpSpPr/>
          <p:nvPr/>
        </p:nvGrpSpPr>
        <p:grpSpPr>
          <a:xfrm>
            <a:off x="609599" y="4125581"/>
            <a:ext cx="1696452" cy="1227220"/>
            <a:chOff x="1323474" y="3380874"/>
            <a:chExt cx="1696452" cy="1227220"/>
          </a:xfrm>
        </p:grpSpPr>
        <p:sp>
          <p:nvSpPr>
            <p:cNvPr id="61" name="Rectangle 60"/>
            <p:cNvSpPr/>
            <p:nvPr/>
          </p:nvSpPr>
          <p:spPr>
            <a:xfrm>
              <a:off x="1323474" y="3380874"/>
              <a:ext cx="1696452" cy="81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19727" y="4199021"/>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473695" y="4199020"/>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545678" y="4651548"/>
            <a:ext cx="334513" cy="584358"/>
            <a:chOff x="3249164" y="3608942"/>
            <a:chExt cx="334513" cy="584358"/>
          </a:xfrm>
        </p:grpSpPr>
        <p:grpSp>
          <p:nvGrpSpPr>
            <p:cNvPr id="65" name="Group 64"/>
            <p:cNvGrpSpPr/>
            <p:nvPr/>
          </p:nvGrpSpPr>
          <p:grpSpPr>
            <a:xfrm>
              <a:off x="3249164" y="3608942"/>
              <a:ext cx="334513" cy="584358"/>
              <a:chOff x="2971800" y="3051810"/>
              <a:chExt cx="334513" cy="584358"/>
            </a:xfrm>
          </p:grpSpPr>
          <p:sp>
            <p:nvSpPr>
              <p:cNvPr id="67" name="Block Arc 66"/>
              <p:cNvSpPr/>
              <p:nvPr/>
            </p:nvSpPr>
            <p:spPr>
              <a:xfrm>
                <a:off x="2971800" y="3051810"/>
                <a:ext cx="334513" cy="457200"/>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8" name="Rectangle 67"/>
              <p:cNvSpPr/>
              <p:nvPr/>
            </p:nvSpPr>
            <p:spPr>
              <a:xfrm>
                <a:off x="2971800" y="3256120"/>
                <a:ext cx="334513" cy="380048"/>
              </a:xfrm>
              <a:prstGeom prst="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66" name="Rectangle 65"/>
            <p:cNvSpPr/>
            <p:nvPr/>
          </p:nvSpPr>
          <p:spPr>
            <a:xfrm>
              <a:off x="3362543" y="3887546"/>
              <a:ext cx="140252" cy="185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9" name="Straight Connector 68"/>
          <p:cNvCxnSpPr/>
          <p:nvPr/>
        </p:nvCxnSpPr>
        <p:spPr>
          <a:xfrm>
            <a:off x="2306657" y="4808599"/>
            <a:ext cx="1151434" cy="274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a:off x="1405502" y="5491992"/>
            <a:ext cx="2307433"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1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6 1.85185E-6 L 0.08021 -0.09213 " pathEditMode="relative" rAng="0" ptsTypes="AA">
                                      <p:cBhvr>
                                        <p:cTn id="6" dur="2000" fill="hold"/>
                                        <p:tgtEl>
                                          <p:spTgt spid="69"/>
                                        </p:tgtEl>
                                        <p:attrNameLst>
                                          <p:attrName>ppt_x</p:attrName>
                                          <p:attrName>ppt_y</p:attrName>
                                        </p:attrNameLst>
                                      </p:cBhvr>
                                      <p:rCtr x="4010" y="-4606"/>
                                    </p:animMotion>
                                  </p:childTnLst>
                                </p:cTn>
                              </p:par>
                              <p:par>
                                <p:cTn id="7" presetID="63" presetClass="path" presetSubtype="0" accel="50000" decel="50000" fill="hold" nodeType="withEffect">
                                  <p:stCondLst>
                                    <p:cond delay="0"/>
                                  </p:stCondLst>
                                  <p:childTnLst>
                                    <p:animMotion origin="layout" path="M 5E-6 4.44444E-6 L 0.11876 -0.0007 " pathEditMode="relative" rAng="0" ptsTypes="AA">
                                      <p:cBhvr>
                                        <p:cTn id="8" dur="2000" fill="hold"/>
                                        <p:tgtEl>
                                          <p:spTgt spid="60"/>
                                        </p:tgtEl>
                                        <p:attrNameLst>
                                          <p:attrName>ppt_x</p:attrName>
                                          <p:attrName>ppt_y</p:attrName>
                                        </p:attrNameLst>
                                      </p:cBhvr>
                                      <p:rCtr x="5937" y="-46"/>
                                    </p:animMotion>
                                  </p:childTnLst>
                                </p:cTn>
                              </p:par>
                              <p:par>
                                <p:cTn id="9" presetID="64" presetClass="path" presetSubtype="0" accel="50000" decel="50000" fill="hold" nodeType="withEffect">
                                  <p:stCondLst>
                                    <p:cond delay="300"/>
                                  </p:stCondLst>
                                  <p:childTnLst>
                                    <p:animMotion origin="layout" path="M -2.77778E-6 3.33333E-6 L 0.01841 -0.09445 " pathEditMode="relative" rAng="0" ptsTypes="AA">
                                      <p:cBhvr>
                                        <p:cTn id="10" dur="1700" fill="hold"/>
                                        <p:tgtEl>
                                          <p:spTgt spid="64"/>
                                        </p:tgtEl>
                                        <p:attrNameLst>
                                          <p:attrName>ppt_x</p:attrName>
                                          <p:attrName>ppt_y</p:attrName>
                                        </p:attrNameLst>
                                      </p:cBhvr>
                                      <p:rCtr x="92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33" y="637665"/>
            <a:ext cx="7748337" cy="624840"/>
          </a:xfrm>
          <a:noFill/>
        </p:spPr>
        <p:txBody>
          <a:bodyPr>
            <a:normAutofit fontScale="90000"/>
          </a:bodyPr>
          <a:lstStyle/>
          <a:p>
            <a:r>
              <a:rPr lang="en-US" dirty="0" smtClean="0"/>
              <a:t>How Do I Make a Parallel </a:t>
            </a:r>
            <a:r>
              <a:rPr lang="en-US" dirty="0"/>
              <a:t>B</a:t>
            </a:r>
            <a:r>
              <a:rPr lang="en-US" dirty="0" smtClean="0"/>
              <a:t>eam?	</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2293" y="4386412"/>
            <a:ext cx="2222406" cy="1892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208799" y="4413284"/>
            <a:ext cx="2202917" cy="1963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1644898" y="4761928"/>
            <a:ext cx="204537" cy="2406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t>© 2015 EV3Lessons.com, Last edit 9/5/2015</a:t>
            </a:r>
            <a:endParaRPr lang="en-US" dirty="0"/>
          </a:p>
        </p:txBody>
      </p:sp>
      <p:sp>
        <p:nvSpPr>
          <p:cNvPr id="12" name="TextBox 11"/>
          <p:cNvSpPr txBox="1"/>
          <p:nvPr/>
        </p:nvSpPr>
        <p:spPr>
          <a:xfrm>
            <a:off x="986433" y="1848827"/>
            <a:ext cx="2647648" cy="2308324"/>
          </a:xfrm>
          <a:prstGeom prst="rect">
            <a:avLst/>
          </a:prstGeom>
          <a:noFill/>
        </p:spPr>
        <p:txBody>
          <a:bodyPr wrap="square" rtlCol="0">
            <a:spAutoFit/>
          </a:bodyPr>
          <a:lstStyle/>
          <a:p>
            <a:r>
              <a:rPr lang="en-US" dirty="0" smtClean="0"/>
              <a:t>To </a:t>
            </a:r>
            <a:r>
              <a:rPr lang="en-US" dirty="0"/>
              <a:t>create a parallel beam click and drag on the bump on the right center of any block and release once you hover over the inverted bump on the left center side on a block.</a:t>
            </a:r>
          </a:p>
          <a:p>
            <a:endParaRPr lang="en-US" dirty="0"/>
          </a:p>
        </p:txBody>
      </p:sp>
      <p:sp>
        <p:nvSpPr>
          <p:cNvPr id="13" name="Content Placeholder 2"/>
          <p:cNvSpPr txBox="1">
            <a:spLocks/>
          </p:cNvSpPr>
          <p:nvPr/>
        </p:nvSpPr>
        <p:spPr>
          <a:xfrm>
            <a:off x="4987646" y="1848827"/>
            <a:ext cx="2491700" cy="23127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Note: Blocks before the split will run one at a time. After the split blocks on the two “beams” will run at the same time</a:t>
            </a:r>
            <a:endParaRPr lang="en-US" dirty="0"/>
          </a:p>
        </p:txBody>
      </p:sp>
    </p:spTree>
    <p:extLst>
      <p:ext uri="{BB962C8B-B14F-4D97-AF65-F5344CB8AC3E}">
        <p14:creationId xmlns:p14="http://schemas.microsoft.com/office/powerpoint/2010/main" val="1744803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learn more?</a:t>
            </a:r>
            <a:endParaRPr lang="en-US" dirty="0"/>
          </a:p>
        </p:txBody>
      </p:sp>
      <p:sp>
        <p:nvSpPr>
          <p:cNvPr id="3" name="Content Placeholder 2"/>
          <p:cNvSpPr>
            <a:spLocks noGrp="1"/>
          </p:cNvSpPr>
          <p:nvPr>
            <p:ph idx="1"/>
          </p:nvPr>
        </p:nvSpPr>
        <p:spPr/>
        <p:txBody>
          <a:bodyPr/>
          <a:lstStyle/>
          <a:p>
            <a:r>
              <a:rPr lang="en-US" dirty="0" smtClean="0"/>
              <a:t>To learn about Parallel Beams and their limitations/uses, please visit the Intermediate EV3Lessons.com on Parallel Beams.</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96828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4163" y="2133600"/>
            <a:ext cx="8574087" cy="3992563"/>
          </a:xfrm>
        </p:spPr>
        <p:txBody>
          <a:bodyPr>
            <a:normAutofit fontScale="92500" lnSpcReduction="20000"/>
          </a:bodyPr>
          <a:lstStyle/>
          <a:p>
            <a:r>
              <a:rPr lang="en-US" sz="3600" dirty="0" smtClean="0">
                <a:solidFill>
                  <a:srgbClr val="FF0000"/>
                </a:solidFill>
              </a:rPr>
              <a:t>Introduction</a:t>
            </a:r>
          </a:p>
          <a:p>
            <a:r>
              <a:rPr lang="en-US" sz="3600" dirty="0" smtClean="0">
                <a:solidFill>
                  <a:srgbClr val="00B050"/>
                </a:solidFill>
              </a:rPr>
              <a:t>Improving Programming Quality </a:t>
            </a:r>
            <a:r>
              <a:rPr lang="en-US" sz="3600" dirty="0" smtClean="0">
                <a:solidFill>
                  <a:srgbClr val="00B050"/>
                </a:solidFill>
              </a:rPr>
              <a:t>– My Blocks</a:t>
            </a:r>
            <a:endParaRPr lang="en-US" sz="3600" dirty="0" smtClean="0">
              <a:solidFill>
                <a:srgbClr val="00B050"/>
              </a:solidFill>
            </a:endParaRPr>
          </a:p>
          <a:p>
            <a:r>
              <a:rPr lang="en-US" sz="3600" dirty="0" smtClean="0">
                <a:solidFill>
                  <a:srgbClr val="7030A0"/>
                </a:solidFill>
              </a:rPr>
              <a:t>Improving Robot Reliability - Squaring on a Line</a:t>
            </a:r>
          </a:p>
          <a:p>
            <a:r>
              <a:rPr lang="en-US" sz="3600" dirty="0" smtClean="0">
                <a:solidFill>
                  <a:srgbClr val="0070C0"/>
                </a:solidFill>
              </a:rPr>
              <a:t>Improving Line Following - Proportional Control</a:t>
            </a:r>
          </a:p>
          <a:p>
            <a:r>
              <a:rPr lang="en-US" sz="3600" dirty="0" smtClean="0">
                <a:solidFill>
                  <a:schemeClr val="accent5">
                    <a:lumMod val="75000"/>
                  </a:schemeClr>
                </a:solidFill>
              </a:rPr>
              <a:t>Robot Design, Planning, Tools</a:t>
            </a:r>
          </a:p>
          <a:p>
            <a:endParaRPr lang="en-US" sz="3600" dirty="0" smtClean="0">
              <a:solidFill>
                <a:srgbClr val="0070C0"/>
              </a:solidFill>
            </a:endParaRPr>
          </a:p>
          <a:p>
            <a:endParaRPr lang="en-US" sz="3600" dirty="0">
              <a:solidFill>
                <a:srgbClr val="00B050"/>
              </a:solidFill>
            </a:endParaRPr>
          </a:p>
          <a:p>
            <a:pPr marL="0" indent="0">
              <a:buNone/>
            </a:pPr>
            <a:endParaRPr lang="en-US" sz="3600" dirty="0" smtClean="0">
              <a:solidFill>
                <a:srgbClr val="00B050"/>
              </a:solidFill>
            </a:endParaRPr>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2272191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lstStyle/>
          <a:p>
            <a:r>
              <a:rPr lang="en-US" dirty="0" smtClean="0">
                <a:solidFill>
                  <a:schemeClr val="tx1"/>
                </a:solidFill>
              </a:rPr>
              <a:t>By Droids Robotics</a:t>
            </a:r>
            <a:endParaRPr lang="en-US" dirty="0">
              <a:solidFill>
                <a:schemeClr val="tx1"/>
              </a:solidFill>
            </a:endParaRPr>
          </a:p>
        </p:txBody>
      </p:sp>
      <p:sp>
        <p:nvSpPr>
          <p:cNvPr id="2" name="Title 1"/>
          <p:cNvSpPr>
            <a:spLocks noGrp="1"/>
          </p:cNvSpPr>
          <p:nvPr>
            <p:ph type="ctrTitle"/>
          </p:nvPr>
        </p:nvSpPr>
        <p:spPr>
          <a:xfrm>
            <a:off x="199698" y="2974369"/>
            <a:ext cx="8609661" cy="1088237"/>
          </a:xfrm>
        </p:spPr>
        <p:txBody>
          <a:bodyPr>
            <a:noAutofit/>
          </a:bodyPr>
          <a:lstStyle/>
          <a:p>
            <a:r>
              <a:rPr lang="en-US" sz="4000" dirty="0" smtClean="0">
                <a:solidFill>
                  <a:srgbClr val="FF0000"/>
                </a:solidFill>
              </a:rPr>
              <a:t>Squaring or Aligning on a Line</a:t>
            </a:r>
            <a:endParaRPr lang="en-US" sz="2400"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9/5/2015</a:t>
            </a:r>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540803"/>
            <a:ext cx="2940317" cy="1092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66274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Squaring?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7" name="IMG_0089.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18837" y="1873027"/>
            <a:ext cx="7613332" cy="4289201"/>
          </a:xfrm>
          <a:prstGeom prst="rect">
            <a:avLst/>
          </a:prstGeom>
        </p:spPr>
      </p:pic>
    </p:spTree>
    <p:extLst>
      <p:ext uri="{BB962C8B-B14F-4D97-AF65-F5344CB8AC3E}">
        <p14:creationId xmlns:p14="http://schemas.microsoft.com/office/powerpoint/2010/main" val="19525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79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Each Motor Independently</a:t>
            </a:r>
            <a:endParaRPr lang="en-US" dirty="0"/>
          </a:p>
        </p:txBody>
      </p:sp>
      <p:sp>
        <p:nvSpPr>
          <p:cNvPr id="3" name="Content Placeholder 2"/>
          <p:cNvSpPr>
            <a:spLocks noGrp="1"/>
          </p:cNvSpPr>
          <p:nvPr>
            <p:ph idx="1"/>
          </p:nvPr>
        </p:nvSpPr>
        <p:spPr>
          <a:xfrm>
            <a:off x="374716" y="2113940"/>
            <a:ext cx="8574087" cy="3992563"/>
          </a:xfrm>
        </p:spPr>
        <p:txBody>
          <a:bodyPr/>
          <a:lstStyle/>
          <a:p>
            <a:r>
              <a:rPr lang="en-US" dirty="0" smtClean="0"/>
              <a:t>Move Steering </a:t>
            </a:r>
            <a:r>
              <a:rPr lang="en-US" dirty="0" smtClean="0"/>
              <a:t>lets </a:t>
            </a:r>
            <a:r>
              <a:rPr lang="en-US" dirty="0" smtClean="0"/>
              <a:t>you control both motors at the same time</a:t>
            </a:r>
          </a:p>
          <a:p>
            <a:r>
              <a:rPr lang="en-US" dirty="0" smtClean="0"/>
              <a:t>What if you want to move or stop one motor at a time?</a:t>
            </a:r>
          </a:p>
          <a:p>
            <a:pPr lvl="1"/>
            <a:r>
              <a:rPr lang="en-US" dirty="0" smtClean="0"/>
              <a:t>Use the Large Motor Block</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dirty="0"/>
          </a:p>
        </p:txBody>
      </p:sp>
      <p:pic>
        <p:nvPicPr>
          <p:cNvPr id="6" name="Picture 5"/>
          <p:cNvPicPr>
            <a:picLocks noChangeAspect="1"/>
          </p:cNvPicPr>
          <p:nvPr/>
        </p:nvPicPr>
        <p:blipFill>
          <a:blip r:embed="rId2"/>
          <a:stretch>
            <a:fillRect/>
          </a:stretch>
        </p:blipFill>
        <p:spPr>
          <a:xfrm>
            <a:off x="199698" y="3808237"/>
            <a:ext cx="3739256" cy="1755708"/>
          </a:xfrm>
          <a:prstGeom prst="rect">
            <a:avLst/>
          </a:prstGeom>
        </p:spPr>
      </p:pic>
      <p:pic>
        <p:nvPicPr>
          <p:cNvPr id="7" name="Picture 6"/>
          <p:cNvPicPr>
            <a:picLocks noChangeAspect="1"/>
          </p:cNvPicPr>
          <p:nvPr/>
        </p:nvPicPr>
        <p:blipFill>
          <a:blip r:embed="rId3"/>
          <a:stretch>
            <a:fillRect/>
          </a:stretch>
        </p:blipFill>
        <p:spPr>
          <a:xfrm>
            <a:off x="3938954" y="4009659"/>
            <a:ext cx="4924327" cy="1554286"/>
          </a:xfrm>
          <a:prstGeom prst="rect">
            <a:avLst/>
          </a:prstGeom>
        </p:spPr>
      </p:pic>
      <p:sp>
        <p:nvSpPr>
          <p:cNvPr id="8" name="TextBox 7"/>
          <p:cNvSpPr txBox="1"/>
          <p:nvPr/>
        </p:nvSpPr>
        <p:spPr>
          <a:xfrm>
            <a:off x="1477108" y="5228472"/>
            <a:ext cx="3024554" cy="369332"/>
          </a:xfrm>
          <a:prstGeom prst="rect">
            <a:avLst/>
          </a:prstGeom>
          <a:noFill/>
        </p:spPr>
        <p:txBody>
          <a:bodyPr wrap="square" rtlCol="0">
            <a:spAutoFit/>
          </a:bodyPr>
          <a:lstStyle/>
          <a:p>
            <a:r>
              <a:rPr lang="en-US" dirty="0" smtClean="0"/>
              <a:t>Large Motor Block</a:t>
            </a:r>
            <a:endParaRPr lang="en-US" dirty="0"/>
          </a:p>
        </p:txBody>
      </p:sp>
      <p:sp>
        <p:nvSpPr>
          <p:cNvPr id="9" name="TextBox 8"/>
          <p:cNvSpPr txBox="1"/>
          <p:nvPr/>
        </p:nvSpPr>
        <p:spPr>
          <a:xfrm>
            <a:off x="3709526" y="5442438"/>
            <a:ext cx="4924520" cy="369332"/>
          </a:xfrm>
          <a:prstGeom prst="rect">
            <a:avLst/>
          </a:prstGeom>
          <a:noFill/>
        </p:spPr>
        <p:txBody>
          <a:bodyPr wrap="square" rtlCol="0">
            <a:spAutoFit/>
          </a:bodyPr>
          <a:lstStyle/>
          <a:p>
            <a:r>
              <a:rPr lang="en-US" dirty="0" smtClean="0"/>
              <a:t>Large motor block in ON mode    /     OFF mode</a:t>
            </a:r>
            <a:endParaRPr lang="en-US" dirty="0"/>
          </a:p>
        </p:txBody>
      </p:sp>
    </p:spTree>
    <p:extLst>
      <p:ext uri="{BB962C8B-B14F-4D97-AF65-F5344CB8AC3E}">
        <p14:creationId xmlns:p14="http://schemas.microsoft.com/office/powerpoint/2010/main" val="105781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a:t>
            </a:r>
            <a:endParaRPr lang="en-US" dirty="0"/>
          </a:p>
        </p:txBody>
      </p:sp>
      <p:sp>
        <p:nvSpPr>
          <p:cNvPr id="3" name="Content Placeholder 2"/>
          <p:cNvSpPr>
            <a:spLocks noGrp="1"/>
          </p:cNvSpPr>
          <p:nvPr>
            <p:ph idx="1"/>
          </p:nvPr>
        </p:nvSpPr>
        <p:spPr>
          <a:xfrm>
            <a:off x="321805" y="1771615"/>
            <a:ext cx="8378850" cy="1241767"/>
          </a:xfrm>
        </p:spPr>
        <p:txBody>
          <a:bodyPr>
            <a:normAutofit/>
          </a:bodyPr>
          <a:lstStyle/>
          <a:p>
            <a:pPr marL="0" indent="0">
              <a:buNone/>
            </a:pPr>
            <a:r>
              <a:rPr lang="en-US" sz="1800" dirty="0" smtClean="0">
                <a:solidFill>
                  <a:srgbClr val="FF0000"/>
                </a:solidFill>
              </a:rPr>
              <a:t>Challenge: </a:t>
            </a:r>
            <a:r>
              <a:rPr lang="en-US" sz="1800" dirty="0">
                <a:solidFill>
                  <a:srgbClr val="FF0000"/>
                </a:solidFill>
              </a:rPr>
              <a:t>M</a:t>
            </a:r>
            <a:r>
              <a:rPr lang="en-US" sz="1800" dirty="0" smtClean="0">
                <a:solidFill>
                  <a:srgbClr val="FF0000"/>
                </a:solidFill>
              </a:rPr>
              <a:t>ake the robot straighten out (align/square off)</a:t>
            </a:r>
            <a:endParaRPr lang="en-US" sz="1800"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dirty="0"/>
          </a:p>
        </p:txBody>
      </p:sp>
      <p:cxnSp>
        <p:nvCxnSpPr>
          <p:cNvPr id="15" name="Straight Connector 14"/>
          <p:cNvCxnSpPr/>
          <p:nvPr/>
        </p:nvCxnSpPr>
        <p:spPr>
          <a:xfrm flipV="1">
            <a:off x="5612963" y="2327286"/>
            <a:ext cx="0" cy="238794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rot="1316347">
            <a:off x="6759516" y="3807930"/>
            <a:ext cx="852690" cy="830295"/>
            <a:chOff x="2063460" y="4684005"/>
            <a:chExt cx="852690" cy="830295"/>
          </a:xfrm>
        </p:grpSpPr>
        <p:sp>
          <p:nvSpPr>
            <p:cNvPr id="17" name="Rounded Rectangle 16"/>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Oval 17"/>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rot="1316347">
            <a:off x="5594596" y="3276699"/>
            <a:ext cx="852690" cy="830295"/>
            <a:chOff x="2063460" y="4684005"/>
            <a:chExt cx="852690" cy="830295"/>
          </a:xfrm>
        </p:grpSpPr>
        <p:sp>
          <p:nvSpPr>
            <p:cNvPr id="23" name="Rounded Rectangle 22"/>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4" name="Oval 23"/>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p:cNvSpPr txBox="1"/>
          <p:nvPr/>
        </p:nvSpPr>
        <p:spPr>
          <a:xfrm>
            <a:off x="332650" y="2268845"/>
            <a:ext cx="4843571" cy="2862322"/>
          </a:xfrm>
          <a:prstGeom prst="rect">
            <a:avLst/>
          </a:prstGeom>
          <a:noFill/>
        </p:spPr>
        <p:txBody>
          <a:bodyPr wrap="square" rtlCol="0">
            <a:spAutoFit/>
          </a:bodyPr>
          <a:lstStyle/>
          <a:p>
            <a:r>
              <a:rPr lang="en-US" sz="2000" dirty="0" err="1" smtClean="0"/>
              <a:t>Pseudocode</a:t>
            </a:r>
            <a:r>
              <a:rPr lang="en-US" sz="2000" dirty="0" smtClean="0"/>
              <a:t>:</a:t>
            </a:r>
          </a:p>
          <a:p>
            <a:pPr marL="342900" indent="-342900">
              <a:buAutoNum type="arabicPeriod"/>
            </a:pPr>
            <a:r>
              <a:rPr lang="en-US" sz="2000" dirty="0" smtClean="0"/>
              <a:t>Start both motors</a:t>
            </a:r>
          </a:p>
          <a:p>
            <a:pPr marL="342900" indent="-342900">
              <a:buAutoNum type="arabicPeriod"/>
            </a:pPr>
            <a:r>
              <a:rPr lang="en-US" sz="2000" dirty="0" smtClean="0"/>
              <a:t>Stop one motor when the sensor on the corresponding side sees the line </a:t>
            </a:r>
          </a:p>
          <a:p>
            <a:pPr marL="342900" indent="-342900">
              <a:buAutoNum type="arabicPeriod"/>
            </a:pPr>
            <a:r>
              <a:rPr lang="en-US" sz="2000" dirty="0" smtClean="0"/>
              <a:t>Stop moving the second motor when the sensor on that side sees the line</a:t>
            </a:r>
          </a:p>
          <a:p>
            <a:pPr marL="342900" indent="-342900">
              <a:buAutoNum type="arabicPeriod"/>
            </a:pPr>
            <a:endParaRPr lang="en-US" sz="2000" dirty="0"/>
          </a:p>
          <a:p>
            <a:r>
              <a:rPr lang="en-US" sz="2000" dirty="0" smtClean="0"/>
              <a:t>Hints: Use a Large Motor Block, Use Parallel Beams</a:t>
            </a:r>
            <a:endParaRPr lang="en-US" sz="2000" dirty="0"/>
          </a:p>
        </p:txBody>
      </p:sp>
    </p:spTree>
    <p:extLst>
      <p:ext uri="{BB962C8B-B14F-4D97-AF65-F5344CB8AC3E}">
        <p14:creationId xmlns:p14="http://schemas.microsoft.com/office/powerpoint/2010/main" val="305959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7.40741E-7 L -0.12604 -0.07546 " pathEditMode="relative" rAng="0" ptsTypes="AA">
                                      <p:cBhvr>
                                        <p:cTn id="6" dur="2000" fill="hold"/>
                                        <p:tgtEl>
                                          <p:spTgt spid="16"/>
                                        </p:tgtEl>
                                        <p:attrNameLst>
                                          <p:attrName>ppt_x</p:attrName>
                                          <p:attrName>ppt_y</p:attrName>
                                        </p:attrNameLst>
                                      </p:cBhvr>
                                      <p:rCtr x="-6302" y="-3773"/>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0"/>
                            </p:stCondLst>
                            <p:childTnLst>
                              <p:par>
                                <p:cTn id="14" presetID="8" presetClass="emph" presetSubtype="0" fill="hold" nodeType="afterEffect">
                                  <p:stCondLst>
                                    <p:cond delay="0"/>
                                  </p:stCondLst>
                                  <p:childTnLst>
                                    <p:animRot by="-1320000">
                                      <p:cBhvr>
                                        <p:cTn id="15" dur="2000" fill="hold"/>
                                        <p:tgtEl>
                                          <p:spTgt spid="22"/>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Align On Line</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6" name="Picture 5"/>
          <p:cNvPicPr>
            <a:picLocks noChangeAspect="1"/>
          </p:cNvPicPr>
          <p:nvPr/>
        </p:nvPicPr>
        <p:blipFill>
          <a:blip r:embed="rId2"/>
          <a:stretch>
            <a:fillRect/>
          </a:stretch>
        </p:blipFill>
        <p:spPr>
          <a:xfrm>
            <a:off x="644939" y="2179637"/>
            <a:ext cx="7852533" cy="4017963"/>
          </a:xfrm>
          <a:prstGeom prst="rect">
            <a:avLst/>
          </a:prstGeom>
        </p:spPr>
      </p:pic>
    </p:spTree>
    <p:extLst>
      <p:ext uri="{BB962C8B-B14F-4D97-AF65-F5344CB8AC3E}">
        <p14:creationId xmlns:p14="http://schemas.microsoft.com/office/powerpoint/2010/main" val="1605059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Repeating a Technique</a:t>
            </a:r>
            <a:endParaRPr lang="en-US" dirty="0"/>
          </a:p>
        </p:txBody>
      </p:sp>
      <p:sp>
        <p:nvSpPr>
          <p:cNvPr id="3" name="Content Placeholder 2"/>
          <p:cNvSpPr>
            <a:spLocks noGrp="1"/>
          </p:cNvSpPr>
          <p:nvPr>
            <p:ph idx="1"/>
          </p:nvPr>
        </p:nvSpPr>
        <p:spPr>
          <a:xfrm>
            <a:off x="284163" y="1930950"/>
            <a:ext cx="8574087" cy="4202577"/>
          </a:xfrm>
        </p:spPr>
        <p:txBody>
          <a:bodyPr>
            <a:normAutofit/>
          </a:bodyPr>
          <a:lstStyle/>
          <a:p>
            <a:r>
              <a:rPr lang="en-US" dirty="0" smtClean="0"/>
              <a:t>What do you notice about the solution we just presented?</a:t>
            </a:r>
          </a:p>
          <a:p>
            <a:pPr lvl="1"/>
            <a:r>
              <a:rPr lang="en-US" dirty="0"/>
              <a:t>T</a:t>
            </a:r>
            <a:r>
              <a:rPr lang="en-US" dirty="0" smtClean="0"/>
              <a:t>he robot isn’t quite straight (aligned) at the end of it.  </a:t>
            </a:r>
          </a:p>
          <a:p>
            <a:pPr lvl="1"/>
            <a:r>
              <a:rPr lang="en-US" dirty="0" smtClean="0"/>
              <a:t>Both color sensors are on the line, but the robot stops at an angle.</a:t>
            </a:r>
          </a:p>
          <a:p>
            <a:r>
              <a:rPr lang="en-US" dirty="0" smtClean="0">
                <a:solidFill>
                  <a:srgbClr val="FF0000"/>
                </a:solidFill>
              </a:rPr>
              <a:t>Challenge Continued: Think about how you can improve this code so that the robot ends straighter </a:t>
            </a:r>
          </a:p>
          <a:p>
            <a:pPr lvl="1"/>
            <a:r>
              <a:rPr lang="en-US" dirty="0" smtClean="0"/>
              <a:t>Hint: Can you repeat the last process by looking for </a:t>
            </a:r>
            <a:r>
              <a:rPr lang="en-US" b="1" dirty="0" smtClean="0"/>
              <a:t>white</a:t>
            </a:r>
            <a:r>
              <a:rPr lang="en-US" dirty="0" smtClean="0"/>
              <a:t>? </a:t>
            </a:r>
          </a:p>
          <a:p>
            <a:pPr lvl="1"/>
            <a:r>
              <a:rPr lang="en-US" dirty="0" smtClean="0"/>
              <a:t>This assumes that the line we were straightening out on has white on both sides.</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cxnSp>
        <p:nvCxnSpPr>
          <p:cNvPr id="7" name="Straight Connector 6"/>
          <p:cNvCxnSpPr/>
          <p:nvPr/>
        </p:nvCxnSpPr>
        <p:spPr>
          <a:xfrm flipH="1">
            <a:off x="5458690" y="6025447"/>
            <a:ext cx="2810422"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55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errors with parallel beams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you have two or more beams you do not know when each beam will finish.</a:t>
            </a:r>
          </a:p>
          <a:p>
            <a:r>
              <a:rPr lang="en-US" dirty="0" smtClean="0"/>
              <a:t>If you wanted to move after the align finishes you might try to add a move block at the end of one of the beams.</a:t>
            </a:r>
          </a:p>
          <a:p>
            <a:pPr lvl="1"/>
            <a:r>
              <a:rPr lang="en-US" dirty="0" smtClean="0"/>
              <a:t>Note: This will not work because EV3 code will play your move block without waiting for the other beam to finish.</a:t>
            </a:r>
          </a:p>
          <a:p>
            <a:pPr lvl="1" fontAlgn="base"/>
            <a:r>
              <a:rPr lang="en-US" dirty="0" smtClean="0"/>
              <a:t>Solution: You need to synchronize your beams. To learn more about synchronization and solutions go to the Advanced EV3Lessons.com Lesson on Sync Beams: </a:t>
            </a:r>
            <a:r>
              <a:rPr lang="en-US" dirty="0">
                <a:hlinkClick r:id="rId2"/>
              </a:rPr>
              <a:t>PPTX</a:t>
            </a:r>
            <a:r>
              <a:rPr lang="en-US" dirty="0"/>
              <a:t>, </a:t>
            </a:r>
            <a:r>
              <a:rPr lang="en-US" dirty="0" smtClean="0">
                <a:hlinkClick r:id="rId3"/>
              </a:rPr>
              <a:t>PDF</a:t>
            </a:r>
            <a:r>
              <a:rPr lang="en-US" dirty="0"/>
              <a:t> </a:t>
            </a:r>
            <a:r>
              <a:rPr lang="en-US" dirty="0" smtClean="0"/>
              <a:t>, </a:t>
            </a:r>
            <a:r>
              <a:rPr lang="en-US" dirty="0" smtClean="0">
                <a:hlinkClick r:id="rId4"/>
              </a:rPr>
              <a:t>EV3 Code</a:t>
            </a:r>
            <a:endParaRPr lang="en-US" dirty="0"/>
          </a:p>
          <a:p>
            <a:pPr fontAlgn="base"/>
            <a:r>
              <a:rPr lang="en-US" dirty="0" smtClean="0"/>
              <a:t>In this Workshop, we solved the problem of synchronization by making a My Block out of the align code.</a:t>
            </a:r>
          </a:p>
          <a:p>
            <a:pPr lvl="1" fontAlgn="base"/>
            <a:r>
              <a:rPr lang="en-US" dirty="0" smtClean="0"/>
              <a:t>My Blocks always wait for both beams to finish before exiting</a:t>
            </a:r>
          </a:p>
          <a:p>
            <a:pPr lvl="1" fontAlgn="base"/>
            <a:r>
              <a:rPr lang="en-US" dirty="0" smtClean="0"/>
              <a:t>You will have 2 inputs: Color and Power </a:t>
            </a:r>
          </a:p>
          <a:p>
            <a:pPr lvl="1"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3031520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0" y="549257"/>
            <a:ext cx="8245475" cy="918498"/>
          </a:xfrm>
          <a:noFill/>
        </p:spPr>
        <p:txBody>
          <a:bodyPr>
            <a:normAutofit fontScale="90000"/>
          </a:bodyPr>
          <a:lstStyle/>
          <a:p>
            <a:r>
              <a:rPr lang="en-US" dirty="0" smtClean="0"/>
              <a:t>Step 2: My Block With Dual Stage Fix</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6" name="Picture 5"/>
          <p:cNvPicPr>
            <a:picLocks noChangeAspect="1"/>
          </p:cNvPicPr>
          <p:nvPr/>
        </p:nvPicPr>
        <p:blipFill rotWithShape="1">
          <a:blip r:embed="rId2"/>
          <a:srcRect l="2547" r="543"/>
          <a:stretch/>
        </p:blipFill>
        <p:spPr>
          <a:xfrm>
            <a:off x="30480" y="2489201"/>
            <a:ext cx="9062720" cy="2750502"/>
          </a:xfrm>
          <a:prstGeom prst="rect">
            <a:avLst/>
          </a:prstGeom>
        </p:spPr>
      </p:pic>
    </p:spTree>
    <p:extLst>
      <p:ext uri="{BB962C8B-B14F-4D97-AF65-F5344CB8AC3E}">
        <p14:creationId xmlns:p14="http://schemas.microsoft.com/office/powerpoint/2010/main" val="89495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98" y="2974369"/>
            <a:ext cx="8422071" cy="1088237"/>
          </a:xfrm>
        </p:spPr>
        <p:txBody>
          <a:bodyPr>
            <a:normAutofit fontScale="90000"/>
          </a:bodyPr>
          <a:lstStyle/>
          <a:p>
            <a:r>
              <a:rPr lang="en-US" sz="6600" dirty="0" smtClean="0">
                <a:solidFill>
                  <a:srgbClr val="FF0000"/>
                </a:solidFill>
              </a:rPr>
              <a:t>Calibrating Color Sensors for better line followers</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INTERMEDIATE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9/5/2015</a:t>
            </a:r>
            <a:endParaRPr lang="en-US"/>
          </a:p>
        </p:txBody>
      </p:sp>
      <p:sp>
        <p:nvSpPr>
          <p:cNvPr id="14" name="Subtitle 2"/>
          <p:cNvSpPr txBox="1">
            <a:spLocks/>
          </p:cNvSpPr>
          <p:nvPr/>
        </p:nvSpPr>
        <p:spPr>
          <a:xfrm>
            <a:off x="1654912" y="4858068"/>
            <a:ext cx="6966857" cy="1188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4000" dirty="0" smtClean="0">
                <a:solidFill>
                  <a:schemeClr val="tx1"/>
                </a:solidFill>
              </a:rPr>
              <a:t>By Droids Robotics</a:t>
            </a:r>
            <a:endParaRPr lang="en-US" sz="4000" dirty="0">
              <a:solidFill>
                <a:schemeClr val="tx1"/>
              </a:solidFill>
            </a:endParaRPr>
          </a:p>
        </p:txBody>
      </p:sp>
      <p:pic>
        <p:nvPicPr>
          <p:cNvPr id="8" name="Picture 7" descr="Droidslogo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9698" y="4858068"/>
            <a:ext cx="1501283" cy="1501283"/>
          </a:xfrm>
          <a:prstGeom prst="rect">
            <a:avLst/>
          </a:prstGeom>
        </p:spPr>
      </p:pic>
      <p:pic>
        <p:nvPicPr>
          <p:cNvPr id="9" name="Picture 8"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96763" y="5500856"/>
            <a:ext cx="2940317" cy="1092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18475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22"/>
            <a:ext cx="8245475" cy="730760"/>
          </a:xfrm>
          <a:noFill/>
        </p:spPr>
        <p:txBody>
          <a:bodyPr>
            <a:normAutofit fontScale="90000"/>
          </a:bodyPr>
          <a:lstStyle/>
          <a:p>
            <a:r>
              <a:rPr lang="en-US" dirty="0" smtClean="0"/>
              <a:t>Why Calibrate?</a:t>
            </a:r>
            <a:endParaRPr lang="en-US" dirty="0"/>
          </a:p>
        </p:txBody>
      </p:sp>
      <p:sp>
        <p:nvSpPr>
          <p:cNvPr id="3" name="Content Placeholder 2"/>
          <p:cNvSpPr>
            <a:spLocks noGrp="1"/>
          </p:cNvSpPr>
          <p:nvPr>
            <p:ph idx="1"/>
          </p:nvPr>
        </p:nvSpPr>
        <p:spPr>
          <a:xfrm>
            <a:off x="344128" y="1828799"/>
            <a:ext cx="7807939" cy="4277699"/>
          </a:xfrm>
        </p:spPr>
        <p:txBody>
          <a:bodyPr>
            <a:normAutofit fontScale="85000" lnSpcReduction="20000"/>
          </a:bodyPr>
          <a:lstStyle/>
          <a:p>
            <a:pPr marL="342900" indent="-342900">
              <a:buFont typeface="Arial"/>
              <a:buChar char="•"/>
            </a:pPr>
            <a:r>
              <a:rPr lang="en-US" dirty="0" smtClean="0"/>
              <a:t>When you use your EV3 Color Sensor in Light Sensor Mode (e.g., reflected light mode), you should calibrate it</a:t>
            </a:r>
          </a:p>
          <a:p>
            <a:pPr marL="342900" indent="-342900">
              <a:buFont typeface="Arial"/>
              <a:buChar char="•"/>
            </a:pPr>
            <a:r>
              <a:rPr lang="en-US" dirty="0" smtClean="0"/>
              <a:t>Calibration means “teaching” the sensor what is “Black” and what is “White”</a:t>
            </a:r>
          </a:p>
          <a:p>
            <a:pPr marL="800100" lvl="1" indent="-342900">
              <a:buFont typeface="Arial"/>
              <a:buChar char="•"/>
            </a:pPr>
            <a:r>
              <a:rPr lang="en-US" sz="1800" dirty="0" smtClean="0"/>
              <a:t>This makes White read as 100 and Black read as 0</a:t>
            </a:r>
          </a:p>
          <a:p>
            <a:pPr marL="342900" indent="-342900">
              <a:buFont typeface="Arial"/>
              <a:buChar char="•"/>
            </a:pPr>
            <a:r>
              <a:rPr lang="en-US" dirty="0" smtClean="0"/>
              <a:t>Run your Calibrate Program whenever light or table conditions change</a:t>
            </a:r>
          </a:p>
          <a:p>
            <a:pPr marL="342900" indent="-342900">
              <a:buFont typeface="Arial"/>
              <a:buChar char="•"/>
            </a:pPr>
            <a:r>
              <a:rPr lang="en-US" dirty="0"/>
              <a:t>If you are in First Lego League, it is probably a good idea to run it before you start a table run where you use your EV3 Sensors in Light Mode</a:t>
            </a:r>
          </a:p>
          <a:p>
            <a:pPr marL="342900" indent="-342900">
              <a:buFont typeface="Arial"/>
              <a:buChar char="•"/>
            </a:pPr>
            <a:r>
              <a:rPr lang="en-US" sz="1600" dirty="0" smtClean="0">
                <a:solidFill>
                  <a:srgbClr val="FF0000"/>
                </a:solidFill>
              </a:rPr>
              <a:t>If you have 2 Color Sensors, the same calibration will apply to BOTH sensors.  You don’t have to make a different calibration program for each color sensor.  Make it using 1 sensor on one of the ports and the values will apply to both.</a:t>
            </a:r>
            <a:r>
              <a:rPr lang="en-US" sz="1600" dirty="0">
                <a:solidFill>
                  <a:srgbClr val="FF0000"/>
                </a:solidFill>
              </a:rPr>
              <a:t> </a:t>
            </a:r>
            <a:endParaRPr lang="en-US" sz="1600" dirty="0" smtClean="0">
              <a:solidFill>
                <a:srgbClr val="FF0000"/>
              </a:solidFill>
            </a:endParaRPr>
          </a:p>
          <a:p>
            <a:pPr marL="800100" lvl="1" indent="-342900">
              <a:buFont typeface="Arial"/>
              <a:buChar char="•"/>
            </a:pPr>
            <a:r>
              <a:rPr lang="en-US" sz="1600" dirty="0" smtClean="0">
                <a:solidFill>
                  <a:srgbClr val="FF0000"/>
                </a:solidFill>
              </a:rPr>
              <a:t>If you have sensors that are very different from each other, you will need to write your own custom calibration.</a:t>
            </a:r>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47459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527" y="3008836"/>
            <a:ext cx="8377324" cy="1214516"/>
          </a:xfrm>
        </p:spPr>
        <p:txBody>
          <a:bodyPr>
            <a:noAutofit/>
          </a:bodyPr>
          <a:lstStyle/>
          <a:p>
            <a:r>
              <a:rPr lang="en-US" sz="2800" dirty="0" smtClean="0">
                <a:solidFill>
                  <a:schemeClr val="bg1">
                    <a:lumMod val="75000"/>
                  </a:schemeClr>
                </a:solidFill>
              </a:rPr>
              <a:t/>
            </a:r>
            <a:br>
              <a:rPr lang="en-US" sz="2800" dirty="0" smtClean="0">
                <a:solidFill>
                  <a:schemeClr val="bg1">
                    <a:lumMod val="75000"/>
                  </a:schemeClr>
                </a:solidFill>
              </a:rPr>
            </a:br>
            <a:r>
              <a:rPr lang="en-US" sz="2800" dirty="0">
                <a:solidFill>
                  <a:srgbClr val="FF0000"/>
                </a:solidFill>
              </a:rPr>
              <a:t>Improving </a:t>
            </a:r>
            <a:r>
              <a:rPr lang="en-US" sz="2800" dirty="0" smtClean="0">
                <a:solidFill>
                  <a:srgbClr val="FF0000"/>
                </a:solidFill>
              </a:rPr>
              <a:t>Code Quality</a:t>
            </a:r>
            <a:r>
              <a:rPr lang="en-US" sz="2800" dirty="0">
                <a:solidFill>
                  <a:srgbClr val="FF0000"/>
                </a:solidFill>
              </a:rPr>
              <a:t/>
            </a:r>
            <a:br>
              <a:rPr lang="en-US" sz="2800" dirty="0">
                <a:solidFill>
                  <a:srgbClr val="FF0000"/>
                </a:solidFill>
              </a:rPr>
            </a:br>
            <a:r>
              <a:rPr lang="en-US" sz="2800" dirty="0">
                <a:solidFill>
                  <a:srgbClr val="FF0000"/>
                </a:solidFill>
              </a:rPr>
              <a:t>Making a Move Distance My Block (</a:t>
            </a:r>
            <a:r>
              <a:rPr lang="en-US" sz="2800" dirty="0" err="1">
                <a:solidFill>
                  <a:srgbClr val="FF0000"/>
                </a:solidFill>
              </a:rPr>
              <a:t>Move_Inches</a:t>
            </a:r>
            <a:r>
              <a:rPr lang="en-US" sz="2800" dirty="0" smtClean="0">
                <a:solidFill>
                  <a:srgbClr val="FF0000"/>
                </a:solidFill>
              </a:rPr>
              <a:t>)</a:t>
            </a:r>
            <a:endParaRPr lang="en-US" sz="2800" dirty="0">
              <a:solidFill>
                <a:schemeClr val="bg1">
                  <a:lumMod val="75000"/>
                </a:schemeClr>
              </a:solidFill>
            </a:endParaRPr>
          </a:p>
        </p:txBody>
      </p:sp>
      <p:sp>
        <p:nvSpPr>
          <p:cNvPr id="3" name="Subtitle 2"/>
          <p:cNvSpPr>
            <a:spLocks noGrp="1"/>
          </p:cNvSpPr>
          <p:nvPr>
            <p:ph type="subTitle" idx="1"/>
          </p:nvPr>
        </p:nvSpPr>
        <p:spPr>
          <a:xfrm>
            <a:off x="316595" y="4897745"/>
            <a:ext cx="5326597" cy="1151697"/>
          </a:xfrm>
        </p:spPr>
        <p:txBody>
          <a:bodyPr/>
          <a:lstStyle/>
          <a:p>
            <a:r>
              <a:rPr lang="en-US" dirty="0" smtClean="0"/>
              <a:t>In</a:t>
            </a:r>
            <a:endParaRPr lang="en-US" dirty="0"/>
          </a:p>
        </p:txBody>
      </p:sp>
      <p:sp>
        <p:nvSpPr>
          <p:cNvPr id="5" name="TextBox 4"/>
          <p:cNvSpPr txBox="1"/>
          <p:nvPr/>
        </p:nvSpPr>
        <p:spPr>
          <a:xfrm>
            <a:off x="1593226" y="5403111"/>
            <a:ext cx="5081995" cy="646331"/>
          </a:xfrm>
          <a:prstGeom prst="rect">
            <a:avLst/>
          </a:prstGeom>
          <a:noFill/>
        </p:spPr>
        <p:txBody>
          <a:bodyPr wrap="square" rtlCol="0">
            <a:spAutoFit/>
          </a:bodyPr>
          <a:lstStyle/>
          <a:p>
            <a:r>
              <a:rPr lang="en-US" sz="3600" dirty="0" smtClean="0"/>
              <a:t>By Droids Robotics</a:t>
            </a:r>
            <a:endParaRPr lang="en-US" sz="3600" dirty="0"/>
          </a:p>
        </p:txBody>
      </p:sp>
      <p:pic>
        <p:nvPicPr>
          <p:cNvPr id="8" name="Picture 2" descr="EV3Lessons.co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20340" y="931696"/>
            <a:ext cx="4231698" cy="1571774"/>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roidslogo2.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2306" y="4964247"/>
            <a:ext cx="1085195" cy="1085195"/>
          </a:xfrm>
          <a:prstGeom prst="rect">
            <a:avLst/>
          </a:prstGeom>
        </p:spPr>
      </p:pic>
    </p:spTree>
    <p:extLst>
      <p:ext uri="{BB962C8B-B14F-4D97-AF65-F5344CB8AC3E}">
        <p14:creationId xmlns:p14="http://schemas.microsoft.com/office/powerpoint/2010/main" val="7443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Sensor Block: Calibrate Mode</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6" name="Picture 5"/>
          <p:cNvPicPr>
            <a:picLocks noChangeAspect="1"/>
          </p:cNvPicPr>
          <p:nvPr/>
        </p:nvPicPr>
        <p:blipFill>
          <a:blip r:embed="rId2"/>
          <a:stretch>
            <a:fillRect/>
          </a:stretch>
        </p:blipFill>
        <p:spPr>
          <a:xfrm>
            <a:off x="414337" y="1943417"/>
            <a:ext cx="8326350" cy="3990023"/>
          </a:xfrm>
          <a:prstGeom prst="rect">
            <a:avLst/>
          </a:prstGeom>
        </p:spPr>
      </p:pic>
      <p:sp>
        <p:nvSpPr>
          <p:cNvPr id="7" name="TextBox 6"/>
          <p:cNvSpPr txBox="1"/>
          <p:nvPr/>
        </p:nvSpPr>
        <p:spPr>
          <a:xfrm>
            <a:off x="3779520" y="2194560"/>
            <a:ext cx="4961167" cy="923330"/>
          </a:xfrm>
          <a:prstGeom prst="rect">
            <a:avLst/>
          </a:prstGeom>
          <a:noFill/>
        </p:spPr>
        <p:txBody>
          <a:bodyPr wrap="square" rtlCol="0">
            <a:spAutoFit/>
          </a:bodyPr>
          <a:lstStyle/>
          <a:p>
            <a:r>
              <a:rPr lang="en-US" dirty="0" smtClean="0"/>
              <a:t>Minimum: Calibrate for black</a:t>
            </a:r>
          </a:p>
          <a:p>
            <a:r>
              <a:rPr lang="en-US" dirty="0" smtClean="0"/>
              <a:t>Maximum: Calibrate for white</a:t>
            </a:r>
          </a:p>
          <a:p>
            <a:r>
              <a:rPr lang="en-US" dirty="0" smtClean="0"/>
              <a:t>Reset: Delete previous calibration values</a:t>
            </a:r>
            <a:endParaRPr lang="en-US" dirty="0"/>
          </a:p>
        </p:txBody>
      </p:sp>
      <p:pic>
        <p:nvPicPr>
          <p:cNvPr id="8" name="Picture 7"/>
          <p:cNvPicPr>
            <a:picLocks noChangeAspect="1"/>
          </p:cNvPicPr>
          <p:nvPr/>
        </p:nvPicPr>
        <p:blipFill>
          <a:blip r:embed="rId3"/>
          <a:stretch>
            <a:fillRect/>
          </a:stretch>
        </p:blipFill>
        <p:spPr>
          <a:xfrm>
            <a:off x="103822" y="4922557"/>
            <a:ext cx="2352675" cy="1514475"/>
          </a:xfrm>
          <a:prstGeom prst="rect">
            <a:avLst/>
          </a:prstGeom>
        </p:spPr>
      </p:pic>
      <p:sp>
        <p:nvSpPr>
          <p:cNvPr id="9" name="TextBox 8"/>
          <p:cNvSpPr txBox="1"/>
          <p:nvPr/>
        </p:nvSpPr>
        <p:spPr>
          <a:xfrm>
            <a:off x="2194560" y="5146506"/>
            <a:ext cx="3332480" cy="646331"/>
          </a:xfrm>
          <a:prstGeom prst="rect">
            <a:avLst/>
          </a:prstGeom>
          <a:noFill/>
        </p:spPr>
        <p:txBody>
          <a:bodyPr wrap="square" rtlCol="0">
            <a:spAutoFit/>
          </a:bodyPr>
          <a:lstStyle/>
          <a:p>
            <a:r>
              <a:rPr lang="en-US" dirty="0" smtClean="0"/>
              <a:t>Input the value you want to calibrate to</a:t>
            </a:r>
            <a:endParaRPr lang="en-US" dirty="0"/>
          </a:p>
        </p:txBody>
      </p:sp>
      <p:cxnSp>
        <p:nvCxnSpPr>
          <p:cNvPr id="11" name="Straight Arrow Connector 10"/>
          <p:cNvCxnSpPr>
            <a:stCxn id="9" idx="1"/>
          </p:cNvCxnSpPr>
          <p:nvPr/>
        </p:nvCxnSpPr>
        <p:spPr>
          <a:xfrm flipH="1">
            <a:off x="1473200" y="5469672"/>
            <a:ext cx="721360" cy="210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57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r>
              <a:rPr lang="en-US" dirty="0" err="1" smtClean="0"/>
              <a:t>Pseudocode</a:t>
            </a:r>
            <a:r>
              <a:rPr lang="en-US" dirty="0" smtClean="0"/>
              <a:t> for Calibration</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0" indent="0">
              <a:buNone/>
            </a:pPr>
            <a:r>
              <a:rPr lang="en-US" dirty="0">
                <a:solidFill>
                  <a:srgbClr val="FF0000"/>
                </a:solidFill>
              </a:rPr>
              <a:t>Challenge: Write a program that will calibrate your EV3 Color Sensors for black and white</a:t>
            </a:r>
            <a:r>
              <a:rPr lang="en-US" dirty="0" smtClean="0">
                <a:solidFill>
                  <a:srgbClr val="FF0000"/>
                </a:solidFill>
              </a:rPr>
              <a:t>.</a:t>
            </a:r>
            <a:endParaRPr lang="en-US" dirty="0">
              <a:solidFill>
                <a:srgbClr val="FF0000"/>
              </a:solidFill>
            </a:endParaRPr>
          </a:p>
          <a:p>
            <a:pPr marL="0" indent="0">
              <a:buNone/>
            </a:pPr>
            <a:r>
              <a:rPr lang="en-US" dirty="0" err="1" smtClean="0"/>
              <a:t>Pseudocode</a:t>
            </a:r>
            <a:r>
              <a:rPr lang="en-US" dirty="0" smtClean="0"/>
              <a:t>:</a:t>
            </a:r>
          </a:p>
          <a:p>
            <a:r>
              <a:rPr lang="en-US" dirty="0" smtClean="0"/>
              <a:t>Reset the existing calibration values</a:t>
            </a:r>
          </a:p>
          <a:p>
            <a:r>
              <a:rPr lang="en-US" dirty="0" smtClean="0"/>
              <a:t>Display that the user should place the robot on “black” and press ok</a:t>
            </a:r>
          </a:p>
          <a:p>
            <a:r>
              <a:rPr lang="en-US" dirty="0" smtClean="0"/>
              <a:t>Wait for button press</a:t>
            </a:r>
          </a:p>
          <a:p>
            <a:r>
              <a:rPr lang="en-US" dirty="0" smtClean="0"/>
              <a:t>Read the Color Sensor Block in Light mode and save it to the Color Sensor Block in Calibrate mode.</a:t>
            </a:r>
          </a:p>
          <a:p>
            <a:r>
              <a:rPr lang="en-US" dirty="0" smtClean="0"/>
              <a:t>Repeat above </a:t>
            </a:r>
            <a:r>
              <a:rPr lang="en-US" dirty="0" smtClean="0"/>
              <a:t>three </a:t>
            </a:r>
            <a:r>
              <a:rPr lang="en-US" dirty="0" smtClean="0"/>
              <a:t>steps </a:t>
            </a:r>
            <a:r>
              <a:rPr lang="en-US" dirty="0" smtClean="0"/>
              <a:t>for calibrating “white”.</a:t>
            </a:r>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2531977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Calibrate Program Solution</a:t>
            </a:r>
            <a:endParaRPr lang="en-US" dirty="0"/>
          </a:p>
        </p:txBody>
      </p:sp>
      <p:sp>
        <p:nvSpPr>
          <p:cNvPr id="3" name="Content Placeholder 2"/>
          <p:cNvSpPr>
            <a:spLocks noGrp="1"/>
          </p:cNvSpPr>
          <p:nvPr>
            <p:ph idx="1"/>
          </p:nvPr>
        </p:nvSpPr>
        <p:spPr>
          <a:xfrm>
            <a:off x="284163" y="4511926"/>
            <a:ext cx="8418511" cy="1614237"/>
          </a:xfrm>
        </p:spPr>
        <p:txBody>
          <a:bodyPr>
            <a:normAutofit fontScale="85000" lnSpcReduction="10000"/>
          </a:bodyPr>
          <a:lstStyle/>
          <a:p>
            <a:pPr marL="342900" indent="-342900">
              <a:buFont typeface="Arial"/>
              <a:buChar char="•"/>
            </a:pPr>
            <a:r>
              <a:rPr lang="en-US" dirty="0"/>
              <a:t>When you run the </a:t>
            </a:r>
            <a:r>
              <a:rPr lang="en-US" dirty="0" smtClean="0"/>
              <a:t>above Calibrate </a:t>
            </a:r>
            <a:r>
              <a:rPr lang="en-US" dirty="0"/>
              <a:t>Program, you will be asked to place the robot on a BLACK section of the mat and then hit center EV3 button.</a:t>
            </a:r>
          </a:p>
          <a:p>
            <a:pPr marL="342900" indent="-342900">
              <a:buFont typeface="Arial"/>
              <a:buChar char="•"/>
            </a:pPr>
            <a:r>
              <a:rPr lang="en-US" dirty="0"/>
              <a:t>Then you will be asked to place the robot on WHITE and hit center EV3 button.</a:t>
            </a:r>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5" name="Picture 4" descr="Screen Shot 2014-10-05 at 10.43.5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9826" y="1805050"/>
            <a:ext cx="8747482" cy="2706876"/>
          </a:xfrm>
          <a:prstGeom prst="rect">
            <a:avLst/>
          </a:prstGeom>
        </p:spPr>
      </p:pic>
    </p:spTree>
    <p:extLst>
      <p:ext uri="{BB962C8B-B14F-4D97-AF65-F5344CB8AC3E}">
        <p14:creationId xmlns:p14="http://schemas.microsoft.com/office/powerpoint/2010/main" val="3189727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lstStyle/>
          <a:p>
            <a:r>
              <a:rPr lang="en-US" dirty="0" smtClean="0">
                <a:solidFill>
                  <a:schemeClr val="tx1"/>
                </a:solidFill>
              </a:rPr>
              <a:t>By Droids Robotics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n-US" sz="5400" dirty="0" smtClean="0">
                <a:solidFill>
                  <a:srgbClr val="FF0000"/>
                </a:solidFill>
              </a:rPr>
              <a:t>Proportional Line Follower</a:t>
            </a:r>
            <a:endParaRPr lang="en-US" sz="3600"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9/5/2015</a:t>
            </a:r>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96763" y="5494645"/>
            <a:ext cx="2940317" cy="1092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and Discuss Proportional Control</a:t>
            </a:r>
            <a:endParaRPr lang="en-US"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28672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Proportional Control?</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342900" indent="-342900">
              <a:buFont typeface="Arial"/>
              <a:buChar char="•"/>
            </a:pPr>
            <a:r>
              <a:rPr lang="en-US" dirty="0" smtClean="0"/>
              <a:t>What does proportional mean?</a:t>
            </a:r>
          </a:p>
          <a:p>
            <a:pPr marL="803275" lvl="1" indent="-342900">
              <a:buFont typeface="Arial"/>
              <a:buChar char="•"/>
            </a:pPr>
            <a:r>
              <a:rPr lang="en-US" b="0" dirty="0" smtClean="0"/>
              <a:t>The </a:t>
            </a:r>
            <a:r>
              <a:rPr lang="en-US" b="0" dirty="0"/>
              <a:t>robot moves proportionally – moving more </a:t>
            </a:r>
            <a:r>
              <a:rPr lang="en-US" b="0" dirty="0" smtClean="0"/>
              <a:t>or less based on how far the robot is from the target distance</a:t>
            </a:r>
          </a:p>
          <a:p>
            <a:pPr marL="800100" lvl="1" indent="-342900">
              <a:buFont typeface="Arial"/>
              <a:buChar char="•"/>
            </a:pPr>
            <a:r>
              <a:rPr lang="en-US" dirty="0" smtClean="0"/>
              <a:t>For a line follower, the robot may make a sharper turn if it is further away from the line</a:t>
            </a:r>
          </a:p>
          <a:p>
            <a:pPr marL="342900" indent="-342900">
              <a:buFont typeface="Arial"/>
              <a:buChar char="•"/>
            </a:pPr>
            <a:r>
              <a:rPr lang="en-US" b="0" dirty="0" smtClean="0"/>
              <a:t>Proportional Control can be more accurate and faster</a:t>
            </a:r>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4154168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Proportional Control Looks Like</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342900" indent="-342900">
              <a:buFont typeface="Arial"/>
              <a:buChar char="•"/>
            </a:pPr>
            <a:r>
              <a:rPr lang="en-US" dirty="0">
                <a:solidFill>
                  <a:srgbClr val="FF0000"/>
                </a:solidFill>
              </a:rPr>
              <a:t>The Pseudocode for every proportional control program consists of two stages:</a:t>
            </a:r>
          </a:p>
          <a:p>
            <a:pPr lvl="1">
              <a:buFont typeface="+mj-lt"/>
              <a:buAutoNum type="arabicPeriod"/>
            </a:pPr>
            <a:r>
              <a:rPr lang="en-US" b="1" dirty="0"/>
              <a:t>Computing an error </a:t>
            </a:r>
            <a:r>
              <a:rPr lang="en-US" dirty="0">
                <a:sym typeface="Wingdings"/>
              </a:rPr>
              <a:t> how far is the robot from a target</a:t>
            </a:r>
          </a:p>
          <a:p>
            <a:pPr lvl="1">
              <a:buFont typeface="+mj-lt"/>
              <a:buAutoNum type="arabicPeriod"/>
            </a:pPr>
            <a:r>
              <a:rPr lang="en-US" b="1" dirty="0">
                <a:sym typeface="Wingdings"/>
              </a:rPr>
              <a:t>Making a correction </a:t>
            </a:r>
            <a:r>
              <a:rPr lang="en-US" dirty="0">
                <a:sym typeface="Wingdings"/>
              </a:rPr>
              <a:t> make the robot take an action that is proportional to the error (this is why it is called proportional control).  You must multiply the error by a scaling factor to determine the correction.</a:t>
            </a:r>
            <a:endParaRPr lang="en-US" dirty="0"/>
          </a:p>
          <a:p>
            <a:pPr marL="342900" indent="-342900">
              <a:buFont typeface="Arial"/>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14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Is the Robot From The Line?</a:t>
            </a:r>
            <a:endParaRPr lang="en-US" dirty="0"/>
          </a:p>
        </p:txBody>
      </p:sp>
      <p:sp>
        <p:nvSpPr>
          <p:cNvPr id="3" name="Content Placeholder 2"/>
          <p:cNvSpPr>
            <a:spLocks noGrp="1"/>
          </p:cNvSpPr>
          <p:nvPr>
            <p:ph idx="1"/>
          </p:nvPr>
        </p:nvSpPr>
        <p:spPr/>
        <p:txBody>
          <a:bodyPr/>
          <a:lstStyle/>
          <a:p>
            <a:r>
              <a:rPr lang="en-US" dirty="0" smtClean="0"/>
              <a:t>Reflected light sensor readings show how “dark” the measured area is on average</a:t>
            </a:r>
          </a:p>
          <a:p>
            <a:r>
              <a:rPr lang="en-US" dirty="0" smtClean="0"/>
              <a:t>Calibrated readings should range from 100 (on just white) to 0 (on just black)</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9/5/2015</a:t>
            </a:r>
            <a:endParaRPr lang="en-US" dirty="0"/>
          </a:p>
        </p:txBody>
      </p:sp>
      <p:cxnSp>
        <p:nvCxnSpPr>
          <p:cNvPr id="6" name="Straight Connector 5"/>
          <p:cNvCxnSpPr/>
          <p:nvPr/>
        </p:nvCxnSpPr>
        <p:spPr>
          <a:xfrm>
            <a:off x="640747" y="5441779"/>
            <a:ext cx="7965830"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361191" y="3780565"/>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78799" y="3805935"/>
            <a:ext cx="2882392" cy="369332"/>
          </a:xfrm>
          <a:prstGeom prst="rect">
            <a:avLst/>
          </a:prstGeom>
          <a:noFill/>
        </p:spPr>
        <p:txBody>
          <a:bodyPr wrap="none" rtlCol="0">
            <a:spAutoFit/>
          </a:bodyPr>
          <a:lstStyle/>
          <a:p>
            <a:r>
              <a:rPr lang="en-US" dirty="0" smtClean="0"/>
              <a:t>Light Sensor Measured Area:</a:t>
            </a:r>
            <a:endParaRPr lang="en-US" dirty="0"/>
          </a:p>
        </p:txBody>
      </p:sp>
      <p:sp>
        <p:nvSpPr>
          <p:cNvPr id="9" name="TextBox 8"/>
          <p:cNvSpPr txBox="1"/>
          <p:nvPr/>
        </p:nvSpPr>
        <p:spPr>
          <a:xfrm>
            <a:off x="8571407" y="5261453"/>
            <a:ext cx="572593" cy="369332"/>
          </a:xfrm>
          <a:prstGeom prst="rect">
            <a:avLst/>
          </a:prstGeom>
          <a:noFill/>
        </p:spPr>
        <p:txBody>
          <a:bodyPr wrap="none" rtlCol="0">
            <a:spAutoFit/>
          </a:bodyPr>
          <a:lstStyle/>
          <a:p>
            <a:r>
              <a:rPr lang="en-US" dirty="0" smtClean="0"/>
              <a:t>Line</a:t>
            </a:r>
            <a:endParaRPr lang="en-US" dirty="0"/>
          </a:p>
        </p:txBody>
      </p:sp>
      <p:sp>
        <p:nvSpPr>
          <p:cNvPr id="10" name="Oval 9"/>
          <p:cNvSpPr/>
          <p:nvPr/>
        </p:nvSpPr>
        <p:spPr>
          <a:xfrm>
            <a:off x="777593" y="4706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6266" y="4246557"/>
            <a:ext cx="1509516" cy="369332"/>
          </a:xfrm>
          <a:prstGeom prst="rect">
            <a:avLst/>
          </a:prstGeom>
          <a:noFill/>
        </p:spPr>
        <p:txBody>
          <a:bodyPr wrap="none" rtlCol="0">
            <a:spAutoFit/>
          </a:bodyPr>
          <a:lstStyle/>
          <a:p>
            <a:r>
              <a:rPr lang="en-US" dirty="0" smtClean="0"/>
              <a:t>Reading = 100</a:t>
            </a:r>
            <a:endParaRPr lang="en-US" dirty="0"/>
          </a:p>
        </p:txBody>
      </p:sp>
      <p:sp>
        <p:nvSpPr>
          <p:cNvPr id="13" name="Oval 12"/>
          <p:cNvSpPr/>
          <p:nvPr/>
        </p:nvSpPr>
        <p:spPr>
          <a:xfrm>
            <a:off x="2002654" y="5238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41327" y="4778557"/>
            <a:ext cx="1275477" cy="369332"/>
          </a:xfrm>
          <a:prstGeom prst="rect">
            <a:avLst/>
          </a:prstGeom>
          <a:noFill/>
        </p:spPr>
        <p:txBody>
          <a:bodyPr wrap="none" rtlCol="0">
            <a:spAutoFit/>
          </a:bodyPr>
          <a:lstStyle/>
          <a:p>
            <a:r>
              <a:rPr lang="en-US" dirty="0" smtClean="0"/>
              <a:t>Reading = 0</a:t>
            </a:r>
            <a:endParaRPr lang="en-US" dirty="0"/>
          </a:p>
        </p:txBody>
      </p:sp>
      <p:sp>
        <p:nvSpPr>
          <p:cNvPr id="15" name="Oval 14"/>
          <p:cNvSpPr/>
          <p:nvPr/>
        </p:nvSpPr>
        <p:spPr>
          <a:xfrm>
            <a:off x="3329774" y="5000661"/>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768447" y="4541166"/>
            <a:ext cx="1392497" cy="369332"/>
          </a:xfrm>
          <a:prstGeom prst="rect">
            <a:avLst/>
          </a:prstGeom>
          <a:noFill/>
        </p:spPr>
        <p:txBody>
          <a:bodyPr wrap="none" rtlCol="0">
            <a:spAutoFit/>
          </a:bodyPr>
          <a:lstStyle/>
          <a:p>
            <a:r>
              <a:rPr lang="en-US" dirty="0" smtClean="0"/>
              <a:t>Reading = 50</a:t>
            </a:r>
            <a:endParaRPr lang="en-US" dirty="0"/>
          </a:p>
        </p:txBody>
      </p:sp>
      <p:sp>
        <p:nvSpPr>
          <p:cNvPr id="17" name="Oval 16"/>
          <p:cNvSpPr/>
          <p:nvPr/>
        </p:nvSpPr>
        <p:spPr>
          <a:xfrm>
            <a:off x="4753606" y="5101706"/>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192279" y="4642211"/>
            <a:ext cx="1392497" cy="369332"/>
          </a:xfrm>
          <a:prstGeom prst="rect">
            <a:avLst/>
          </a:prstGeom>
          <a:noFill/>
        </p:spPr>
        <p:txBody>
          <a:bodyPr wrap="none" rtlCol="0">
            <a:spAutoFit/>
          </a:bodyPr>
          <a:lstStyle/>
          <a:p>
            <a:r>
              <a:rPr lang="en-US" dirty="0" smtClean="0"/>
              <a:t>Reading = 25</a:t>
            </a:r>
            <a:endParaRPr lang="en-US" dirty="0"/>
          </a:p>
        </p:txBody>
      </p:sp>
      <p:sp>
        <p:nvSpPr>
          <p:cNvPr id="19" name="Oval 18"/>
          <p:cNvSpPr/>
          <p:nvPr/>
        </p:nvSpPr>
        <p:spPr>
          <a:xfrm>
            <a:off x="6343931" y="4927853"/>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782604" y="4468358"/>
            <a:ext cx="1392497" cy="369332"/>
          </a:xfrm>
          <a:prstGeom prst="rect">
            <a:avLst/>
          </a:prstGeom>
          <a:noFill/>
        </p:spPr>
        <p:txBody>
          <a:bodyPr wrap="none" rtlCol="0">
            <a:spAutoFit/>
          </a:bodyPr>
          <a:lstStyle/>
          <a:p>
            <a:r>
              <a:rPr lang="en-US" dirty="0" smtClean="0"/>
              <a:t>Reading = 75</a:t>
            </a:r>
            <a:endParaRPr lang="en-US" dirty="0"/>
          </a:p>
        </p:txBody>
      </p:sp>
    </p:spTree>
    <p:extLst>
      <p:ext uri="{BB962C8B-B14F-4D97-AF65-F5344CB8AC3E}">
        <p14:creationId xmlns:p14="http://schemas.microsoft.com/office/powerpoint/2010/main" val="697907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Following</a:t>
            </a:r>
            <a:endParaRPr lang="en-US" dirty="0"/>
          </a:p>
        </p:txBody>
      </p:sp>
      <p:sp>
        <p:nvSpPr>
          <p:cNvPr id="3" name="Content Placeholder 2"/>
          <p:cNvSpPr>
            <a:spLocks noGrp="1"/>
          </p:cNvSpPr>
          <p:nvPr>
            <p:ph idx="1"/>
          </p:nvPr>
        </p:nvSpPr>
        <p:spPr/>
        <p:txBody>
          <a:bodyPr>
            <a:normAutofit fontScale="92500"/>
          </a:bodyPr>
          <a:lstStyle/>
          <a:p>
            <a:r>
              <a:rPr lang="en-US" b="1" dirty="0"/>
              <a:t>Computing an error </a:t>
            </a:r>
            <a:r>
              <a:rPr lang="en-US" dirty="0">
                <a:sym typeface="Wingdings"/>
              </a:rPr>
              <a:t> how far is the robot from a </a:t>
            </a:r>
            <a:r>
              <a:rPr lang="en-US" dirty="0" smtClean="0">
                <a:sym typeface="Wingdings"/>
              </a:rPr>
              <a:t>target</a:t>
            </a:r>
          </a:p>
          <a:p>
            <a:pPr lvl="1"/>
            <a:r>
              <a:rPr lang="en-US" dirty="0" smtClean="0">
                <a:sym typeface="Wingdings"/>
              </a:rPr>
              <a:t>Robots follow the edge of line </a:t>
            </a:r>
            <a:r>
              <a:rPr lang="en-US" dirty="0" smtClean="0">
                <a:sym typeface="Wingdings" panose="05000000000000000000" pitchFamily="2" charset="2"/>
              </a:rPr>
              <a:t> target should be a sensor reading of 50</a:t>
            </a:r>
          </a:p>
          <a:p>
            <a:pPr lvl="1"/>
            <a:r>
              <a:rPr lang="en-US" dirty="0" smtClean="0">
                <a:sym typeface="Wingdings"/>
              </a:rPr>
              <a:t>Error should indicate how far the sensor’s value is from a reading of 50</a:t>
            </a:r>
            <a:endParaRPr lang="en-US" dirty="0">
              <a:sym typeface="Wingdings"/>
            </a:endParaRPr>
          </a:p>
          <a:p>
            <a:r>
              <a:rPr lang="en-US" b="1" dirty="0">
                <a:sym typeface="Wingdings"/>
              </a:rPr>
              <a:t>Making a correction </a:t>
            </a:r>
            <a:r>
              <a:rPr lang="en-US" dirty="0">
                <a:sym typeface="Wingdings"/>
              </a:rPr>
              <a:t> make the robot take an action that is proportional to the </a:t>
            </a:r>
            <a:r>
              <a:rPr lang="en-US" dirty="0" smtClean="0">
                <a:sym typeface="Wingdings"/>
              </a:rPr>
              <a:t>error.  </a:t>
            </a:r>
            <a:r>
              <a:rPr lang="en-US" dirty="0">
                <a:sym typeface="Wingdings"/>
              </a:rPr>
              <a:t>You must multiply the error by a scaling factor to determine the correction</a:t>
            </a:r>
            <a:r>
              <a:rPr lang="en-US" dirty="0" smtClean="0">
                <a:sym typeface="Wingdings"/>
              </a:rPr>
              <a:t>.</a:t>
            </a:r>
          </a:p>
          <a:p>
            <a:pPr lvl="1"/>
            <a:r>
              <a:rPr lang="en-US" dirty="0" smtClean="0">
                <a:sym typeface="Wingdings"/>
              </a:rPr>
              <a:t>To follow a line a robot must turn towards the edge of the line</a:t>
            </a:r>
          </a:p>
          <a:p>
            <a:pPr lvl="1"/>
            <a:r>
              <a:rPr lang="en-US" dirty="0" smtClean="0">
                <a:sym typeface="Wingdings"/>
              </a:rPr>
              <a:t>The robot must turn more sharply if it is far from a line</a:t>
            </a:r>
          </a:p>
          <a:p>
            <a:pPr lvl="1"/>
            <a:r>
              <a:rPr lang="en-US" dirty="0" smtClean="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4210514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Pseudocode</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42274568"/>
              </p:ext>
            </p:extLst>
          </p:nvPr>
        </p:nvGraphicFramePr>
        <p:xfrm>
          <a:off x="602341" y="2087843"/>
          <a:ext cx="7870372" cy="366268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smtClean="0"/>
                        <a:t>Objective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smtClean="0"/>
                        <a:t>Error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smtClean="0"/>
                        <a:t>Correction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r>
              <a:tr h="370840">
                <a:tc>
                  <a:txBody>
                    <a:bodyPr/>
                    <a:lstStyle/>
                    <a:p>
                      <a:r>
                        <a:rPr lang="en-US" b="1" dirty="0" smtClean="0"/>
                        <a:t>Line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Stay</a:t>
                      </a:r>
                      <a:r>
                        <a:rPr lang="en-US" baseline="0" dirty="0" smtClean="0"/>
                        <a:t> on the edge of the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Turn </a:t>
                      </a:r>
                      <a:r>
                        <a:rPr lang="en-US" dirty="0" smtClean="0"/>
                        <a:t>sharper (steering) </a:t>
                      </a:r>
                      <a:r>
                        <a:rPr lang="en-US" dirty="0" smtClean="0"/>
                        <a:t>based on distance from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bg1">
                              <a:lumMod val="75000"/>
                            </a:schemeClr>
                          </a:solidFill>
                        </a:rPr>
                        <a:t>Gyro</a:t>
                      </a:r>
                      <a:r>
                        <a:rPr lang="en-US" b="1" baseline="0" dirty="0" smtClean="0">
                          <a:solidFill>
                            <a:schemeClr val="bg1">
                              <a:lumMod val="75000"/>
                            </a:schemeClr>
                          </a:solidFill>
                        </a:rPr>
                        <a:t> Turn</a:t>
                      </a:r>
                      <a:endParaRPr lang="en-US" b="1"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75000"/>
                            </a:schemeClr>
                          </a:solidFill>
                        </a:rPr>
                        <a:t>Turn to a target</a:t>
                      </a:r>
                      <a:r>
                        <a:rPr lang="en-US" baseline="0" dirty="0" smtClean="0">
                          <a:solidFill>
                            <a:schemeClr val="bg1">
                              <a:lumMod val="75000"/>
                            </a:schemeClr>
                          </a:solidFill>
                        </a:rPr>
                        <a:t> angle</a:t>
                      </a:r>
                      <a:endParaRPr lang="en-US"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75000"/>
                            </a:schemeClr>
                          </a:solidFill>
                        </a:rPr>
                        <a:t>How many</a:t>
                      </a:r>
                      <a:r>
                        <a:rPr lang="en-US" baseline="0" dirty="0" smtClean="0">
                          <a:solidFill>
                            <a:schemeClr val="bg1">
                              <a:lumMod val="75000"/>
                            </a:schemeClr>
                          </a:solidFill>
                        </a:rPr>
                        <a:t> degrees are we from target turn</a:t>
                      </a:r>
                      <a:endParaRPr lang="en-US"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75000"/>
                            </a:schemeClr>
                          </a:solidFill>
                        </a:rPr>
                        <a:t>Turn faster based on degrees</a:t>
                      </a:r>
                      <a:r>
                        <a:rPr lang="en-US" baseline="0" dirty="0" smtClean="0">
                          <a:solidFill>
                            <a:schemeClr val="bg1">
                              <a:lumMod val="75000"/>
                            </a:schemeClr>
                          </a:solidFill>
                        </a:rPr>
                        <a:t> remaining</a:t>
                      </a:r>
                      <a:endParaRPr lang="en-US"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bg1">
                              <a:lumMod val="75000"/>
                            </a:schemeClr>
                          </a:solidFill>
                        </a:rPr>
                        <a:t>Dog Follower</a:t>
                      </a:r>
                      <a:endParaRPr lang="en-US" b="1"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75000"/>
                            </a:schemeClr>
                          </a:solidFill>
                        </a:rPr>
                        <a:t>Get to a target</a:t>
                      </a:r>
                      <a:r>
                        <a:rPr lang="en-US" baseline="0" dirty="0" smtClean="0">
                          <a:solidFill>
                            <a:schemeClr val="bg1">
                              <a:lumMod val="75000"/>
                            </a:schemeClr>
                          </a:solidFill>
                        </a:rPr>
                        <a:t> distance from wall</a:t>
                      </a:r>
                      <a:endParaRPr lang="en-US"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75000"/>
                            </a:schemeClr>
                          </a:solidFill>
                        </a:rPr>
                        <a:t>How many inches from target location (</a:t>
                      </a:r>
                      <a:r>
                        <a:rPr lang="en-US" dirty="0" err="1" smtClean="0">
                          <a:solidFill>
                            <a:schemeClr val="bg1">
                              <a:lumMod val="75000"/>
                            </a:schemeClr>
                          </a:solidFill>
                        </a:rPr>
                        <a:t>current</a:t>
                      </a:r>
                      <a:r>
                        <a:rPr lang="en-US" baseline="0" dirty="0" err="1" smtClean="0">
                          <a:solidFill>
                            <a:schemeClr val="bg1">
                              <a:lumMod val="75000"/>
                            </a:schemeClr>
                          </a:solidFill>
                        </a:rPr>
                        <a:t>_distance</a:t>
                      </a:r>
                      <a:r>
                        <a:rPr lang="en-US" baseline="0" dirty="0" smtClean="0">
                          <a:solidFill>
                            <a:schemeClr val="bg1">
                              <a:lumMod val="75000"/>
                            </a:schemeClr>
                          </a:solidFill>
                        </a:rPr>
                        <a:t> – </a:t>
                      </a:r>
                      <a:r>
                        <a:rPr lang="en-US" baseline="0" dirty="0" err="1" smtClean="0">
                          <a:solidFill>
                            <a:schemeClr val="bg1">
                              <a:lumMod val="75000"/>
                            </a:schemeClr>
                          </a:solidFill>
                        </a:rPr>
                        <a:t>target_distance</a:t>
                      </a:r>
                      <a:r>
                        <a:rPr lang="en-US" baseline="0" dirty="0" smtClean="0">
                          <a:solidFill>
                            <a:schemeClr val="bg1">
                              <a:lumMod val="75000"/>
                            </a:schemeClr>
                          </a:solidFill>
                        </a:rPr>
                        <a:t>)</a:t>
                      </a:r>
                      <a:endParaRPr lang="en-US"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75000"/>
                            </a:schemeClr>
                          </a:solidFill>
                        </a:rPr>
                        <a:t>Move faster based on</a:t>
                      </a:r>
                      <a:r>
                        <a:rPr lang="en-US" baseline="0" dirty="0" smtClean="0">
                          <a:solidFill>
                            <a:schemeClr val="bg1">
                              <a:lumMod val="75000"/>
                            </a:schemeClr>
                          </a:solidFill>
                        </a:rPr>
                        <a:t> distance</a:t>
                      </a:r>
                      <a:endParaRPr lang="en-US" dirty="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58381" y="5926017"/>
            <a:ext cx="7934990" cy="646331"/>
          </a:xfrm>
          <a:prstGeom prst="rect">
            <a:avLst/>
          </a:prstGeom>
          <a:noFill/>
        </p:spPr>
        <p:txBody>
          <a:bodyPr wrap="square" rtlCol="0">
            <a:spAutoFit/>
          </a:bodyPr>
          <a:lstStyle/>
          <a:p>
            <a:r>
              <a:rPr lang="en-US" dirty="0" smtClean="0"/>
              <a:t>Gyro Turn and Dog Follower are in the Advanced EV3Lessons.com lesson on Proportional Control</a:t>
            </a:r>
            <a:endParaRPr lang="en-US" dirty="0"/>
          </a:p>
        </p:txBody>
      </p:sp>
    </p:spTree>
    <p:extLst>
      <p:ext uri="{BB962C8B-B14F-4D97-AF65-F5344CB8AC3E}">
        <p14:creationId xmlns:p14="http://schemas.microsoft.com/office/powerpoint/2010/main" val="17258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a </a:t>
            </a:r>
            <a:r>
              <a:rPr lang="en-US" dirty="0" smtClean="0"/>
              <a:t> </a:t>
            </a:r>
            <a:r>
              <a:rPr lang="en-US" dirty="0" smtClean="0">
                <a:latin typeface="Courier"/>
                <a:cs typeface="Courier"/>
              </a:rPr>
              <a:t>Move </a:t>
            </a:r>
            <a:r>
              <a:rPr lang="en-US" dirty="0" smtClean="0">
                <a:latin typeface="Courier"/>
                <a:cs typeface="Courier"/>
              </a:rPr>
              <a:t>Distance</a:t>
            </a:r>
            <a:r>
              <a:rPr lang="en-US" dirty="0" smtClean="0">
                <a:cs typeface="Courier"/>
              </a:rPr>
              <a:t> </a:t>
            </a:r>
            <a:r>
              <a:rPr lang="en-US" dirty="0" smtClean="0">
                <a:cs typeface="Courier"/>
              </a:rPr>
              <a:t> </a:t>
            </a:r>
            <a:r>
              <a:rPr lang="en-US" dirty="0" smtClean="0"/>
              <a:t>My </a:t>
            </a:r>
            <a:r>
              <a:rPr lang="en-US" dirty="0" smtClean="0"/>
              <a:t>Block a </a:t>
            </a:r>
            <a:r>
              <a:rPr lang="en-US" dirty="0"/>
              <a:t>g</a:t>
            </a:r>
            <a:r>
              <a:rPr lang="en-US" dirty="0" smtClean="0"/>
              <a:t>ood idea</a:t>
            </a:r>
            <a:endParaRPr lang="en-US" dirty="0"/>
          </a:p>
        </p:txBody>
      </p:sp>
      <p:sp>
        <p:nvSpPr>
          <p:cNvPr id="3" name="Content Placeholder 2"/>
          <p:cNvSpPr>
            <a:spLocks noGrp="1"/>
          </p:cNvSpPr>
          <p:nvPr>
            <p:ph idx="1"/>
          </p:nvPr>
        </p:nvSpPr>
        <p:spPr>
          <a:xfrm>
            <a:off x="457200" y="1830845"/>
            <a:ext cx="5567338" cy="4373563"/>
          </a:xfrm>
        </p:spPr>
        <p:txBody>
          <a:bodyPr>
            <a:noAutofit/>
          </a:bodyPr>
          <a:lstStyle/>
          <a:p>
            <a:pPr marL="285750" indent="-285750">
              <a:buFont typeface="Arial"/>
              <a:buChar char="•"/>
            </a:pPr>
            <a:r>
              <a:rPr lang="en-US" sz="2000" dirty="0"/>
              <a:t>Built-in move blocks will not take inputs (values) in centimeters or inches.  </a:t>
            </a:r>
            <a:endParaRPr lang="en-US" sz="2000" dirty="0" smtClean="0"/>
          </a:p>
          <a:p>
            <a:pPr marL="285750" indent="-285750">
              <a:buFont typeface="Arial"/>
              <a:buChar char="•"/>
            </a:pPr>
            <a:r>
              <a:rPr lang="en-US" sz="2000" dirty="0" smtClean="0"/>
              <a:t>Much easier to measure distance with a ruler than degrees or rotations.</a:t>
            </a:r>
          </a:p>
          <a:p>
            <a:pPr marL="285750" indent="-285750">
              <a:buFont typeface="Arial"/>
              <a:buChar char="•"/>
            </a:pPr>
            <a:r>
              <a:rPr lang="en-US" sz="2000" dirty="0" smtClean="0"/>
              <a:t>If you change </a:t>
            </a:r>
            <a:r>
              <a:rPr lang="en-US" sz="2000" dirty="0"/>
              <a:t>your robot design to have bigger or smaller </a:t>
            </a:r>
            <a:r>
              <a:rPr lang="en-US" sz="2000" dirty="0" smtClean="0"/>
              <a:t>wheels late in the season you don’t have to re-measure </a:t>
            </a:r>
            <a:r>
              <a:rPr lang="en-US" sz="2000" dirty="0"/>
              <a:t>every movement of your </a:t>
            </a:r>
            <a:r>
              <a:rPr lang="en-US" sz="2000" dirty="0" smtClean="0"/>
              <a:t>robot</a:t>
            </a:r>
          </a:p>
          <a:p>
            <a:pPr marL="742950" lvl="1" indent="-285750">
              <a:buFont typeface="Arial"/>
              <a:buChar char="•"/>
            </a:pPr>
            <a:r>
              <a:rPr lang="en-US" sz="2000" dirty="0" smtClean="0"/>
              <a:t>Instead </a:t>
            </a:r>
            <a:r>
              <a:rPr lang="en-US" sz="2000" dirty="0"/>
              <a:t>of changing distances in every single program you wrote, just go into your cool </a:t>
            </a:r>
            <a:r>
              <a:rPr lang="en-US" sz="2000" dirty="0" smtClean="0">
                <a:latin typeface="Courier"/>
                <a:cs typeface="Courier"/>
              </a:rPr>
              <a:t>Move Distance </a:t>
            </a:r>
            <a:r>
              <a:rPr lang="en-US" sz="2000" dirty="0" smtClean="0"/>
              <a:t>Block </a:t>
            </a:r>
            <a:r>
              <a:rPr lang="en-US" sz="2000" dirty="0"/>
              <a:t>and change the value for how many inches/cm one motor rotation would take</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dirty="0"/>
          </a:p>
        </p:txBody>
      </p:sp>
      <p:pic>
        <p:nvPicPr>
          <p:cNvPr id="5" name="Picture 4" descr="ruler_0_10.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98218" y="1850491"/>
            <a:ext cx="2399946" cy="783853"/>
          </a:xfrm>
          <a:prstGeom prst="rect">
            <a:avLst/>
          </a:prstGeom>
        </p:spPr>
      </p:pic>
      <p:pic>
        <p:nvPicPr>
          <p:cNvPr id="6" name="Picture 5" descr="images.jpg"/>
          <p:cNvPicPr>
            <a:picLocks noChangeAspect="1"/>
          </p:cNvPicPr>
          <p:nvPr/>
        </p:nvPicPr>
        <p:blipFill rotWithShape="1">
          <a:blip r:embed="rId3">
            <a:extLst>
              <a:ext uri="{28A0092B-C50C-407E-A947-70E740481C1C}">
                <a14:useLocalDpi xmlns:a14="http://schemas.microsoft.com/office/drawing/2010/main" val="0"/>
              </a:ext>
            </a:extLst>
          </a:blip>
          <a:srcRect l="10316" t="8244" r="8043" b="12665"/>
          <a:stretch/>
        </p:blipFill>
        <p:spPr>
          <a:xfrm>
            <a:off x="5861712" y="2790386"/>
            <a:ext cx="3006841" cy="1747745"/>
          </a:xfrm>
          <a:prstGeom prst="rect">
            <a:avLst/>
          </a:prstGeom>
        </p:spPr>
      </p:pic>
    </p:spTree>
    <p:extLst>
      <p:ext uri="{BB962C8B-B14F-4D97-AF65-F5344CB8AC3E}">
        <p14:creationId xmlns:p14="http://schemas.microsoft.com/office/powerpoint/2010/main" val="1494598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Proportional Line Follower</a:t>
            </a:r>
            <a:endParaRPr lang="en-US" dirty="0"/>
          </a:p>
        </p:txBody>
      </p:sp>
      <p:sp>
        <p:nvSpPr>
          <p:cNvPr id="3" name="Content Placeholder 2"/>
          <p:cNvSpPr>
            <a:spLocks noGrp="1"/>
          </p:cNvSpPr>
          <p:nvPr>
            <p:ph idx="1"/>
          </p:nvPr>
        </p:nvSpPr>
        <p:spPr>
          <a:xfrm>
            <a:off x="367957" y="2133600"/>
            <a:ext cx="8490294" cy="4303432"/>
          </a:xfrm>
        </p:spPr>
        <p:txBody>
          <a:bodyPr>
            <a:normAutofit fontScale="85000" lnSpcReduction="20000"/>
          </a:bodyPr>
          <a:lstStyle/>
          <a:p>
            <a:pPr marL="0" indent="0">
              <a:buNone/>
            </a:pPr>
            <a:r>
              <a:rPr lang="en-US" dirty="0" smtClean="0">
                <a:solidFill>
                  <a:srgbClr val="FF0000"/>
                </a:solidFill>
              </a:rPr>
              <a:t>Challenge: </a:t>
            </a:r>
            <a:r>
              <a:rPr lang="en-US" dirty="0"/>
              <a:t>Can you write a </a:t>
            </a:r>
            <a:r>
              <a:rPr lang="en-US" dirty="0">
                <a:solidFill>
                  <a:srgbClr val="FF0000"/>
                </a:solidFill>
              </a:rPr>
              <a:t>proportional line follower </a:t>
            </a:r>
            <a:r>
              <a:rPr lang="en-US" dirty="0"/>
              <a:t>that changes the angle of the turn depending on how far away from the line the robot is</a:t>
            </a:r>
            <a:r>
              <a:rPr lang="en-US" dirty="0" smtClean="0"/>
              <a:t>?</a:t>
            </a:r>
          </a:p>
          <a:p>
            <a:pPr marL="0" indent="0">
              <a:buNone/>
            </a:pPr>
            <a:r>
              <a:rPr lang="en-US" dirty="0" err="1" smtClean="0"/>
              <a:t>Pseudocode</a:t>
            </a:r>
            <a:r>
              <a:rPr lang="en-US" dirty="0" smtClean="0"/>
              <a:t>:</a:t>
            </a:r>
          </a:p>
          <a:p>
            <a:pPr marL="457200" indent="-457200">
              <a:buFont typeface="+mj-lt"/>
              <a:buAutoNum type="arabicPeriod"/>
            </a:pPr>
            <a:r>
              <a:rPr lang="en-US" dirty="0" smtClean="0"/>
              <a:t>Reset the Rotation sensor (Only required for line following for a total distance)</a:t>
            </a:r>
          </a:p>
          <a:p>
            <a:pPr marL="457200" indent="-457200">
              <a:buFont typeface="+mj-lt"/>
              <a:buAutoNum type="arabicPeriod"/>
            </a:pPr>
            <a:r>
              <a:rPr lang="en-US" dirty="0" smtClean="0"/>
              <a:t>Compute the error = </a:t>
            </a:r>
            <a:r>
              <a:rPr lang="en-US" dirty="0"/>
              <a:t>D</a:t>
            </a:r>
            <a:r>
              <a:rPr lang="en-US" dirty="0" smtClean="0"/>
              <a:t>istance from line = (Light sensor reading – Target Reading)</a:t>
            </a:r>
          </a:p>
          <a:p>
            <a:pPr marL="457200" indent="-457200">
              <a:buFont typeface="+mj-lt"/>
              <a:buAutoNum type="arabicPeriod"/>
            </a:pPr>
            <a:r>
              <a:rPr lang="en-US" dirty="0" smtClean="0"/>
              <a:t>Scale the error to determine a correction amount. Adjust your scaling factor to make you robot follow the line more smoothly.</a:t>
            </a:r>
          </a:p>
          <a:p>
            <a:pPr marL="457200" indent="-457200">
              <a:buFont typeface="+mj-lt"/>
              <a:buAutoNum type="arabicPeriod"/>
            </a:pPr>
            <a:r>
              <a:rPr lang="en-US" dirty="0" smtClean="0"/>
              <a:t>Use the Correction value (computed in Step 3) to adjust the robot’s </a:t>
            </a:r>
            <a:r>
              <a:rPr lang="en-US" dirty="0" smtClean="0"/>
              <a:t>turn (steering) </a:t>
            </a:r>
            <a:r>
              <a:rPr lang="en-US" dirty="0" smtClean="0"/>
              <a:t>towards the line.</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1636808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354" y="477182"/>
            <a:ext cx="8245475" cy="918498"/>
          </a:xfrm>
          <a:noFill/>
        </p:spPr>
        <p:txBody>
          <a:bodyPr>
            <a:normAutofit/>
          </a:bodyPr>
          <a:lstStyle/>
          <a:p>
            <a:r>
              <a:rPr lang="en-US" dirty="0" smtClean="0"/>
              <a:t>Solution: Proportional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3" name="Picture 2" descr="Screen Shot 2014-10-18 at 4.44.2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9687" y="1994154"/>
            <a:ext cx="8840497" cy="4442878"/>
          </a:xfrm>
          <a:prstGeom prst="rect">
            <a:avLst/>
          </a:prstGeom>
        </p:spPr>
      </p:pic>
    </p:spTree>
    <p:extLst>
      <p:ext uri="{BB962C8B-B14F-4D97-AF65-F5344CB8AC3E}">
        <p14:creationId xmlns:p14="http://schemas.microsoft.com/office/powerpoint/2010/main" val="465414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r>
              <a:rPr lang="en-US" dirty="0"/>
              <a:t>This tutorial was created by Sanjay Seshan and Arvind Seshan from Droids Robotics.</a:t>
            </a:r>
          </a:p>
          <a:p>
            <a:pPr lvl="1"/>
            <a:r>
              <a:rPr lang="en-US" dirty="0" smtClean="0"/>
              <a:t>Author’s Email: team@droidsrobotics.org</a:t>
            </a:r>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2487" y="4594171"/>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64938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My Blocks</a:t>
            </a:r>
            <a:endParaRPr lang="en-US" dirty="0"/>
          </a:p>
        </p:txBody>
      </p:sp>
      <p:sp>
        <p:nvSpPr>
          <p:cNvPr id="3" name="Content Placeholder 2"/>
          <p:cNvSpPr>
            <a:spLocks noGrp="1"/>
          </p:cNvSpPr>
          <p:nvPr>
            <p:ph idx="1"/>
          </p:nvPr>
        </p:nvSpPr>
        <p:spPr/>
        <p:txBody>
          <a:bodyPr/>
          <a:lstStyle/>
          <a:p>
            <a:r>
              <a:rPr lang="en-US" dirty="0" smtClean="0"/>
              <a:t>During our workshop we showed how to make a My Block with Inputs using the EV3 Software</a:t>
            </a:r>
          </a:p>
          <a:p>
            <a:r>
              <a:rPr lang="en-US" dirty="0" smtClean="0"/>
              <a:t>Please view our Intermediate EV3Lessons.com lesson on making My Blocks for detailed instructions: </a:t>
            </a:r>
            <a:r>
              <a:rPr lang="en-US" dirty="0" smtClean="0">
                <a:hlinkClick r:id="rId2"/>
              </a:rPr>
              <a:t>PPTX</a:t>
            </a:r>
            <a:r>
              <a:rPr lang="en-US" dirty="0" smtClean="0"/>
              <a:t>, </a:t>
            </a:r>
            <a:r>
              <a:rPr lang="en-US" dirty="0" smtClean="0">
                <a:hlinkClick r:id="rId3"/>
              </a:rPr>
              <a:t>PDF</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Tree>
    <p:extLst>
      <p:ext uri="{BB962C8B-B14F-4D97-AF65-F5344CB8AC3E}">
        <p14:creationId xmlns:p14="http://schemas.microsoft.com/office/powerpoint/2010/main" val="206566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MEASURE WHEELS</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7" name="Picture 6" descr="Screen Shot 2014-09-25 at 5.11.25 PM.png"/>
          <p:cNvPicPr>
            <a:picLocks noChangeAspect="1"/>
          </p:cNvPicPr>
          <p:nvPr/>
        </p:nvPicPr>
        <p:blipFill rotWithShape="1">
          <a:blip r:embed="rId2">
            <a:extLst>
              <a:ext uri="{28A0092B-C50C-407E-A947-70E740481C1C}">
                <a14:useLocalDpi xmlns:a14="http://schemas.microsoft.com/office/drawing/2010/main" val="0"/>
              </a:ext>
            </a:extLst>
          </a:blip>
          <a:srcRect l="4201" t="34836" r="46212" b="4682"/>
          <a:stretch/>
        </p:blipFill>
        <p:spPr>
          <a:xfrm>
            <a:off x="319131" y="3185159"/>
            <a:ext cx="4534224" cy="3607381"/>
          </a:xfrm>
          <a:prstGeom prst="rect">
            <a:avLst/>
          </a:prstGeom>
        </p:spPr>
      </p:pic>
      <p:sp>
        <p:nvSpPr>
          <p:cNvPr id="5" name="Rectangle 4"/>
          <p:cNvSpPr/>
          <p:nvPr/>
        </p:nvSpPr>
        <p:spPr>
          <a:xfrm>
            <a:off x="4023360" y="2356347"/>
            <a:ext cx="4602479" cy="98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EV3 Base Kit Wheel = </a:t>
            </a:r>
          </a:p>
          <a:p>
            <a:pPr algn="ctr"/>
            <a:r>
              <a:rPr lang="en-US" dirty="0" smtClean="0"/>
              <a:t>56mm diameter ÷ 25.4 (mm/inch) = </a:t>
            </a:r>
          </a:p>
          <a:p>
            <a:pPr algn="ctr"/>
            <a:r>
              <a:rPr lang="en-US" dirty="0" smtClean="0"/>
              <a:t>2.2 inch</a:t>
            </a:r>
            <a:endParaRPr lang="en-US" dirty="0"/>
          </a:p>
        </p:txBody>
      </p:sp>
      <p:sp>
        <p:nvSpPr>
          <p:cNvPr id="8" name="Rectangle 7"/>
          <p:cNvSpPr/>
          <p:nvPr/>
        </p:nvSpPr>
        <p:spPr>
          <a:xfrm>
            <a:off x="4023359" y="3474496"/>
            <a:ext cx="4602479" cy="98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2.2 inches × </a:t>
            </a:r>
            <a:r>
              <a:rPr lang="el-GR" dirty="0" smtClean="0"/>
              <a:t>π</a:t>
            </a:r>
            <a:r>
              <a:rPr lang="en-US" dirty="0" smtClean="0"/>
              <a:t> = 6.93 inches in each rotation</a:t>
            </a:r>
          </a:p>
          <a:p>
            <a:pPr algn="ctr"/>
            <a:endParaRPr lang="en-US" dirty="0" smtClean="0"/>
          </a:p>
          <a:p>
            <a:pPr algn="ctr"/>
            <a:r>
              <a:rPr lang="en-US" dirty="0" smtClean="0"/>
              <a:t>360 degrees ÷ 6.93 inches = 52 degrees/inch </a:t>
            </a:r>
          </a:p>
        </p:txBody>
      </p:sp>
      <p:sp>
        <p:nvSpPr>
          <p:cNvPr id="6" name="TextBox 5"/>
          <p:cNvSpPr txBox="1"/>
          <p:nvPr/>
        </p:nvSpPr>
        <p:spPr>
          <a:xfrm>
            <a:off x="2505809" y="4466975"/>
            <a:ext cx="422030" cy="369332"/>
          </a:xfrm>
          <a:prstGeom prst="rect">
            <a:avLst/>
          </a:prstGeom>
          <a:solidFill>
            <a:srgbClr val="C00000"/>
          </a:solidFill>
        </p:spPr>
        <p:txBody>
          <a:bodyPr wrap="square" rtlCol="0">
            <a:spAutoFit/>
          </a:bodyPr>
          <a:lstStyle/>
          <a:p>
            <a:r>
              <a:rPr lang="en-US" dirty="0" smtClean="0">
                <a:solidFill>
                  <a:schemeClr val="bg1"/>
                </a:solidFill>
              </a:rPr>
              <a:t>52</a:t>
            </a:r>
            <a:endParaRPr lang="en-US" dirty="0">
              <a:solidFill>
                <a:schemeClr val="bg1"/>
              </a:solidFill>
            </a:endParaRPr>
          </a:p>
        </p:txBody>
      </p:sp>
      <p:cxnSp>
        <p:nvCxnSpPr>
          <p:cNvPr id="10" name="Straight Arrow Connector 9"/>
          <p:cNvCxnSpPr/>
          <p:nvPr/>
        </p:nvCxnSpPr>
        <p:spPr>
          <a:xfrm flipH="1" flipV="1">
            <a:off x="2708031" y="4114800"/>
            <a:ext cx="17584" cy="344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560320" y="3863340"/>
            <a:ext cx="304800" cy="235870"/>
          </a:xfrm>
          <a:prstGeom prst="rect">
            <a:avLst/>
          </a:prstGeom>
          <a:solidFill>
            <a:srgbClr val="C4C4C4"/>
          </a:solidFill>
          <a:ln>
            <a:solidFill>
              <a:srgbClr val="C4C4C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1"/>
                </a:solidFill>
              </a:rPr>
              <a:t>52</a:t>
            </a:r>
            <a:endParaRPr lang="en-US" sz="900" dirty="0">
              <a:solidFill>
                <a:schemeClr val="tx1"/>
              </a:solidFill>
            </a:endParaRPr>
          </a:p>
        </p:txBody>
      </p:sp>
    </p:spTree>
    <p:extLst>
      <p:ext uri="{BB962C8B-B14F-4D97-AF65-F5344CB8AC3E}">
        <p14:creationId xmlns:p14="http://schemas.microsoft.com/office/powerpoint/2010/main" val="2499880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Math Blocks</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pic>
        <p:nvPicPr>
          <p:cNvPr id="5" name="Picture 4"/>
          <p:cNvPicPr>
            <a:picLocks noChangeAspect="1"/>
          </p:cNvPicPr>
          <p:nvPr/>
        </p:nvPicPr>
        <p:blipFill>
          <a:blip r:embed="rId2"/>
          <a:stretch>
            <a:fillRect/>
          </a:stretch>
        </p:blipFill>
        <p:spPr>
          <a:xfrm>
            <a:off x="0" y="2024406"/>
            <a:ext cx="8986995" cy="2760953"/>
          </a:xfrm>
          <a:prstGeom prst="rect">
            <a:avLst/>
          </a:prstGeom>
        </p:spPr>
      </p:pic>
    </p:spTree>
    <p:extLst>
      <p:ext uri="{BB962C8B-B14F-4D97-AF65-F5344CB8AC3E}">
        <p14:creationId xmlns:p14="http://schemas.microsoft.com/office/powerpoint/2010/main" val="199086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Courier"/>
              </a:rPr>
              <a:t>Connecting </a:t>
            </a:r>
            <a:r>
              <a:rPr lang="en-US" dirty="0" smtClean="0">
                <a:cs typeface="Courier"/>
              </a:rPr>
              <a:t>Wires in </a:t>
            </a:r>
            <a:r>
              <a:rPr lang="en-US" dirty="0" smtClean="0">
                <a:latin typeface="Courier"/>
                <a:cs typeface="Courier"/>
              </a:rPr>
              <a:t>Move </a:t>
            </a:r>
            <a:r>
              <a:rPr lang="en-US" dirty="0" smtClean="0">
                <a:latin typeface="Courier"/>
                <a:cs typeface="Courier"/>
              </a:rPr>
              <a:t>Inches</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199698" y="2133600"/>
            <a:ext cx="8866836" cy="2697480"/>
          </a:xfrm>
          <a:prstGeom prst="rect">
            <a:avLst/>
          </a:prstGeom>
        </p:spPr>
      </p:pic>
    </p:spTree>
    <p:extLst>
      <p:ext uri="{BB962C8B-B14F-4D97-AF65-F5344CB8AC3E}">
        <p14:creationId xmlns:p14="http://schemas.microsoft.com/office/powerpoint/2010/main" val="2597443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descr="Screen Shot 2014-09-25 at 5.12.03 PM.png"/>
          <p:cNvPicPr>
            <a:picLocks noChangeAspect="1"/>
          </p:cNvPicPr>
          <p:nvPr/>
        </p:nvPicPr>
        <p:blipFill rotWithShape="1">
          <a:blip r:embed="rId2">
            <a:extLst>
              <a:ext uri="{28A0092B-C50C-407E-A947-70E740481C1C}">
                <a14:useLocalDpi xmlns:a14="http://schemas.microsoft.com/office/drawing/2010/main" val="0"/>
              </a:ext>
            </a:extLst>
          </a:blip>
          <a:srcRect t="44401" b="10100"/>
          <a:stretch/>
        </p:blipFill>
        <p:spPr>
          <a:xfrm>
            <a:off x="457199" y="2118360"/>
            <a:ext cx="8245474" cy="2493660"/>
          </a:xfrm>
          <a:prstGeom prst="rect">
            <a:avLst/>
          </a:prstGeom>
        </p:spPr>
      </p:pic>
      <p:sp>
        <p:nvSpPr>
          <p:cNvPr id="2" name="Title 1"/>
          <p:cNvSpPr>
            <a:spLocks noGrp="1"/>
          </p:cNvSpPr>
          <p:nvPr>
            <p:ph type="title"/>
          </p:nvPr>
        </p:nvSpPr>
        <p:spPr/>
        <p:txBody>
          <a:bodyPr>
            <a:normAutofit fontScale="90000"/>
          </a:bodyPr>
          <a:lstStyle/>
          <a:p>
            <a:r>
              <a:rPr lang="en-US" dirty="0" smtClean="0"/>
              <a:t>PHASE 3: COMPLETED  </a:t>
            </a:r>
            <a:r>
              <a:rPr lang="en-US" dirty="0" smtClean="0">
                <a:latin typeface="Courier"/>
                <a:cs typeface="Courier"/>
              </a:rPr>
              <a:t>Move Inches</a:t>
            </a:r>
            <a:r>
              <a:rPr lang="en-US" dirty="0" smtClean="0"/>
              <a:t>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6" name="Content Placeholder 5"/>
          <p:cNvSpPr>
            <a:spLocks noGrp="1"/>
          </p:cNvSpPr>
          <p:nvPr>
            <p:ph idx="1"/>
          </p:nvPr>
        </p:nvSpPr>
        <p:spPr>
          <a:xfrm>
            <a:off x="284163" y="3985260"/>
            <a:ext cx="8574087" cy="2140903"/>
          </a:xfrm>
        </p:spPr>
        <p:txBody>
          <a:bodyPr/>
          <a:lstStyle/>
          <a:p>
            <a:r>
              <a:rPr lang="en-US" dirty="0" smtClean="0"/>
              <a:t>You can find the completed block in the blue tab at the bottom</a:t>
            </a:r>
          </a:p>
          <a:p>
            <a:r>
              <a:rPr lang="en-US" dirty="0"/>
              <a:t>You can double click on the block to view/edit its </a:t>
            </a:r>
            <a:r>
              <a:rPr lang="en-US" dirty="0" smtClean="0"/>
              <a:t>details</a:t>
            </a:r>
            <a:endParaRPr lang="en-US" dirty="0"/>
          </a:p>
        </p:txBody>
      </p:sp>
    </p:spTree>
    <p:extLst>
      <p:ext uri="{BB962C8B-B14F-4D97-AF65-F5344CB8AC3E}">
        <p14:creationId xmlns:p14="http://schemas.microsoft.com/office/powerpoint/2010/main" val="2964771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9722</TotalTime>
  <Words>2374</Words>
  <Application>Microsoft Office PowerPoint</Application>
  <PresentationFormat>On-screen Show (4:3)</PresentationFormat>
  <Paragraphs>266</Paragraphs>
  <Slides>42</Slides>
  <Notes>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Corbel</vt:lpstr>
      <vt:lpstr>Courier</vt:lpstr>
      <vt:lpstr>Helvetica Neue</vt:lpstr>
      <vt:lpstr>Wingdings</vt:lpstr>
      <vt:lpstr>Spectrum</vt:lpstr>
      <vt:lpstr>Droids Robotics Workshop</vt:lpstr>
      <vt:lpstr>Overview</vt:lpstr>
      <vt:lpstr> Improving Code Quality Making a Move Distance My Block (Move_Inches)</vt:lpstr>
      <vt:lpstr>Why is a  Move Distance  My Block a good idea</vt:lpstr>
      <vt:lpstr>Making My Blocks</vt:lpstr>
      <vt:lpstr>PHASE 1: MEASURE WHEELS</vt:lpstr>
      <vt:lpstr>PHASE 2: Math Blocks</vt:lpstr>
      <vt:lpstr>Connecting Wires in Move Inches</vt:lpstr>
      <vt:lpstr>PHASE 3: COMPLETED  Move Inches MY BLOCK</vt:lpstr>
      <vt:lpstr> Improving Robot Reliability in FLL</vt:lpstr>
      <vt:lpstr>Common Sources of Problems in FLL</vt:lpstr>
      <vt:lpstr>Starting Points in Base are Critical</vt:lpstr>
      <vt:lpstr>Robot Doesn’t Travel Straight &amp; Errors Accumulate Over Time</vt:lpstr>
      <vt:lpstr>Navigation on the Trash Trek Mat</vt:lpstr>
      <vt:lpstr>Other Factors in Reliability</vt:lpstr>
      <vt:lpstr>Parallel Beams for Squaring on Lines</vt:lpstr>
      <vt:lpstr>What are Parallel Beams?</vt:lpstr>
      <vt:lpstr>How Do I Make a Parallel Beam? </vt:lpstr>
      <vt:lpstr>Want to learn more?</vt:lpstr>
      <vt:lpstr>Squaring or Aligning on a Line</vt:lpstr>
      <vt:lpstr>What is Squaring?</vt:lpstr>
      <vt:lpstr>Moving Each Motor Independently</vt:lpstr>
      <vt:lpstr>Challenge</vt:lpstr>
      <vt:lpstr>Solution: Align On Line</vt:lpstr>
      <vt:lpstr>Repeating a Technique</vt:lpstr>
      <vt:lpstr>Synchronization errors with parallel beams</vt:lpstr>
      <vt:lpstr>Step 2: My Block With Dual Stage Fix</vt:lpstr>
      <vt:lpstr>Calibrating Color Sensors for better line followers</vt:lpstr>
      <vt:lpstr>Why Calibrate?</vt:lpstr>
      <vt:lpstr>Color Sensor Block: Calibrate Mode</vt:lpstr>
      <vt:lpstr>Steps/Pseudocode for Calibration</vt:lpstr>
      <vt:lpstr>Calibrate Program Solution</vt:lpstr>
      <vt:lpstr>Proportional Line Follower</vt:lpstr>
      <vt:lpstr>Learn and Discuss Proportional Control</vt:lpstr>
      <vt:lpstr>Why Proportional Control?</vt:lpstr>
      <vt:lpstr>What Proportional Control Looks Like</vt:lpstr>
      <vt:lpstr>How Far Is the Robot From The Line?</vt:lpstr>
      <vt:lpstr>Line Following</vt:lpstr>
      <vt:lpstr>Pseudocode</vt:lpstr>
      <vt:lpstr>Challenge: Proportional Line Follower</vt:lpstr>
      <vt:lpstr>Solution: Proportional Line Follower</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Followers: Basic to Proportional</dc:title>
  <dc:creator>Sanjay Seshan</dc:creator>
  <cp:lastModifiedBy>Sanjay Seshan</cp:lastModifiedBy>
  <cp:revision>91</cp:revision>
  <dcterms:created xsi:type="dcterms:W3CDTF">2014-10-28T21:59:38Z</dcterms:created>
  <dcterms:modified xsi:type="dcterms:W3CDTF">2015-09-07T15:41:42Z</dcterms:modified>
</cp:coreProperties>
</file>