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90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85" autoAdjust="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667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739-151B-D346-B713-F9BE93463708}" type="datetime1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80C8-A25D-4B49-9B58-8039CF8D0B13}" type="datetime1">
              <a:rPr lang="en-US" smtClean="0"/>
              <a:pPr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35CC-D3CF-F448-974C-85B7EAC15060}" type="datetime1">
              <a:rPr lang="en-US" smtClean="0"/>
              <a:pPr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E50E-4B01-5342-AAEE-43F634B00956}" type="datetime1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BF10-E5D3-B844-A971-5662EC58E5FA}" type="datetime1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ED16-C6B5-9047-B121-942FB4D6A11E}" type="datetime1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CB69-A21E-B645-918D-F4DE51F44A43}" type="datetime1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D9D5-67B2-D241-AC86-521B4A5982B7}" type="datetime1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ACCE-FA0B-6F4C-90C2-9946D1DB8FD8}" type="datetime1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BAAA-B7A6-3E4B-8C56-CBB583232FF9}" type="datetime1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4F02-B784-8148-B77E-41CDBD329E20}" type="datetime1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D733-C8B9-5D44-92F8-4144A81CD44F}" type="datetime1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59B3-57F9-7548-8139-6ECD6B121118}" type="datetime1">
              <a:rPr lang="en-US" smtClean="0"/>
              <a:pPr/>
              <a:t>6/1/2015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ED5C-D759-6E42-B05E-072BCFCA1FBC}" type="datetime1">
              <a:rPr lang="en-US" smtClean="0"/>
              <a:pPr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C3B6-BD2D-B44D-8134-913F96550191}" type="datetime1">
              <a:rPr lang="en-US" smtClean="0"/>
              <a:pPr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4830-A217-2C4A-A75B-DFB68F2E875F}" type="datetime1">
              <a:rPr lang="en-US" smtClean="0"/>
              <a:pPr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F458818-5C58-504C-96C2-18D4B9EBA580}" type="datetime1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mailto:frank.levine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" b="2627"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76397" y="5252598"/>
            <a:ext cx="3749229" cy="484094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Por</a:t>
            </a:r>
            <a:r>
              <a:rPr lang="en-US" dirty="0" smtClean="0">
                <a:solidFill>
                  <a:schemeClr val="tx1"/>
                </a:solidFill>
              </a:rPr>
              <a:t> Droids Robotics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rmAutofit fontScale="90000"/>
          </a:bodyPr>
          <a:lstStyle/>
          <a:p>
            <a:r>
              <a:rPr lang="es-ES" sz="6600" dirty="0" smtClean="0">
                <a:solidFill>
                  <a:srgbClr val="FF0000"/>
                </a:solidFill>
              </a:rPr>
              <a:t>Sincronización de vigas en paralelo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LECCIÓN AVANZADA DE PROGRAMACIÓN EV3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4/21/2015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Guía de discusión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3051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 smtClean="0">
                <a:solidFill>
                  <a:srgbClr val="FF0000"/>
                </a:solidFill>
              </a:rPr>
              <a:t>¿Qué es el “problema de sincronización”?</a:t>
            </a:r>
            <a:br>
              <a:rPr lang="es-ES" dirty="0" smtClean="0">
                <a:solidFill>
                  <a:srgbClr val="FF0000"/>
                </a:solidFill>
              </a:rPr>
            </a:br>
            <a:r>
              <a:rPr lang="es-ES" dirty="0" smtClean="0"/>
              <a:t>Respuesta. Cuando escribes código con vigas paralelas, no sabes si uno de los dos lazos o vigas terminará antes que el otro.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>
                <a:solidFill>
                  <a:srgbClr val="FF0000"/>
                </a:solidFill>
              </a:rPr>
              <a:t>¿Cuáles son los 4 modos de resolver el problema?</a:t>
            </a:r>
            <a:br>
              <a:rPr lang="es-ES" dirty="0" smtClean="0">
                <a:solidFill>
                  <a:srgbClr val="FF0000"/>
                </a:solidFill>
              </a:rPr>
            </a:br>
            <a:r>
              <a:rPr lang="es-ES" dirty="0" smtClean="0"/>
              <a:t>Respuesta. Usando variables, cables de datos, bucles, o Mis Bloques para asegurar que ambas vigas terminan antes de pasar al siguiente bloque de código.</a:t>
            </a: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4/21/2015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8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>
                <a:latin typeface="+mn-lt"/>
              </a:rPr>
              <a:t>Créditos</a:t>
            </a:r>
            <a:endParaRPr lang="es-ES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s-ES" dirty="0" smtClean="0"/>
              <a:t>Este tutorial ha sido creado por </a:t>
            </a:r>
            <a:r>
              <a:rPr lang="es-ES" dirty="0" err="1" smtClean="0"/>
              <a:t>Sanjay</a:t>
            </a:r>
            <a:r>
              <a:rPr lang="es-ES" dirty="0" smtClean="0"/>
              <a:t> </a:t>
            </a:r>
            <a:r>
              <a:rPr lang="es-ES" dirty="0" err="1" smtClean="0"/>
              <a:t>Seshan</a:t>
            </a:r>
            <a:r>
              <a:rPr lang="es-ES" dirty="0" smtClean="0"/>
              <a:t> y </a:t>
            </a:r>
            <a:r>
              <a:rPr lang="es-ES" dirty="0" err="1" smtClean="0"/>
              <a:t>Arvind</a:t>
            </a:r>
            <a:r>
              <a:rPr lang="es-ES" dirty="0" smtClean="0"/>
              <a:t> </a:t>
            </a:r>
            <a:r>
              <a:rPr lang="es-ES" dirty="0" err="1" smtClean="0"/>
              <a:t>Seshan</a:t>
            </a:r>
            <a:r>
              <a:rPr lang="es-ES" dirty="0" smtClean="0"/>
              <a:t> de </a:t>
            </a:r>
            <a:r>
              <a:rPr lang="es-ES" dirty="0" err="1" smtClean="0"/>
              <a:t>Droids</a:t>
            </a:r>
            <a:r>
              <a:rPr lang="es-ES" dirty="0" smtClean="0"/>
              <a:t> </a:t>
            </a:r>
            <a:r>
              <a:rPr lang="es-ES" dirty="0" err="1" smtClean="0"/>
              <a:t>Robotics</a:t>
            </a:r>
            <a:r>
              <a:rPr lang="es-ES" dirty="0" smtClean="0"/>
              <a:t> (</a:t>
            </a:r>
            <a:r>
              <a:rPr lang="es-ES" dirty="0" smtClean="0">
                <a:hlinkClick r:id="rId3"/>
              </a:rPr>
              <a:t>team@droidsrobotics.org</a:t>
            </a:r>
            <a:r>
              <a:rPr lang="es-ES" dirty="0" smtClean="0"/>
              <a:t>).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s-ES" dirty="0" smtClean="0"/>
              <a:t>El código </a:t>
            </a:r>
            <a:r>
              <a:rPr lang="es-ES" dirty="0" err="1" smtClean="0"/>
              <a:t>orgininar</a:t>
            </a:r>
            <a:r>
              <a:rPr lang="es-ES" dirty="0" smtClean="0"/>
              <a:t> </a:t>
            </a:r>
            <a:r>
              <a:rPr lang="es-ES" i="1" dirty="0" err="1" smtClean="0"/>
              <a:t>Gyro</a:t>
            </a:r>
            <a:r>
              <a:rPr lang="es-ES" i="1" dirty="0" smtClean="0"/>
              <a:t> </a:t>
            </a:r>
            <a:r>
              <a:rPr lang="es-ES" i="1" dirty="0" err="1" smtClean="0"/>
              <a:t>Turn</a:t>
            </a:r>
            <a:r>
              <a:rPr lang="es-ES" i="1" dirty="0" smtClean="0"/>
              <a:t> </a:t>
            </a:r>
            <a:r>
              <a:rPr lang="es-ES" dirty="0" smtClean="0"/>
              <a:t>ha sido proporcionado por </a:t>
            </a:r>
            <a:r>
              <a:rPr lang="es-ES" dirty="0" err="1" smtClean="0"/>
              <a:t>Construction</a:t>
            </a:r>
            <a:r>
              <a:rPr lang="es-ES" dirty="0" smtClean="0"/>
              <a:t> </a:t>
            </a:r>
            <a:r>
              <a:rPr lang="es-ES" dirty="0" err="1" smtClean="0"/>
              <a:t>Mavericks</a:t>
            </a:r>
            <a:r>
              <a:rPr lang="es-ES" dirty="0" smtClean="0"/>
              <a:t> (</a:t>
            </a:r>
            <a:r>
              <a:rPr lang="es-ES" sz="2400" dirty="0" smtClean="0">
                <a:hlinkClick r:id="rId4"/>
              </a:rPr>
              <a:t>frank.levine@gmail.com</a:t>
            </a:r>
            <a:r>
              <a:rPr lang="es-ES" sz="2400" dirty="0" smtClean="0"/>
              <a:t>)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s-ES" dirty="0" smtClean="0"/>
              <a:t>Traducción realizada por Toni Soler de </a:t>
            </a:r>
            <a:r>
              <a:rPr lang="es-ES" dirty="0" err="1" smtClean="0"/>
              <a:t>Apps&amp;Lego</a:t>
            </a:r>
            <a:endParaRPr lang="es-ES" dirty="0" smtClean="0"/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s-ES" dirty="0" smtClean="0"/>
              <a:t>Más lecciones en www.ev3lessons.com</a:t>
            </a: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4/21/2015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E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 trabajo está bajo licencia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386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08" y="542299"/>
            <a:ext cx="8190347" cy="797468"/>
          </a:xfrm>
          <a:noFill/>
        </p:spPr>
        <p:txBody>
          <a:bodyPr>
            <a:noAutofit/>
          </a:bodyPr>
          <a:lstStyle/>
          <a:p>
            <a:r>
              <a:rPr lang="es-ES" sz="3600" smtClean="0"/>
              <a:t>Objetivos de la lección</a:t>
            </a:r>
            <a:endParaRPr lang="es-E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940363"/>
            <a:ext cx="8506361" cy="388077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 smtClean="0"/>
              <a:t>Entender qué es un “problema de sincronización” cuando se usan Vigas (o lazos) Paralelas.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Aprender técnicas para asegurar que dos vigas terminan antes de pasar al siguiente bloque de programación (variables, cables de datos, bucles y </a:t>
            </a:r>
            <a:r>
              <a:rPr lang="es-ES" i="1" dirty="0" smtClean="0"/>
              <a:t>Mis Bloques</a:t>
            </a:r>
            <a:r>
              <a:rPr lang="es-E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Prerrequisitos: Lección Vigas Paralelas, Cables de datos, Variables, Mis Bloques con </a:t>
            </a:r>
            <a:r>
              <a:rPr lang="es-ES" i="1" dirty="0" smtClean="0"/>
              <a:t>Inputs</a:t>
            </a:r>
            <a:r>
              <a:rPr lang="es-ES" dirty="0" smtClean="0"/>
              <a:t> y </a:t>
            </a:r>
            <a:r>
              <a:rPr lang="es-ES" i="1" dirty="0" smtClean="0"/>
              <a:t>Outputs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4/21/2015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08" y="542299"/>
            <a:ext cx="8190347" cy="797468"/>
          </a:xfrm>
          <a:noFill/>
        </p:spPr>
        <p:txBody>
          <a:bodyPr>
            <a:noAutofit/>
          </a:bodyPr>
          <a:lstStyle/>
          <a:p>
            <a:r>
              <a:rPr lang="es-ES" sz="3200" dirty="0" smtClean="0"/>
              <a:t>Utilización de </a:t>
            </a:r>
            <a:r>
              <a:rPr lang="es-ES" sz="3200" i="1" dirty="0" smtClean="0"/>
              <a:t>Lazos Paralelos </a:t>
            </a:r>
            <a:r>
              <a:rPr lang="es-ES" sz="3200" dirty="0" smtClean="0"/>
              <a:t>en los programas</a:t>
            </a:r>
            <a:endParaRPr lang="es-E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940363"/>
            <a:ext cx="8506361" cy="3880773"/>
          </a:xfrm>
        </p:spPr>
        <p:txBody>
          <a:bodyPr>
            <a:normAutofit/>
          </a:bodyPr>
          <a:lstStyle/>
          <a:p>
            <a:r>
              <a:rPr lang="es-ES" sz="1600" dirty="0" smtClean="0"/>
              <a:t>Las Vigas Paralelas son buenas para hacer dos cosas al mismo tiempo</a:t>
            </a:r>
          </a:p>
          <a:p>
            <a:pPr lvl="1"/>
            <a:r>
              <a:rPr lang="es-ES" sz="1600" dirty="0" smtClean="0"/>
              <a:t>A menudo se desea hacer otra cosa después de completar la Viga Paralela</a:t>
            </a:r>
          </a:p>
          <a:p>
            <a:pPr lvl="1"/>
            <a:r>
              <a:rPr lang="es-ES" sz="1600" dirty="0" smtClean="0"/>
              <a:t>Dificultad para saber qué viga terminará antes  </a:t>
            </a:r>
            <a:r>
              <a:rPr lang="es-ES" sz="1600" dirty="0" smtClean="0">
                <a:solidFill>
                  <a:srgbClr val="FF6600"/>
                </a:solidFill>
              </a:rPr>
              <a:t>(“problema de sincronización”)</a:t>
            </a:r>
          </a:p>
          <a:p>
            <a:r>
              <a:rPr lang="es-ES" sz="1600" dirty="0" smtClean="0"/>
              <a:t>Necesidad de sincronizar las vigas para asegurar que los bloques se ejecutan cuando se espera que lo hagan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6772" y="4088898"/>
            <a:ext cx="1805187" cy="2385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3612475" y="5065407"/>
            <a:ext cx="878305" cy="63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4/21/2015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14925" y="3421446"/>
            <a:ext cx="4879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" sz="1600" dirty="0" smtClean="0"/>
              <a:t>En la imagen de abajo, ¿empezará el giro después de que termine el motor A o antes? </a:t>
            </a:r>
            <a:endParaRPr lang="es-ES" sz="1600" dirty="0" smtClean="0">
              <a:solidFill>
                <a:srgbClr val="FF0000"/>
              </a:solidFill>
            </a:endParaRPr>
          </a:p>
          <a:p>
            <a:endParaRPr lang="es-E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232457" y="3904377"/>
            <a:ext cx="259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Respuesta: No los sabes</a:t>
            </a:r>
            <a:endParaRPr lang="es-E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44266" y="4326874"/>
            <a:ext cx="3003249" cy="23420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4603" y="1900376"/>
            <a:ext cx="4022451" cy="3136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560070"/>
            <a:ext cx="7658100" cy="587131"/>
          </a:xfrm>
          <a:noFill/>
        </p:spPr>
        <p:txBody>
          <a:bodyPr>
            <a:noAutofit/>
          </a:bodyPr>
          <a:lstStyle/>
          <a:p>
            <a:r>
              <a:rPr lang="en-US" sz="3600" smtClean="0"/>
              <a:t>Asegurar ambos Lazos finalizados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444" y="1900376"/>
            <a:ext cx="3774899" cy="4023360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En el ejemplo queremos que ambos bloques, movimiento de 720 grados (movimiento recto) y movimiento de motor mediano A, terminen antes que empiece el movimiento de giro (movimiento de 360 grados).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Existen varias posibilidades para hacer esto:</a:t>
            </a:r>
          </a:p>
          <a:p>
            <a:pPr lvl="1"/>
            <a:r>
              <a:rPr lang="es-ES" dirty="0" smtClean="0">
                <a:solidFill>
                  <a:srgbClr val="FF0000"/>
                </a:solidFill>
              </a:rPr>
              <a:t>Variables</a:t>
            </a:r>
            <a:r>
              <a:rPr lang="es-ES" dirty="0" smtClean="0"/>
              <a:t> (ver diapositiva 4)</a:t>
            </a:r>
          </a:p>
          <a:p>
            <a:pPr lvl="1"/>
            <a:r>
              <a:rPr lang="es-ES" dirty="0" smtClean="0">
                <a:solidFill>
                  <a:srgbClr val="FF0000"/>
                </a:solidFill>
              </a:rPr>
              <a:t>Cables </a:t>
            </a:r>
            <a:r>
              <a:rPr lang="es-ES" dirty="0" smtClean="0"/>
              <a:t>(ver diapositiva 5)</a:t>
            </a:r>
          </a:p>
          <a:p>
            <a:pPr lvl="1"/>
            <a:r>
              <a:rPr lang="es-ES" dirty="0" smtClean="0">
                <a:solidFill>
                  <a:srgbClr val="FF0000"/>
                </a:solidFill>
              </a:rPr>
              <a:t>Bucles </a:t>
            </a:r>
            <a:r>
              <a:rPr lang="es-ES" dirty="0" smtClean="0"/>
              <a:t>(ver diapositiva 6)</a:t>
            </a:r>
          </a:p>
          <a:p>
            <a:pPr lvl="1"/>
            <a:r>
              <a:rPr lang="es-ES" dirty="0" smtClean="0">
                <a:solidFill>
                  <a:srgbClr val="FF0000"/>
                </a:solidFill>
              </a:rPr>
              <a:t>Mis bloques </a:t>
            </a:r>
            <a:r>
              <a:rPr lang="es-ES" dirty="0" smtClean="0"/>
              <a:t>(ver diapositiva 7)</a:t>
            </a:r>
          </a:p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4/21/2015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03420" y="5277137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Este programa está etiquetado como </a:t>
            </a:r>
            <a:r>
              <a:rPr lang="es-ES" sz="1600" i="1" dirty="0" smtClean="0"/>
              <a:t>“problema de sincronización</a:t>
            </a:r>
            <a:r>
              <a:rPr lang="es-ES" sz="1600" dirty="0" smtClean="0"/>
              <a:t>” en el correspondiente archivo EV3</a:t>
            </a:r>
            <a:endParaRPr lang="es-E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s-ES" dirty="0" smtClean="0"/>
              <a:t>Uso de Variables para Sincronizar</a:t>
            </a:r>
            <a:endParaRPr lang="es-E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87276" y="1845743"/>
            <a:ext cx="7013897" cy="377611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4/21/2015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4312" y="5745682"/>
            <a:ext cx="5236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programa está etiquetado como </a:t>
            </a:r>
            <a:r>
              <a:rPr lang="es-ES" i="1" dirty="0" smtClean="0"/>
              <a:t>“Variables</a:t>
            </a:r>
            <a:r>
              <a:rPr lang="es-ES" dirty="0" smtClean="0"/>
              <a:t>” en el correspondiente archivo EV3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dirty="0" smtClean="0"/>
              <a:t>Uso de Cables para Sincronizar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28726" y="1846263"/>
            <a:ext cx="6572084" cy="412240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4/21/2015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59078" y="5569524"/>
            <a:ext cx="3999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programa está etiquetado como </a:t>
            </a:r>
            <a:r>
              <a:rPr lang="es-ES" i="1" dirty="0" smtClean="0"/>
              <a:t>“cables</a:t>
            </a:r>
            <a:r>
              <a:rPr lang="es-ES" dirty="0" smtClean="0"/>
              <a:t>” en el correspondiente archivo EV3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57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dirty="0" smtClean="0"/>
              <a:t>Uso de Bucles para Sincronizar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9938" y="1952625"/>
            <a:ext cx="6409862" cy="418034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4/21/2015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50472" y="5569524"/>
            <a:ext cx="3999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programa está etiquetado como </a:t>
            </a:r>
            <a:r>
              <a:rPr lang="es-ES" i="1" dirty="0" smtClean="0"/>
              <a:t>“bucles</a:t>
            </a:r>
            <a:r>
              <a:rPr lang="es-ES" dirty="0" smtClean="0"/>
              <a:t>” en el correspondiente archivo EV3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06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474" y="553166"/>
            <a:ext cx="8002606" cy="953673"/>
          </a:xfrm>
          <a:noFill/>
        </p:spPr>
        <p:txBody>
          <a:bodyPr>
            <a:normAutofit fontScale="90000"/>
          </a:bodyPr>
          <a:lstStyle/>
          <a:p>
            <a:r>
              <a:rPr lang="es-ES" dirty="0" smtClean="0"/>
              <a:t>Uso de Mis Bloques para Sincronizar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393076" y="3220544"/>
            <a:ext cx="4448175" cy="3010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551" y="2620193"/>
            <a:ext cx="3524250" cy="2068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ight Arrow 20"/>
          <p:cNvSpPr/>
          <p:nvPr/>
        </p:nvSpPr>
        <p:spPr>
          <a:xfrm rot="321927">
            <a:off x="2072496" y="5318007"/>
            <a:ext cx="3136317" cy="60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Dentro de Mi Bloque</a:t>
            </a:r>
            <a:endParaRPr lang="es-ES"/>
          </a:p>
        </p:txBody>
      </p:sp>
      <p:sp>
        <p:nvSpPr>
          <p:cNvPr id="24" name="Right Arrow 23"/>
          <p:cNvSpPr/>
          <p:nvPr/>
        </p:nvSpPr>
        <p:spPr>
          <a:xfrm rot="2867212">
            <a:off x="1277648" y="4632547"/>
            <a:ext cx="997528" cy="37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4/21/2015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extBox 6"/>
          <p:cNvSpPr txBox="1"/>
          <p:nvPr/>
        </p:nvSpPr>
        <p:spPr>
          <a:xfrm>
            <a:off x="318322" y="182147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Este programa está etiquetado como </a:t>
            </a:r>
            <a:r>
              <a:rPr lang="es-ES" sz="1600" i="1" dirty="0" smtClean="0"/>
              <a:t>“Mis Bloques</a:t>
            </a:r>
            <a:r>
              <a:rPr lang="es-ES" sz="1600" dirty="0" smtClean="0"/>
              <a:t>” en el correspondiente archivo EV3</a:t>
            </a:r>
            <a:endParaRPr lang="es-ES" sz="1600" dirty="0"/>
          </a:p>
        </p:txBody>
      </p:sp>
      <p:sp>
        <p:nvSpPr>
          <p:cNvPr id="12" name="TextBox 6"/>
          <p:cNvSpPr txBox="1"/>
          <p:nvPr/>
        </p:nvSpPr>
        <p:spPr>
          <a:xfrm>
            <a:off x="4586171" y="2204694"/>
            <a:ext cx="3462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Este programa está etiquetado como </a:t>
            </a:r>
            <a:r>
              <a:rPr lang="es-ES" sz="1600" i="1" dirty="0" smtClean="0"/>
              <a:t>“</a:t>
            </a:r>
            <a:r>
              <a:rPr lang="es-ES" sz="1600" i="1" dirty="0" err="1" smtClean="0"/>
              <a:t>Vigas_Paralelas_Mis_Bloque</a:t>
            </a:r>
            <a:r>
              <a:rPr lang="es-ES" sz="1600" dirty="0" smtClean="0"/>
              <a:t>” en el correspondiente archivo EV3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414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dirty="0" smtClean="0"/>
              <a:t>Desafío: Cuadratura en una Línea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42" y="1924742"/>
            <a:ext cx="4514058" cy="4614129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La sincronización es importantísima cuando se desea cuadrar en una línea.</a:t>
            </a:r>
          </a:p>
          <a:p>
            <a:r>
              <a:rPr lang="es-ES" dirty="0" smtClean="0"/>
              <a:t>Como reto, completa la lección cuadrar en una línea.</a:t>
            </a:r>
          </a:p>
          <a:p>
            <a:r>
              <a:rPr lang="es-ES" dirty="0" smtClean="0"/>
              <a:t>Nota: Debes asegurar que ambas vigas hayan terminado antes de pasar al siguiente bloques</a:t>
            </a:r>
          </a:p>
          <a:p>
            <a:pPr lvl="1"/>
            <a:r>
              <a:rPr lang="es-ES" dirty="0" smtClean="0"/>
              <a:t>De lo contrario, el robot no estará recto en la línea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4/21/2015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2753" y="1888976"/>
            <a:ext cx="3550040" cy="30640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516544" y="4953000"/>
            <a:ext cx="2789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ejemplo es de la lección Cuadratura en una línea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3003</TotalTime>
  <Words>559</Words>
  <Application>Microsoft Office PowerPoint</Application>
  <PresentationFormat>On-screen Show (4:3)</PresentationFormat>
  <Paragraphs>72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Helvetica Neue</vt:lpstr>
      <vt:lpstr>Wingdings</vt:lpstr>
      <vt:lpstr>Spectrum</vt:lpstr>
      <vt:lpstr>Sincronización de vigas en paralelo</vt:lpstr>
      <vt:lpstr>Objetivos de la lección</vt:lpstr>
      <vt:lpstr>Utilización de Lazos Paralelos en los programas</vt:lpstr>
      <vt:lpstr>Asegurar ambos Lazos finalizados</vt:lpstr>
      <vt:lpstr>Uso de Variables para Sincronizar</vt:lpstr>
      <vt:lpstr>Uso de Cables para Sincronizar</vt:lpstr>
      <vt:lpstr>Uso de Bucles para Sincronizar</vt:lpstr>
      <vt:lpstr>Uso de Mis Bloques para Sincronizar</vt:lpstr>
      <vt:lpstr>Desafío: Cuadratura en una Línea</vt:lpstr>
      <vt:lpstr>Guía de discusión</vt:lpstr>
      <vt:lpstr>Créditos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Beam Synchronization</dc:title>
  <dc:creator>Sanjay Seshan</dc:creator>
  <cp:lastModifiedBy>Sanjay Seshan</cp:lastModifiedBy>
  <cp:revision>29</cp:revision>
  <dcterms:created xsi:type="dcterms:W3CDTF">2014-10-28T21:59:38Z</dcterms:created>
  <dcterms:modified xsi:type="dcterms:W3CDTF">2015-06-02T02:24:44Z</dcterms:modified>
</cp:coreProperties>
</file>