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60" r:id="rId5"/>
    <p:sldId id="262" r:id="rId6"/>
    <p:sldId id="265" r:id="rId7"/>
    <p:sldId id="268" r:id="rId8"/>
    <p:sldId id="270" r:id="rId9"/>
    <p:sldId id="272" r:id="rId10"/>
    <p:sldId id="273" r:id="rId11"/>
    <p:sldId id="259"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69" autoAdjust="0"/>
    <p:restoredTop sz="94713" autoAdjust="0"/>
  </p:normalViewPr>
  <p:slideViewPr>
    <p:cSldViewPr snapToGrid="0" snapToObjects="1">
      <p:cViewPr varScale="1">
        <p:scale>
          <a:sx n="49" d="100"/>
          <a:sy n="49" d="100"/>
        </p:scale>
        <p:origin x="562" y="4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991A38-172B-4DA4-A0F0-E0E1B9F021DD}" type="datetimeFigureOut">
              <a:rPr lang="en-US" smtClean="0"/>
              <a:t>5/1/2015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20BE36-FBD3-49A1-986A-5B4FC510F7FE}" type="slidenum">
              <a:rPr lang="en-US" smtClean="0"/>
              <a:t>‹#›</a:t>
            </a:fld>
            <a:endParaRPr lang="en-US"/>
          </a:p>
        </p:txBody>
      </p:sp>
    </p:spTree>
    <p:extLst>
      <p:ext uri="{BB962C8B-B14F-4D97-AF65-F5344CB8AC3E}">
        <p14:creationId xmlns:p14="http://schemas.microsoft.com/office/powerpoint/2010/main" val="4265299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20BE36-FBD3-49A1-986A-5B4FC510F7FE}" type="slidenum">
              <a:rPr lang="en-US" smtClean="0"/>
              <a:t>9</a:t>
            </a:fld>
            <a:endParaRPr lang="en-US"/>
          </a:p>
        </p:txBody>
      </p:sp>
    </p:spTree>
    <p:extLst>
      <p:ext uri="{BB962C8B-B14F-4D97-AF65-F5344CB8AC3E}">
        <p14:creationId xmlns:p14="http://schemas.microsoft.com/office/powerpoint/2010/main" val="148284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pPr/>
              <a:t>5/1/2015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en-US" smtClean="0"/>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5/1/2015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5/1/2015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en-US" smtClean="0"/>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5/1/2015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5/1/2015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en-US" smtClean="0"/>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en-US" smtClean="0"/>
              <a:t>Click icon to add picture</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5/1/2015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5/1/2015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en-US" smtClean="0"/>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5/1/2015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5/1/2015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5/1/2015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en-US" smtClean="0"/>
              <a:t>Click icon to add picture</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en-US" smtClean="0"/>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en-US" dirty="0" smtClean="0"/>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pPr/>
              <a:t>5/1/2015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en-US" smtClean="0"/>
              <a:t>Click icon to add picture</a:t>
            </a:r>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5/1/2015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en-US" smtClean="0"/>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5/1/2015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pPr/>
              <a:t>5/1/2015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pPr/>
              <a:t>5/1/2015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pPr/>
              <a:t>5/1/2015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D889E0-CAB2-4699-909D-B9A88D47ACBE}" type="slidenum">
              <a:rPr lang="en-US" smtClean="0"/>
              <a:pPr/>
              <a:t>‹#›</a:t>
            </a:fld>
            <a:endParaRPr lang="en-US"/>
          </a:p>
        </p:txBody>
      </p:sp>
      <p:grpSp>
        <p:nvGrpSpPr>
          <p:cNvPr id="5" name="Group 4"/>
          <p:cNvGrpSpPr/>
          <p:nvPr/>
        </p:nvGrpSpPr>
        <p:grpSpPr>
          <a:xfrm>
            <a:off x="284163" y="452718"/>
            <a:ext cx="8576373"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pPr/>
              <a:t>5/1/2015</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pPr/>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en-US" smtClean="0"/>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www.ev3lessons.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p:txBody>
          <a:bodyPr/>
          <a:lstStyle/>
          <a:p>
            <a:r>
              <a:rPr lang="es-ES" dirty="0" smtClean="0"/>
              <a:t>Seguidor de Líneas-  My Blocks </a:t>
            </a:r>
            <a:r>
              <a:rPr lang="es-ES" dirty="0"/>
              <a:t>con entradas: </a:t>
            </a:r>
            <a:r>
              <a:rPr lang="es-ES" dirty="0" smtClean="0"/>
              <a:t>Mover </a:t>
            </a:r>
            <a:r>
              <a:rPr lang="es-ES" dirty="0"/>
              <a:t>Distancia</a:t>
            </a:r>
          </a:p>
        </p:txBody>
      </p:sp>
      <p:sp>
        <p:nvSpPr>
          <p:cNvPr id="4" name="Título 1"/>
          <p:cNvSpPr>
            <a:spLocks noGrp="1"/>
          </p:cNvSpPr>
          <p:nvPr>
            <p:ph type="ctrTitle"/>
          </p:nvPr>
        </p:nvSpPr>
        <p:spPr/>
        <p:txBody>
          <a:bodyPr/>
          <a:lstStyle/>
          <a:p>
            <a:r>
              <a:rPr lang="es-ES" dirty="0" smtClean="0"/>
              <a:t>Nivel Intermedio - Programación</a:t>
            </a:r>
            <a:endParaRPr lang="es-ES" dirty="0"/>
          </a:p>
        </p:txBody>
      </p:sp>
      <p:pic>
        <p:nvPicPr>
          <p:cNvPr id="5" name="Imagen 4" descr="Captura de pantalla 2015-04-13 a la(s) 09.16.02.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988901" y="2141010"/>
            <a:ext cx="5474171" cy="1963662"/>
          </a:xfrm>
          <a:prstGeom prst="rect">
            <a:avLst/>
          </a:prstGeom>
        </p:spPr>
      </p:pic>
      <p:pic>
        <p:nvPicPr>
          <p:cNvPr id="6" name="Imagen 5" descr="Captura de pantalla 2015-04-13 a la(s) 09.11.55.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92058" y="5109000"/>
            <a:ext cx="3536881" cy="1046790"/>
          </a:xfrm>
          <a:prstGeom prst="rect">
            <a:avLst/>
          </a:prstGeom>
        </p:spPr>
      </p:pic>
      <p:sp>
        <p:nvSpPr>
          <p:cNvPr id="7" name="CuadroTexto 6"/>
          <p:cNvSpPr txBox="1"/>
          <p:nvPr/>
        </p:nvSpPr>
        <p:spPr>
          <a:xfrm>
            <a:off x="5217069" y="5462134"/>
            <a:ext cx="2583355" cy="646331"/>
          </a:xfrm>
          <a:prstGeom prst="rect">
            <a:avLst/>
          </a:prstGeom>
          <a:noFill/>
        </p:spPr>
        <p:txBody>
          <a:bodyPr wrap="square" rtlCol="0">
            <a:spAutoFit/>
          </a:bodyPr>
          <a:lstStyle/>
          <a:p>
            <a:r>
              <a:rPr lang="es-ES" dirty="0" err="1" smtClean="0"/>
              <a:t>Translated</a:t>
            </a:r>
            <a:r>
              <a:rPr lang="es-ES" dirty="0" smtClean="0"/>
              <a:t> by: Tec Balam Esmeralda</a:t>
            </a:r>
            <a:endParaRPr lang="es-ES" dirty="0"/>
          </a:p>
        </p:txBody>
      </p:sp>
      <p:pic>
        <p:nvPicPr>
          <p:cNvPr id="8" name="Imagen 7" descr="Logo.jp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679184" y="5305382"/>
            <a:ext cx="1311119" cy="850407"/>
          </a:xfrm>
          <a:prstGeom prst="rect">
            <a:avLst/>
          </a:prstGeom>
        </p:spPr>
      </p:pic>
    </p:spTree>
    <p:extLst>
      <p:ext uri="{BB962C8B-B14F-4D97-AF65-F5344CB8AC3E}">
        <p14:creationId xmlns:p14="http://schemas.microsoft.com/office/powerpoint/2010/main" val="2199042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Comentarios</a:t>
            </a:r>
            <a:r>
              <a:rPr lang="es-ES" dirty="0"/>
              <a:t>:</a:t>
            </a:r>
          </a:p>
        </p:txBody>
      </p:sp>
      <p:sp>
        <p:nvSpPr>
          <p:cNvPr id="3" name="Marcador de contenido 2"/>
          <p:cNvSpPr>
            <a:spLocks noGrp="1"/>
          </p:cNvSpPr>
          <p:nvPr>
            <p:ph idx="1"/>
          </p:nvPr>
        </p:nvSpPr>
        <p:spPr>
          <a:xfrm>
            <a:off x="284163" y="2133600"/>
            <a:ext cx="8574087" cy="3992563"/>
          </a:xfrm>
        </p:spPr>
        <p:txBody>
          <a:bodyPr/>
          <a:lstStyle/>
          <a:p>
            <a:r>
              <a:rPr lang="es-ES" dirty="0" smtClean="0"/>
              <a:t>Nosotros usamos el seguidor de línea en esta lección. Puedes combinar estas técnicas con cualquier seguidor de líneas</a:t>
            </a:r>
          </a:p>
          <a:p>
            <a:r>
              <a:rPr lang="es-ES" dirty="0" smtClean="0"/>
              <a:t>Puedes aprender un seguidor de línea proporcional con luz o una línea suave con color </a:t>
            </a:r>
            <a:r>
              <a:rPr lang="es-ES" dirty="0" smtClean="0">
                <a:sym typeface="Wingdings"/>
              </a:rPr>
              <a:t> checa nuestras otras lecciones: Avanzado – Seguidor de Línea Proporcional</a:t>
            </a:r>
            <a:endParaRPr lang="es-ES" dirty="0"/>
          </a:p>
        </p:txBody>
      </p:sp>
    </p:spTree>
    <p:extLst>
      <p:ext uri="{BB962C8B-B14F-4D97-AF65-F5344CB8AC3E}">
        <p14:creationId xmlns:p14="http://schemas.microsoft.com/office/powerpoint/2010/main" val="1765600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p:txBody>
          <a:bodyPr/>
          <a:lstStyle/>
          <a:p>
            <a:r>
              <a:rPr lang="es-ES" dirty="0" smtClean="0"/>
              <a:t>Créditos:</a:t>
            </a:r>
            <a:endParaRPr lang="es-ES" dirty="0"/>
          </a:p>
        </p:txBody>
      </p:sp>
      <p:sp>
        <p:nvSpPr>
          <p:cNvPr id="5" name="Marcador de contenido 2"/>
          <p:cNvSpPr>
            <a:spLocks noGrp="1"/>
          </p:cNvSpPr>
          <p:nvPr>
            <p:ph idx="1"/>
          </p:nvPr>
        </p:nvSpPr>
        <p:spPr>
          <a:xfrm>
            <a:off x="284163" y="1702724"/>
            <a:ext cx="8574087" cy="4423439"/>
          </a:xfrm>
        </p:spPr>
        <p:txBody>
          <a:bodyPr/>
          <a:lstStyle/>
          <a:p>
            <a:r>
              <a:rPr lang="es-ES" dirty="0" smtClean="0"/>
              <a:t>Este tutorial </a:t>
            </a:r>
            <a:r>
              <a:rPr lang="es-ES" dirty="0"/>
              <a:t>fue </a:t>
            </a:r>
            <a:r>
              <a:rPr lang="es-ES" dirty="0" smtClean="0"/>
              <a:t>creado </a:t>
            </a:r>
            <a:r>
              <a:rPr lang="es-ES" dirty="0" err="1" smtClean="0"/>
              <a:t>Sanjay</a:t>
            </a:r>
            <a:r>
              <a:rPr lang="es-ES" dirty="0" smtClean="0"/>
              <a:t> </a:t>
            </a:r>
            <a:r>
              <a:rPr lang="es-ES" dirty="0" err="1"/>
              <a:t>Seshan</a:t>
            </a:r>
            <a:r>
              <a:rPr lang="es-ES" dirty="0"/>
              <a:t> y </a:t>
            </a:r>
            <a:r>
              <a:rPr lang="es-ES" dirty="0" err="1"/>
              <a:t>Arvind</a:t>
            </a:r>
            <a:r>
              <a:rPr lang="es-ES" dirty="0"/>
              <a:t> </a:t>
            </a:r>
            <a:r>
              <a:rPr lang="es-ES" dirty="0" err="1"/>
              <a:t>Seshan</a:t>
            </a:r>
            <a:r>
              <a:rPr lang="es-ES" dirty="0"/>
              <a:t> de </a:t>
            </a:r>
            <a:r>
              <a:rPr lang="es-ES" dirty="0" err="1"/>
              <a:t>Droids</a:t>
            </a:r>
            <a:r>
              <a:rPr lang="es-ES" dirty="0"/>
              <a:t> </a:t>
            </a:r>
            <a:r>
              <a:rPr lang="es-ES" dirty="0" smtClean="0"/>
              <a:t>Robotics.</a:t>
            </a:r>
          </a:p>
          <a:p>
            <a:r>
              <a:rPr lang="es-ES" dirty="0" smtClean="0"/>
              <a:t>Traducción por Rossanna Huerta de Tec Balam Esmeralda</a:t>
            </a:r>
          </a:p>
          <a:p>
            <a:r>
              <a:rPr lang="es-ES" dirty="0"/>
              <a:t>Más lecciones están disponibles en </a:t>
            </a:r>
            <a:r>
              <a:rPr lang="es-ES" dirty="0" smtClean="0">
                <a:hlinkClick r:id="rId2"/>
              </a:rPr>
              <a:t>www.ev3lessons.com</a:t>
            </a:r>
            <a:endParaRPr lang="es-ES" dirty="0" smtClean="0"/>
          </a:p>
          <a:p>
            <a:r>
              <a:rPr lang="es-ES" dirty="0" smtClean="0"/>
              <a:t>Email del Autor: </a:t>
            </a:r>
            <a:r>
              <a:rPr lang="es-ES" dirty="0"/>
              <a:t>team@droidsrobotics.org </a:t>
            </a:r>
            <a:endParaRPr lang="es-ES" dirty="0" smtClean="0"/>
          </a:p>
          <a:p>
            <a:endParaRPr lang="es-ES" dirty="0"/>
          </a:p>
        </p:txBody>
      </p:sp>
      <p:pic>
        <p:nvPicPr>
          <p:cNvPr id="6" name="Imagen 5" descr="Captura de pantalla 2015-04-16 a la(s) 13.33.0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270" y="4508838"/>
            <a:ext cx="7790962" cy="2018962"/>
          </a:xfrm>
          <a:prstGeom prst="rect">
            <a:avLst/>
          </a:prstGeom>
          <a:solidFill>
            <a:schemeClr val="bg1">
              <a:lumMod val="75000"/>
            </a:schemeClr>
          </a:solidFill>
        </p:spPr>
      </p:pic>
    </p:spTree>
    <p:extLst>
      <p:ext uri="{BB962C8B-B14F-4D97-AF65-F5344CB8AC3E}">
        <p14:creationId xmlns:p14="http://schemas.microsoft.com/office/powerpoint/2010/main" val="2402105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Objetivos</a:t>
            </a:r>
            <a:endParaRPr lang="es-ES" dirty="0"/>
          </a:p>
        </p:txBody>
      </p:sp>
      <p:sp>
        <p:nvSpPr>
          <p:cNvPr id="3" name="Marcador de contenido 2"/>
          <p:cNvSpPr>
            <a:spLocks noGrp="1"/>
          </p:cNvSpPr>
          <p:nvPr>
            <p:ph idx="1"/>
          </p:nvPr>
        </p:nvSpPr>
        <p:spPr>
          <a:xfrm>
            <a:off x="1205567" y="2133600"/>
            <a:ext cx="7652684" cy="3992563"/>
          </a:xfrm>
        </p:spPr>
        <p:txBody>
          <a:bodyPr/>
          <a:lstStyle/>
          <a:p>
            <a:r>
              <a:rPr lang="es-ES" dirty="0" smtClean="0"/>
              <a:t>1)Aprender </a:t>
            </a:r>
            <a:r>
              <a:rPr lang="es-ES" dirty="0"/>
              <a:t>cómo escribir </a:t>
            </a:r>
            <a:r>
              <a:rPr lang="es-ES" dirty="0" smtClean="0"/>
              <a:t>una seguidor de línea que tenga </a:t>
            </a:r>
            <a:r>
              <a:rPr lang="es-ES" dirty="0"/>
              <a:t>múltiples entradas</a:t>
            </a:r>
          </a:p>
          <a:p>
            <a:r>
              <a:rPr lang="es-ES" dirty="0"/>
              <a:t>2) </a:t>
            </a:r>
            <a:r>
              <a:rPr lang="es-ES" dirty="0" smtClean="0"/>
              <a:t>Aprender </a:t>
            </a:r>
            <a:r>
              <a:rPr lang="es-ES" dirty="0"/>
              <a:t>cómo escribir </a:t>
            </a:r>
            <a:r>
              <a:rPr lang="es-ES" dirty="0" smtClean="0"/>
              <a:t>un seguidor de línea que </a:t>
            </a:r>
            <a:r>
              <a:rPr lang="es-ES" dirty="0"/>
              <a:t>se </a:t>
            </a:r>
            <a:r>
              <a:rPr lang="es-ES" dirty="0" smtClean="0"/>
              <a:t>detenga </a:t>
            </a:r>
            <a:r>
              <a:rPr lang="es-ES" dirty="0"/>
              <a:t>después de un </a:t>
            </a:r>
            <a:r>
              <a:rPr lang="es-ES" dirty="0" smtClean="0"/>
              <a:t>cierto número </a:t>
            </a:r>
            <a:r>
              <a:rPr lang="es-ES" dirty="0"/>
              <a:t>de grados</a:t>
            </a:r>
          </a:p>
          <a:p>
            <a:r>
              <a:rPr lang="es-ES" dirty="0"/>
              <a:t>3) La práctica de hacer una útil </a:t>
            </a:r>
            <a:r>
              <a:rPr lang="es-ES" dirty="0" smtClean="0"/>
              <a:t>My Block</a:t>
            </a:r>
            <a:endParaRPr lang="es-ES" dirty="0"/>
          </a:p>
        </p:txBody>
      </p:sp>
    </p:spTree>
    <p:extLst>
      <p:ext uri="{BB962C8B-B14F-4D97-AF65-F5344CB8AC3E}">
        <p14:creationId xmlns:p14="http://schemas.microsoft.com/office/powerpoint/2010/main" val="4033359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01391" y="630382"/>
            <a:ext cx="8556860" cy="967840"/>
          </a:xfrm>
        </p:spPr>
        <p:txBody>
          <a:bodyPr>
            <a:normAutofit fontScale="90000"/>
          </a:bodyPr>
          <a:lstStyle/>
          <a:p>
            <a:r>
              <a:rPr lang="es-ES" dirty="0" smtClean="0"/>
              <a:t>¿Por qué un my block de seguidor de línea con entradas?</a:t>
            </a:r>
            <a:endParaRPr lang="es-ES" dirty="0"/>
          </a:p>
        </p:txBody>
      </p:sp>
      <p:sp>
        <p:nvSpPr>
          <p:cNvPr id="3" name="Marcador de contenido 2"/>
          <p:cNvSpPr>
            <a:spLocks noGrp="1"/>
          </p:cNvSpPr>
          <p:nvPr>
            <p:ph idx="1"/>
          </p:nvPr>
        </p:nvSpPr>
        <p:spPr>
          <a:xfrm>
            <a:off x="301391" y="2133600"/>
            <a:ext cx="8556859" cy="3992563"/>
          </a:xfrm>
        </p:spPr>
        <p:txBody>
          <a:bodyPr/>
          <a:lstStyle/>
          <a:p>
            <a:r>
              <a:rPr lang="es-ES" dirty="0" smtClean="0"/>
              <a:t>Hacer </a:t>
            </a:r>
            <a:r>
              <a:rPr lang="es-ES" dirty="0"/>
              <a:t>un </a:t>
            </a:r>
            <a:r>
              <a:rPr lang="es-ES" dirty="0" smtClean="0"/>
              <a:t>My Block </a:t>
            </a:r>
            <a:r>
              <a:rPr lang="es-ES" dirty="0"/>
              <a:t>de </a:t>
            </a:r>
            <a:r>
              <a:rPr lang="es-ES" dirty="0" smtClean="0"/>
              <a:t>una seguidor de línea reduce el largo del </a:t>
            </a:r>
            <a:r>
              <a:rPr lang="es-ES" dirty="0"/>
              <a:t>código y hace que sea </a:t>
            </a:r>
            <a:r>
              <a:rPr lang="es-ES" dirty="0" smtClean="0"/>
              <a:t>reutilizable</a:t>
            </a:r>
          </a:p>
          <a:p>
            <a:r>
              <a:rPr lang="es-ES" dirty="0"/>
              <a:t>Aprender a escribir </a:t>
            </a:r>
            <a:r>
              <a:rPr lang="es-ES" dirty="0" smtClean="0"/>
              <a:t>un seguidor de línea que </a:t>
            </a:r>
            <a:r>
              <a:rPr lang="es-ES" dirty="0"/>
              <a:t>tiene múltiples entradas </a:t>
            </a:r>
            <a:r>
              <a:rPr lang="es-ES" dirty="0" smtClean="0"/>
              <a:t>(energía, </a:t>
            </a:r>
            <a:r>
              <a:rPr lang="es-ES" dirty="0"/>
              <a:t>grados y de color) </a:t>
            </a:r>
            <a:r>
              <a:rPr lang="es-ES" dirty="0" smtClean="0"/>
              <a:t>para que sea </a:t>
            </a:r>
            <a:r>
              <a:rPr lang="es-ES" dirty="0"/>
              <a:t>muy </a:t>
            </a:r>
            <a:r>
              <a:rPr lang="es-ES" dirty="0" smtClean="0"/>
              <a:t>útil</a:t>
            </a:r>
          </a:p>
          <a:p>
            <a:pPr lvl="1"/>
            <a:r>
              <a:rPr lang="es-ES" dirty="0"/>
              <a:t>Cada vez que </a:t>
            </a:r>
            <a:r>
              <a:rPr lang="es-ES" dirty="0" smtClean="0"/>
              <a:t>quieras un seguidor de línea vaya </a:t>
            </a:r>
            <a:r>
              <a:rPr lang="es-ES" dirty="0"/>
              <a:t>a distancias distintas, sólo tiene que cambiar </a:t>
            </a:r>
            <a:r>
              <a:rPr lang="es-ES" dirty="0" smtClean="0"/>
              <a:t>el valor de </a:t>
            </a:r>
            <a:r>
              <a:rPr lang="es-ES" dirty="0"/>
              <a:t>entrada</a:t>
            </a:r>
            <a:r>
              <a:rPr lang="es-ES" dirty="0" smtClean="0"/>
              <a:t>!</a:t>
            </a:r>
            <a:endParaRPr lang="es-ES" dirty="0"/>
          </a:p>
        </p:txBody>
      </p:sp>
    </p:spTree>
    <p:extLst>
      <p:ext uri="{BB962C8B-B14F-4D97-AF65-F5344CB8AC3E}">
        <p14:creationId xmlns:p14="http://schemas.microsoft.com/office/powerpoint/2010/main" val="4161552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84163" y="630382"/>
            <a:ext cx="8574087" cy="967840"/>
          </a:xfrm>
        </p:spPr>
        <p:txBody>
          <a:bodyPr/>
          <a:lstStyle/>
          <a:p>
            <a:r>
              <a:rPr lang="es-ES" dirty="0" smtClean="0"/>
              <a:t>Consejos para lograr la programación</a:t>
            </a:r>
            <a:endParaRPr lang="es-ES" dirty="0"/>
          </a:p>
        </p:txBody>
      </p:sp>
      <p:sp>
        <p:nvSpPr>
          <p:cNvPr id="3" name="Marcador de contenido 2"/>
          <p:cNvSpPr>
            <a:spLocks noGrp="1"/>
          </p:cNvSpPr>
          <p:nvPr>
            <p:ph idx="1"/>
          </p:nvPr>
        </p:nvSpPr>
        <p:spPr>
          <a:xfrm>
            <a:off x="284163" y="1811547"/>
            <a:ext cx="8574087" cy="5046453"/>
          </a:xfrm>
        </p:spPr>
        <p:txBody>
          <a:bodyPr>
            <a:normAutofit fontScale="85000" lnSpcReduction="10000"/>
          </a:bodyPr>
          <a:lstStyle/>
          <a:p>
            <a:pPr marL="457200" indent="-457200">
              <a:buFont typeface="+mj-lt"/>
              <a:buAutoNum type="arabicPeriod"/>
            </a:pPr>
            <a:r>
              <a:rPr lang="es-ES" dirty="0" smtClean="0"/>
              <a:t>Tendrás </a:t>
            </a:r>
            <a:r>
              <a:rPr lang="es-ES" dirty="0"/>
              <a:t>que saber cómo hacer </a:t>
            </a:r>
            <a:r>
              <a:rPr lang="es-ES" dirty="0" smtClean="0"/>
              <a:t>una programación </a:t>
            </a:r>
            <a:r>
              <a:rPr lang="es-ES" dirty="0"/>
              <a:t>de </a:t>
            </a:r>
            <a:r>
              <a:rPr lang="es-ES" dirty="0" smtClean="0"/>
              <a:t>seguidor de línea </a:t>
            </a:r>
            <a:r>
              <a:rPr lang="es-ES" dirty="0"/>
              <a:t>de </a:t>
            </a:r>
            <a:r>
              <a:rPr lang="es-ES" dirty="0" smtClean="0"/>
              <a:t>color-simple </a:t>
            </a:r>
            <a:r>
              <a:rPr lang="es-ES" dirty="0"/>
              <a:t>y cómo hacer un </a:t>
            </a:r>
            <a:r>
              <a:rPr lang="es-ES" dirty="0" smtClean="0"/>
              <a:t>My Block con entradas</a:t>
            </a:r>
          </a:p>
          <a:p>
            <a:pPr marL="457200" indent="-457200">
              <a:buFont typeface="+mj-lt"/>
              <a:buAutoNum type="arabicPeriod"/>
            </a:pPr>
            <a:r>
              <a:rPr lang="es-ES" dirty="0" smtClean="0"/>
              <a:t>Ya que vas </a:t>
            </a:r>
            <a:r>
              <a:rPr lang="es-ES" dirty="0"/>
              <a:t>a utilizar el sensor de color EV3 en Modo de color</a:t>
            </a:r>
            <a:r>
              <a:rPr lang="es-ES" dirty="0" smtClean="0"/>
              <a:t>, </a:t>
            </a:r>
            <a:r>
              <a:rPr lang="es-ES" dirty="0"/>
              <a:t>no </a:t>
            </a:r>
            <a:r>
              <a:rPr lang="es-ES" dirty="0" smtClean="0"/>
              <a:t>tendrás </a:t>
            </a:r>
            <a:r>
              <a:rPr lang="es-ES" dirty="0"/>
              <a:t>que calibrar el sensor de color para esta </a:t>
            </a:r>
            <a:r>
              <a:rPr lang="es-ES" dirty="0" smtClean="0"/>
              <a:t>lección</a:t>
            </a:r>
          </a:p>
          <a:p>
            <a:pPr marL="457200" indent="-457200">
              <a:buFont typeface="+mj-lt"/>
              <a:buAutoNum type="arabicPeriod"/>
            </a:pPr>
            <a:r>
              <a:rPr lang="es-ES" dirty="0" smtClean="0"/>
              <a:t>Comprueba cuales puertos tengas conectado al </a:t>
            </a:r>
            <a:r>
              <a:rPr lang="es-ES" dirty="0"/>
              <a:t>sensor de </a:t>
            </a:r>
            <a:r>
              <a:rPr lang="es-ES" dirty="0" smtClean="0"/>
              <a:t>color, sino ajusta el código para que así sea.</a:t>
            </a:r>
          </a:p>
          <a:p>
            <a:pPr marL="457200" indent="-457200">
              <a:buFont typeface="+mj-lt"/>
              <a:buAutoNum type="arabicPeriod"/>
            </a:pPr>
            <a:r>
              <a:rPr lang="es-ES" dirty="0" smtClean="0"/>
              <a:t>Puede que tengas que ajustar la velocidad o la dirección para que funcione el robot. Fíjate que el sensor de color este enfrente de las ruedas a la misma dirección que quieras que vaya</a:t>
            </a:r>
          </a:p>
          <a:p>
            <a:pPr marL="457200" indent="-457200">
              <a:buFont typeface="+mj-lt"/>
              <a:buAutoNum type="arabicPeriod"/>
            </a:pPr>
            <a:r>
              <a:rPr lang="es-MX" dirty="0" smtClean="0"/>
              <a:t>Asegúrate </a:t>
            </a:r>
            <a:r>
              <a:rPr lang="es-MX" dirty="0"/>
              <a:t>de colocar el robot en el lado de la línea que queras que siga. El error más común es colocar el robot en el lado equivocado de la línea de partida. </a:t>
            </a:r>
          </a:p>
          <a:p>
            <a:pPr marL="457200" indent="-457200">
              <a:buFont typeface="+mj-lt"/>
              <a:buAutoNum type="arabicPeriod"/>
            </a:pPr>
            <a:r>
              <a:rPr lang="es-MX" dirty="0" smtClean="0"/>
              <a:t>Sigue </a:t>
            </a:r>
            <a:r>
              <a:rPr lang="es-MX" dirty="0"/>
              <a:t>con la ayuda del archivoEV3. Recuerda siempre empezar  en la Etapa 1</a:t>
            </a:r>
          </a:p>
          <a:p>
            <a:pPr marL="457200" indent="-457200">
              <a:buFont typeface="+mj-lt"/>
              <a:buAutoNum type="arabicPeriod"/>
            </a:pPr>
            <a:endParaRPr lang="es-ES" dirty="0"/>
          </a:p>
        </p:txBody>
      </p:sp>
    </p:spTree>
    <p:extLst>
      <p:ext uri="{BB962C8B-B14F-4D97-AF65-F5344CB8AC3E}">
        <p14:creationId xmlns:p14="http://schemas.microsoft.com/office/powerpoint/2010/main" val="3357850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Reto (utiliza los consejos dados)</a:t>
            </a:r>
            <a:endParaRPr lang="es-MX" dirty="0"/>
          </a:p>
        </p:txBody>
      </p:sp>
      <p:pic>
        <p:nvPicPr>
          <p:cNvPr id="4" name="Imagen 3" descr="Captura de pantalla 2015-04-20 a la(s) 07.30.01.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042406" y="1799252"/>
            <a:ext cx="3101593" cy="5058747"/>
          </a:xfrm>
          <a:prstGeom prst="rect">
            <a:avLst/>
          </a:prstGeom>
        </p:spPr>
      </p:pic>
      <p:sp>
        <p:nvSpPr>
          <p:cNvPr id="5" name="Rectángulo 4"/>
          <p:cNvSpPr/>
          <p:nvPr/>
        </p:nvSpPr>
        <p:spPr>
          <a:xfrm>
            <a:off x="6042406" y="2275525"/>
            <a:ext cx="1166968" cy="120391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6" name="CuadroTexto 5"/>
          <p:cNvSpPr txBox="1"/>
          <p:nvPr/>
        </p:nvSpPr>
        <p:spPr>
          <a:xfrm>
            <a:off x="6042406" y="2275526"/>
            <a:ext cx="1166968" cy="1200329"/>
          </a:xfrm>
          <a:prstGeom prst="rect">
            <a:avLst/>
          </a:prstGeom>
          <a:noFill/>
        </p:spPr>
        <p:txBody>
          <a:bodyPr wrap="square" rtlCol="0">
            <a:spAutoFit/>
          </a:bodyPr>
          <a:lstStyle/>
          <a:p>
            <a:r>
              <a:rPr lang="es-ES" dirty="0" smtClean="0"/>
              <a:t>Reto: parar hasta 270 grados</a:t>
            </a:r>
            <a:endParaRPr lang="es-ES" dirty="0"/>
          </a:p>
        </p:txBody>
      </p:sp>
      <p:sp>
        <p:nvSpPr>
          <p:cNvPr id="7" name="TextBox 6"/>
          <p:cNvSpPr txBox="1"/>
          <p:nvPr/>
        </p:nvSpPr>
        <p:spPr>
          <a:xfrm>
            <a:off x="213065" y="1799252"/>
            <a:ext cx="3728621" cy="1569660"/>
          </a:xfrm>
          <a:prstGeom prst="rect">
            <a:avLst/>
          </a:prstGeom>
          <a:noFill/>
        </p:spPr>
        <p:txBody>
          <a:bodyPr wrap="square" rtlCol="0">
            <a:spAutoFit/>
          </a:bodyPr>
          <a:lstStyle/>
          <a:p>
            <a:r>
              <a:rPr lang="es-MX" sz="1600" dirty="0">
                <a:solidFill>
                  <a:srgbClr val="FF0000"/>
                </a:solidFill>
              </a:rPr>
              <a:t>Desafío: Escribir un seguidor de línea </a:t>
            </a:r>
            <a:r>
              <a:rPr lang="es-MX" sz="1600" dirty="0" err="1">
                <a:solidFill>
                  <a:srgbClr val="FF0000"/>
                </a:solidFill>
              </a:rPr>
              <a:t>My</a:t>
            </a:r>
            <a:r>
              <a:rPr lang="es-MX" sz="1600" dirty="0">
                <a:solidFill>
                  <a:srgbClr val="FF0000"/>
                </a:solidFill>
              </a:rPr>
              <a:t> Block que siga una línea </a:t>
            </a:r>
            <a:r>
              <a:rPr lang="es-MX" sz="1600" dirty="0" smtClean="0">
                <a:solidFill>
                  <a:srgbClr val="FF0000"/>
                </a:solidFill>
              </a:rPr>
              <a:t>de </a:t>
            </a:r>
            <a:r>
              <a:rPr lang="es-MX" sz="1600" dirty="0">
                <a:solidFill>
                  <a:srgbClr val="FF0000"/>
                </a:solidFill>
              </a:rPr>
              <a:t>color y se detenga después de moverse cierto número de grados. El seguidor línea debe tener tres entradas (grados, 	energía y color a seguir</a:t>
            </a:r>
            <a:r>
              <a:rPr lang="es-MX" sz="1600" dirty="0" smtClean="0">
                <a:solidFill>
                  <a:srgbClr val="FF0000"/>
                </a:solidFill>
              </a:rPr>
              <a:t>)</a:t>
            </a:r>
            <a:endParaRPr lang="es-MX" sz="1600" dirty="0">
              <a:solidFill>
                <a:srgbClr val="FF0000"/>
              </a:solidFill>
            </a:endParaRPr>
          </a:p>
        </p:txBody>
      </p:sp>
      <p:sp>
        <p:nvSpPr>
          <p:cNvPr id="8" name="4 Marcador de contenido"/>
          <p:cNvSpPr>
            <a:spLocks noGrp="1"/>
          </p:cNvSpPr>
          <p:nvPr>
            <p:ph sz="half" idx="1"/>
          </p:nvPr>
        </p:nvSpPr>
        <p:spPr>
          <a:xfrm>
            <a:off x="0" y="3475855"/>
            <a:ext cx="4494025" cy="3382145"/>
          </a:xfrm>
        </p:spPr>
        <p:txBody>
          <a:bodyPr>
            <a:normAutofit fontScale="92500" lnSpcReduction="20000"/>
          </a:bodyPr>
          <a:lstStyle/>
          <a:p>
            <a:pPr marL="457200" indent="-457200">
              <a:buFont typeface="+mj-lt"/>
              <a:buAutoNum type="arabicPeriod"/>
            </a:pPr>
            <a:r>
              <a:rPr lang="es-MX" sz="1400" dirty="0" smtClean="0"/>
              <a:t>Crear una programación seguidor  de línea con color sencilla</a:t>
            </a:r>
          </a:p>
          <a:p>
            <a:pPr marL="457200" indent="-457200">
              <a:buFont typeface="+mj-lt"/>
              <a:buAutoNum type="arabicPeriod"/>
            </a:pPr>
            <a:r>
              <a:rPr lang="es-MX" sz="1400" dirty="0" smtClean="0"/>
              <a:t>Incluir un bloque "</a:t>
            </a:r>
            <a:r>
              <a:rPr lang="es-MX" sz="1400" dirty="0" err="1" smtClean="0"/>
              <a:t>reset</a:t>
            </a:r>
            <a:r>
              <a:rPr lang="es-MX" sz="1400" dirty="0" smtClean="0"/>
              <a:t> la rotación" sensor para eliminar cualquier lectura previa</a:t>
            </a:r>
          </a:p>
          <a:p>
            <a:pPr marL="457200" indent="-457200">
              <a:buFont typeface="+mj-lt"/>
              <a:buAutoNum type="arabicPeriod"/>
            </a:pPr>
            <a:r>
              <a:rPr lang="es-MX" sz="1400" dirty="0" smtClean="0"/>
              <a:t>Salir del circuito seguidor de línea cuando el robot se haya movido ciertos grados</a:t>
            </a:r>
          </a:p>
          <a:p>
            <a:pPr marL="457200" indent="-457200">
              <a:buFont typeface="+mj-lt"/>
              <a:buAutoNum type="arabicPeriod"/>
            </a:pPr>
            <a:r>
              <a:rPr lang="es-MX" sz="1400" dirty="0" smtClean="0"/>
              <a:t>Establecer las siguientes entradas antes del circuito  :grados, el energía y el color utilizando constantes</a:t>
            </a:r>
          </a:p>
          <a:p>
            <a:pPr>
              <a:buFont typeface="+mj-lt"/>
              <a:buAutoNum type="arabicPeriod"/>
            </a:pPr>
            <a:r>
              <a:rPr lang="es-MX" sz="1400" dirty="0" smtClean="0"/>
              <a:t>Usando </a:t>
            </a:r>
            <a:r>
              <a:rPr lang="es-MX" sz="1400" dirty="0"/>
              <a:t>los cables de datos, conecta los grados a la salida del circuito. Conecta la energía al bloque de movimiento. Después conecta el color al bloque sensor de color.</a:t>
            </a:r>
          </a:p>
          <a:p>
            <a:pPr marL="457200" indent="-457200">
              <a:buFont typeface="+mj-lt"/>
              <a:buAutoNum type="arabicPeriod"/>
            </a:pPr>
            <a:r>
              <a:rPr lang="es-MX" sz="1400" dirty="0" smtClean="0"/>
              <a:t> </a:t>
            </a:r>
            <a:r>
              <a:rPr lang="es-MX" sz="1400" dirty="0"/>
              <a:t>Establecer como seguidor de línea en un </a:t>
            </a:r>
            <a:r>
              <a:rPr lang="es-MX" sz="1400" dirty="0" err="1"/>
              <a:t>My</a:t>
            </a:r>
            <a:r>
              <a:rPr lang="es-MX" sz="1400" dirty="0"/>
              <a:t> Block </a:t>
            </a:r>
          </a:p>
        </p:txBody>
      </p:sp>
      <p:sp>
        <p:nvSpPr>
          <p:cNvPr id="10" name="Rectangle 9"/>
          <p:cNvSpPr/>
          <p:nvPr/>
        </p:nvSpPr>
        <p:spPr>
          <a:xfrm>
            <a:off x="5237825" y="1799252"/>
            <a:ext cx="3266983" cy="4938899"/>
          </a:xfrm>
          <a:prstGeom prst="rect">
            <a:avLst/>
          </a:prstGeom>
          <a:noFill/>
          <a:ln w="38100">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Fase 1 : Un seguidor de línea de color - simple</a:t>
            </a:r>
            <a:endParaRPr lang="es-MX" dirty="0"/>
          </a:p>
        </p:txBody>
      </p:sp>
      <p:pic>
        <p:nvPicPr>
          <p:cNvPr id="4" name="Marcador de contenido 3" descr="Captura de pantalla 2015-04-20 a la(s) 08.14.56.png"/>
          <p:cNvPicPr>
            <a:picLocks noGrp="1" noChangeAspect="1"/>
          </p:cNvPicPr>
          <p:nvPr>
            <p:ph idx="1"/>
          </p:nvPr>
        </p:nvPicPr>
        <p:blipFill>
          <a:blip r:embed="rId2" cstate="email">
            <a:extLst>
              <a:ext uri="{28A0092B-C50C-407E-A947-70E740481C1C}">
                <a14:useLocalDpi xmlns:a14="http://schemas.microsoft.com/office/drawing/2010/main" val="0"/>
              </a:ext>
            </a:extLst>
          </a:blip>
          <a:srcRect t="-16267" b="-16267"/>
          <a:stretch>
            <a:fillRect/>
          </a:stretch>
        </p:blipFill>
        <p:spPr>
          <a:xfrm>
            <a:off x="178736" y="2702130"/>
            <a:ext cx="7535119" cy="4563564"/>
          </a:xfrm>
        </p:spPr>
      </p:pic>
      <p:sp>
        <p:nvSpPr>
          <p:cNvPr id="9" name="Rectángulo 8"/>
          <p:cNvSpPr/>
          <p:nvPr/>
        </p:nvSpPr>
        <p:spPr>
          <a:xfrm>
            <a:off x="1887730" y="3555687"/>
            <a:ext cx="1117553" cy="99680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3" name="Rectangle 2"/>
          <p:cNvSpPr/>
          <p:nvPr/>
        </p:nvSpPr>
        <p:spPr>
          <a:xfrm>
            <a:off x="503499" y="1806081"/>
            <a:ext cx="4572000" cy="523220"/>
          </a:xfrm>
          <a:prstGeom prst="rect">
            <a:avLst/>
          </a:prstGeom>
        </p:spPr>
        <p:txBody>
          <a:bodyPr>
            <a:spAutoFit/>
          </a:bodyPr>
          <a:lstStyle/>
          <a:p>
            <a:r>
              <a:rPr lang="es-MX" sz="1400" dirty="0"/>
              <a:t>Objetivo: Crear un seguidor de línea con color como una entrada </a:t>
            </a:r>
          </a:p>
        </p:txBody>
      </p:sp>
      <p:sp>
        <p:nvSpPr>
          <p:cNvPr id="10" name="Rectangle 9"/>
          <p:cNvSpPr/>
          <p:nvPr/>
        </p:nvSpPr>
        <p:spPr>
          <a:xfrm>
            <a:off x="4823750" y="1806081"/>
            <a:ext cx="4572000" cy="1384995"/>
          </a:xfrm>
          <a:prstGeom prst="rect">
            <a:avLst/>
          </a:prstGeom>
        </p:spPr>
        <p:txBody>
          <a:bodyPr>
            <a:spAutoFit/>
          </a:bodyPr>
          <a:lstStyle/>
          <a:p>
            <a:r>
              <a:rPr lang="es-MX" sz="1400" dirty="0"/>
              <a:t>PASO 1: Crea un seguidor de línea simple que siga el lado derecho de la línea.</a:t>
            </a:r>
          </a:p>
          <a:p>
            <a:pPr lvl="1"/>
            <a:r>
              <a:rPr lang="es-MX" sz="1400" dirty="0"/>
              <a:t>Pseudocódigo: si el robot detecta rojo, da vuelta a la derecha</a:t>
            </a:r>
          </a:p>
          <a:p>
            <a:pPr lvl="1"/>
            <a:r>
              <a:rPr lang="es-MX" sz="1400" dirty="0"/>
              <a:t>Si el robot detecta otro color, da vuelta a la izquierda</a:t>
            </a:r>
          </a:p>
          <a:p>
            <a:pPr lvl="1"/>
            <a:r>
              <a:rPr lang="es-MX" sz="1400" dirty="0"/>
              <a:t>Repite estas dos tareas.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Screen Shot 2014-10-12 at 7.13.06 PM.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60946" y="2091144"/>
            <a:ext cx="8702674" cy="4269967"/>
          </a:xfrm>
          <a:prstGeom prst="rect">
            <a:avLst/>
          </a:prstGeom>
        </p:spPr>
      </p:pic>
      <p:sp>
        <p:nvSpPr>
          <p:cNvPr id="3" name="Rectangle 2"/>
          <p:cNvSpPr/>
          <p:nvPr/>
        </p:nvSpPr>
        <p:spPr>
          <a:xfrm>
            <a:off x="1092200" y="1783140"/>
            <a:ext cx="6870700" cy="1384995"/>
          </a:xfrm>
          <a:prstGeom prst="rect">
            <a:avLst/>
          </a:prstGeom>
          <a:solidFill>
            <a:schemeClr val="bg1">
              <a:lumMod val="85000"/>
            </a:schemeClr>
          </a:solidFill>
        </p:spPr>
        <p:txBody>
          <a:bodyPr wrap="square">
            <a:spAutoFit/>
          </a:bodyPr>
          <a:lstStyle/>
          <a:p>
            <a:r>
              <a:rPr lang="es-MX" sz="1200" dirty="0"/>
              <a:t>En esta programación los pasos son iguales que la fase 1 excepto que para </a:t>
            </a:r>
            <a:r>
              <a:rPr lang="es-MX" sz="1200" dirty="0" err="1"/>
              <a:t>despues</a:t>
            </a:r>
            <a:r>
              <a:rPr lang="es-MX" sz="1200" dirty="0"/>
              <a:t> de 720 grados (puedes cambiar los grados para los que necesiten)</a:t>
            </a:r>
          </a:p>
          <a:p>
            <a:pPr lvl="1"/>
            <a:r>
              <a:rPr lang="es-MX" sz="1200" dirty="0"/>
              <a:t>Pseudocódigo:</a:t>
            </a:r>
          </a:p>
          <a:p>
            <a:pPr lvl="1"/>
            <a:r>
              <a:rPr lang="es-MX" sz="1200" dirty="0"/>
              <a:t>Resetea el sensor de rotación </a:t>
            </a:r>
          </a:p>
          <a:p>
            <a:pPr lvl="1"/>
            <a:r>
              <a:rPr lang="es-MX" sz="1200" dirty="0"/>
              <a:t>Si el robot lee rojo, da vuelta a la derecha</a:t>
            </a:r>
          </a:p>
          <a:p>
            <a:pPr lvl="1"/>
            <a:r>
              <a:rPr lang="es-MX" sz="1200" dirty="0"/>
              <a:t>Si el robot lee cualquier otro color, da vuelta a la izquierda</a:t>
            </a:r>
          </a:p>
          <a:p>
            <a:pPr lvl="1"/>
            <a:r>
              <a:rPr lang="es-MX" sz="1200" dirty="0"/>
              <a:t>Repite estas dos tareas hasta que el robot se mueva más de los 720 grados </a:t>
            </a:r>
          </a:p>
        </p:txBody>
      </p:sp>
      <p:sp>
        <p:nvSpPr>
          <p:cNvPr id="8" name="Rectangle 7"/>
          <p:cNvSpPr/>
          <p:nvPr/>
        </p:nvSpPr>
        <p:spPr>
          <a:xfrm>
            <a:off x="6603999" y="4399280"/>
            <a:ext cx="1287781" cy="769441"/>
          </a:xfrm>
          <a:prstGeom prst="rect">
            <a:avLst/>
          </a:prstGeom>
          <a:solidFill>
            <a:schemeClr val="accent2"/>
          </a:solidFill>
        </p:spPr>
        <p:txBody>
          <a:bodyPr wrap="square">
            <a:spAutoFit/>
          </a:bodyPr>
          <a:lstStyle/>
          <a:p>
            <a:r>
              <a:rPr lang="es-ES" sz="1100" dirty="0"/>
              <a:t>Repetir las tareas hasta que el robot se mueve 720 </a:t>
            </a:r>
            <a:r>
              <a:rPr lang="es-ES" sz="1100" dirty="0" smtClean="0"/>
              <a:t>grados </a:t>
            </a:r>
            <a:endParaRPr lang="es-ES" sz="1100" dirty="0"/>
          </a:p>
        </p:txBody>
      </p:sp>
      <p:sp>
        <p:nvSpPr>
          <p:cNvPr id="5" name="Rectangle 4"/>
          <p:cNvSpPr/>
          <p:nvPr/>
        </p:nvSpPr>
        <p:spPr>
          <a:xfrm>
            <a:off x="0" y="3147987"/>
            <a:ext cx="1548727" cy="1277273"/>
          </a:xfrm>
          <a:prstGeom prst="rect">
            <a:avLst/>
          </a:prstGeom>
          <a:solidFill>
            <a:schemeClr val="accent2"/>
          </a:solidFill>
        </p:spPr>
        <p:txBody>
          <a:bodyPr wrap="square">
            <a:spAutoFit/>
          </a:bodyPr>
          <a:lstStyle/>
          <a:p>
            <a:r>
              <a:rPr lang="es-ES" sz="1100" dirty="0"/>
              <a:t>Resetea el sensor de la rotación para eliminar cualquier movimiento anterior del robot de la memoria para que pueda detenerse correctamente</a:t>
            </a:r>
          </a:p>
        </p:txBody>
      </p:sp>
      <p:sp>
        <p:nvSpPr>
          <p:cNvPr id="2" name="Rectangle 1"/>
          <p:cNvSpPr/>
          <p:nvPr/>
        </p:nvSpPr>
        <p:spPr>
          <a:xfrm>
            <a:off x="2387599" y="3487730"/>
            <a:ext cx="1508087" cy="938719"/>
          </a:xfrm>
          <a:prstGeom prst="rect">
            <a:avLst/>
          </a:prstGeom>
          <a:solidFill>
            <a:schemeClr val="accent2"/>
          </a:solidFill>
        </p:spPr>
        <p:txBody>
          <a:bodyPr wrap="square">
            <a:spAutoFit/>
          </a:bodyPr>
          <a:lstStyle/>
          <a:p>
            <a:r>
              <a:rPr lang="es-ES" sz="1100" dirty="0"/>
              <a:t>Nota: El sensor de color está en Puerto 3 aquí. Realiza los ajustes necesarios para tu robot</a:t>
            </a:r>
          </a:p>
        </p:txBody>
      </p:sp>
      <p:sp>
        <p:nvSpPr>
          <p:cNvPr id="7" name="1 Título"/>
          <p:cNvSpPr>
            <a:spLocks noGrp="1"/>
          </p:cNvSpPr>
          <p:nvPr>
            <p:ph type="title"/>
          </p:nvPr>
        </p:nvSpPr>
        <p:spPr>
          <a:xfrm>
            <a:off x="284163" y="630382"/>
            <a:ext cx="8574087" cy="967840"/>
          </a:xfrm>
        </p:spPr>
        <p:txBody>
          <a:bodyPr/>
          <a:lstStyle/>
          <a:p>
            <a:r>
              <a:rPr lang="es-MX" dirty="0" smtClean="0"/>
              <a:t>Fase 2: resetear y grados</a:t>
            </a:r>
            <a:endParaRPr lang="es-MX" dirty="0"/>
          </a:p>
        </p:txBody>
      </p:sp>
    </p:spTree>
    <p:extLst>
      <p:ext uri="{BB962C8B-B14F-4D97-AF65-F5344CB8AC3E}">
        <p14:creationId xmlns:p14="http://schemas.microsoft.com/office/powerpoint/2010/main" val="1321865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63524" y="3195166"/>
            <a:ext cx="3118184" cy="442686"/>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11" name="Picture 10" descr="Screen Shot 2014-10-12 at 7.14.06 PM.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56568" y="2851570"/>
            <a:ext cx="8987432" cy="3626858"/>
          </a:xfrm>
          <a:prstGeom prst="rect">
            <a:avLst/>
          </a:prstGeom>
        </p:spPr>
      </p:pic>
      <p:sp>
        <p:nvSpPr>
          <p:cNvPr id="3" name="Rectangle 2"/>
          <p:cNvSpPr/>
          <p:nvPr/>
        </p:nvSpPr>
        <p:spPr>
          <a:xfrm>
            <a:off x="156568" y="1802154"/>
            <a:ext cx="4876776" cy="1107996"/>
          </a:xfrm>
          <a:prstGeom prst="rect">
            <a:avLst/>
          </a:prstGeom>
          <a:solidFill>
            <a:schemeClr val="bg1">
              <a:lumMod val="75000"/>
            </a:schemeClr>
          </a:solidFill>
        </p:spPr>
        <p:txBody>
          <a:bodyPr wrap="square">
            <a:spAutoFit/>
          </a:bodyPr>
          <a:lstStyle/>
          <a:p>
            <a:r>
              <a:rPr lang="es-ES_tradnl" sz="1100" dirty="0"/>
              <a:t>Esta programación es igual a la fase 2 excepto que este ya tiene entradas (inputs)</a:t>
            </a:r>
          </a:p>
          <a:p>
            <a:pPr lvl="1"/>
            <a:r>
              <a:rPr lang="es-ES_tradnl" sz="1100" dirty="0"/>
              <a:t>Pseudocódigo: </a:t>
            </a:r>
          </a:p>
          <a:p>
            <a:pPr lvl="1"/>
            <a:r>
              <a:rPr lang="es-ES_tradnl" sz="1100" dirty="0"/>
              <a:t>Resetea el sensor de rotación</a:t>
            </a:r>
          </a:p>
          <a:p>
            <a:pPr lvl="1"/>
            <a:r>
              <a:rPr lang="es-MX" sz="1100" dirty="0"/>
              <a:t>Si el robot lee rojo, da vuelta a la derecha</a:t>
            </a:r>
          </a:p>
          <a:p>
            <a:pPr lvl="1"/>
            <a:r>
              <a:rPr lang="es-MX" sz="1100" dirty="0"/>
              <a:t>Si el robot lee cualquier otro color, da vuelta a la izquierda</a:t>
            </a:r>
          </a:p>
          <a:p>
            <a:pPr lvl="1"/>
            <a:r>
              <a:rPr lang="es-MX" sz="1100" dirty="0"/>
              <a:t>Repite estas dos tareas hasta que el robot se mueva los grados deseados</a:t>
            </a:r>
            <a:endParaRPr lang="es-ES_tradnl" sz="1100" dirty="0"/>
          </a:p>
        </p:txBody>
      </p:sp>
      <p:sp>
        <p:nvSpPr>
          <p:cNvPr id="13" name="Rectangle 12"/>
          <p:cNvSpPr/>
          <p:nvPr/>
        </p:nvSpPr>
        <p:spPr>
          <a:xfrm>
            <a:off x="156568" y="2974019"/>
            <a:ext cx="2471222" cy="1250957"/>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ctr"/>
          <a:lstStyle/>
          <a:p>
            <a:r>
              <a:rPr lang="es-ES_tradnl" sz="1400" dirty="0">
                <a:solidFill>
                  <a:schemeClr val="tx1"/>
                </a:solidFill>
              </a:rPr>
              <a:t>Pon estos valores para las entradas: Color al que debe de parar Energía, Grados y Color a seguir</a:t>
            </a:r>
          </a:p>
        </p:txBody>
      </p:sp>
      <p:sp>
        <p:nvSpPr>
          <p:cNvPr id="15" name="TextBox 14"/>
          <p:cNvSpPr txBox="1"/>
          <p:nvPr/>
        </p:nvSpPr>
        <p:spPr>
          <a:xfrm>
            <a:off x="1622616" y="612559"/>
            <a:ext cx="7130767" cy="830997"/>
          </a:xfrm>
          <a:prstGeom prst="rect">
            <a:avLst/>
          </a:prstGeom>
          <a:noFill/>
        </p:spPr>
        <p:txBody>
          <a:bodyPr wrap="square" rtlCol="0">
            <a:spAutoFit/>
          </a:bodyPr>
          <a:lstStyle/>
          <a:p>
            <a:r>
              <a:rPr lang="es-ES" sz="4800" dirty="0">
                <a:solidFill>
                  <a:schemeClr val="bg1"/>
                </a:solidFill>
              </a:rPr>
              <a:t>Fase 3: Agregando entradas</a:t>
            </a:r>
            <a:endParaRPr lang="en-US" sz="4800" dirty="0">
              <a:solidFill>
                <a:schemeClr val="bg1"/>
              </a:solidFill>
            </a:endParaRPr>
          </a:p>
        </p:txBody>
      </p:sp>
    </p:spTree>
    <p:extLst>
      <p:ext uri="{BB962C8B-B14F-4D97-AF65-F5344CB8AC3E}">
        <p14:creationId xmlns:p14="http://schemas.microsoft.com/office/powerpoint/2010/main" val="1289157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Fase 4: My block</a:t>
            </a:r>
            <a:endParaRPr lang="es-ES" dirty="0"/>
          </a:p>
        </p:txBody>
      </p:sp>
      <p:pic>
        <p:nvPicPr>
          <p:cNvPr id="6" name="Picture 5" descr="Screen Shot 2014-10-12 at 7.14.48 PM.png"/>
          <p:cNvPicPr>
            <a:picLocks noChangeAspect="1"/>
          </p:cNvPicPr>
          <p:nvPr/>
        </p:nvPicPr>
        <p:blipFill rotWithShape="1">
          <a:blip r:embed="rId3">
            <a:extLst>
              <a:ext uri="{28A0092B-C50C-407E-A947-70E740481C1C}">
                <a14:useLocalDpi xmlns:a14="http://schemas.microsoft.com/office/drawing/2010/main" val="0"/>
              </a:ext>
            </a:extLst>
          </a:blip>
          <a:srcRect t="45845" r="49496" b="35124"/>
          <a:stretch/>
        </p:blipFill>
        <p:spPr>
          <a:xfrm>
            <a:off x="2908300" y="4191001"/>
            <a:ext cx="2882900" cy="965200"/>
          </a:xfrm>
          <a:prstGeom prst="rect">
            <a:avLst/>
          </a:prstGeom>
        </p:spPr>
      </p:pic>
      <p:sp>
        <p:nvSpPr>
          <p:cNvPr id="3" name="Marcador de contenido 2"/>
          <p:cNvSpPr>
            <a:spLocks noGrp="1"/>
          </p:cNvSpPr>
          <p:nvPr>
            <p:ph idx="1"/>
          </p:nvPr>
        </p:nvSpPr>
        <p:spPr>
          <a:xfrm>
            <a:off x="5762466" y="1930400"/>
            <a:ext cx="3381534" cy="3581399"/>
          </a:xfrm>
          <a:solidFill>
            <a:schemeClr val="accent2"/>
          </a:solidFill>
        </p:spPr>
        <p:txBody>
          <a:bodyPr>
            <a:normAutofit/>
          </a:bodyPr>
          <a:lstStyle/>
          <a:p>
            <a:pPr marL="0" indent="0">
              <a:buNone/>
            </a:pPr>
            <a:r>
              <a:rPr lang="es-ES" sz="1800" dirty="0" smtClean="0"/>
              <a:t>Nota:</a:t>
            </a:r>
          </a:p>
          <a:p>
            <a:pPr marL="0" indent="0">
              <a:buNone/>
            </a:pPr>
            <a:r>
              <a:rPr lang="es-ES" sz="1800" dirty="0" smtClean="0"/>
              <a:t>Aquí elegimos 720 grados, 15 de energía y el valor de 5 para el rojo. Nota que en bloque, el tercer icono de color verde dentro de la pestaña no se ajusta cuando colocas el valor del color. No se te olvide elegir el número correcto para salga</a:t>
            </a:r>
            <a:endParaRPr lang="es-ES" sz="1800" dirty="0"/>
          </a:p>
        </p:txBody>
      </p:sp>
      <p:sp>
        <p:nvSpPr>
          <p:cNvPr id="4" name="CuadroTexto 3"/>
          <p:cNvSpPr txBox="1"/>
          <p:nvPr/>
        </p:nvSpPr>
        <p:spPr>
          <a:xfrm>
            <a:off x="4091067" y="5157865"/>
            <a:ext cx="1558766" cy="1754326"/>
          </a:xfrm>
          <a:prstGeom prst="rect">
            <a:avLst/>
          </a:prstGeom>
          <a:solidFill>
            <a:schemeClr val="accent2"/>
          </a:solidFill>
        </p:spPr>
        <p:txBody>
          <a:bodyPr wrap="square" rtlCol="0">
            <a:spAutoFit/>
          </a:bodyPr>
          <a:lstStyle/>
          <a:p>
            <a:r>
              <a:rPr lang="es-ES" sz="1200" dirty="0" smtClean="0"/>
              <a:t>Código de los colores:</a:t>
            </a:r>
          </a:p>
          <a:p>
            <a:r>
              <a:rPr lang="es-ES" sz="1200" dirty="0" smtClean="0"/>
              <a:t>0 : Ningún color</a:t>
            </a:r>
          </a:p>
          <a:p>
            <a:r>
              <a:rPr lang="es-ES" sz="1200" dirty="0" smtClean="0"/>
              <a:t>1 : Negro</a:t>
            </a:r>
          </a:p>
          <a:p>
            <a:r>
              <a:rPr lang="es-ES" sz="1200" dirty="0" smtClean="0"/>
              <a:t>2 : Azul</a:t>
            </a:r>
          </a:p>
          <a:p>
            <a:r>
              <a:rPr lang="es-ES" sz="1200" dirty="0" smtClean="0"/>
              <a:t>3 : Verde</a:t>
            </a:r>
          </a:p>
          <a:p>
            <a:r>
              <a:rPr lang="es-ES" sz="1200" dirty="0" smtClean="0"/>
              <a:t>4 : Amarillo</a:t>
            </a:r>
          </a:p>
          <a:p>
            <a:r>
              <a:rPr lang="es-ES" sz="1200" dirty="0" smtClean="0"/>
              <a:t>5 : Rojo</a:t>
            </a:r>
          </a:p>
          <a:p>
            <a:r>
              <a:rPr lang="es-ES" sz="1200" dirty="0" smtClean="0"/>
              <a:t>6 : Blanco</a:t>
            </a:r>
          </a:p>
          <a:p>
            <a:r>
              <a:rPr lang="es-ES" sz="1200" dirty="0" smtClean="0"/>
              <a:t>7 : Café/Marrón</a:t>
            </a:r>
          </a:p>
        </p:txBody>
      </p:sp>
      <p:sp>
        <p:nvSpPr>
          <p:cNvPr id="7" name="Marcador de contenido 2"/>
          <p:cNvSpPr txBox="1">
            <a:spLocks/>
          </p:cNvSpPr>
          <p:nvPr/>
        </p:nvSpPr>
        <p:spPr>
          <a:xfrm>
            <a:off x="213064" y="1740333"/>
            <a:ext cx="5324135" cy="2476067"/>
          </a:xfrm>
          <a:prstGeom prst="rect">
            <a:avLst/>
          </a:prstGeom>
          <a:solidFill>
            <a:schemeClr val="bg1">
              <a:lumMod val="75000"/>
            </a:schemeClr>
          </a:solidFill>
        </p:spPr>
        <p:txBody>
          <a:bodyPr vert="horz" lIns="91440" tIns="45720" rIns="91440" bIns="45720" rtlCol="0">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Font typeface="Wingdings" pitchFamily="2" charset="2"/>
              <a:buNone/>
            </a:pPr>
            <a:r>
              <a:rPr lang="es-ES" sz="1200" dirty="0" smtClean="0"/>
              <a:t>Esta programación es igual a la fase 3, pero aquí se convierte en un </a:t>
            </a:r>
            <a:r>
              <a:rPr lang="es-ES" sz="1200" dirty="0" err="1" smtClean="0"/>
              <a:t>my</a:t>
            </a:r>
            <a:r>
              <a:rPr lang="es-ES" sz="1200" dirty="0" smtClean="0"/>
              <a:t> Block.</a:t>
            </a:r>
          </a:p>
          <a:p>
            <a:pPr marL="0" indent="0">
              <a:buFont typeface="Wingdings" pitchFamily="2" charset="2"/>
              <a:buNone/>
            </a:pPr>
            <a:r>
              <a:rPr lang="es-ES" sz="1200" dirty="0" smtClean="0"/>
              <a:t>Proceso:</a:t>
            </a:r>
          </a:p>
          <a:p>
            <a:pPr marL="457200" lvl="1" indent="0">
              <a:buFont typeface="Wingdings" pitchFamily="2" charset="2"/>
              <a:buNone/>
            </a:pPr>
            <a:r>
              <a:rPr lang="es-ES" sz="1200" dirty="0" smtClean="0"/>
              <a:t>Selecciona todos los bloques excepto por el constante y el de inicio  </a:t>
            </a:r>
          </a:p>
          <a:p>
            <a:pPr marL="457200" lvl="1" indent="0">
              <a:buFont typeface="Wingdings" pitchFamily="2" charset="2"/>
              <a:buNone/>
            </a:pPr>
            <a:r>
              <a:rPr lang="es-ES" sz="1200" dirty="0" smtClean="0"/>
              <a:t>Da </a:t>
            </a:r>
            <a:r>
              <a:rPr lang="es-ES" sz="1200" dirty="0" err="1" smtClean="0"/>
              <a:t>click</a:t>
            </a:r>
            <a:r>
              <a:rPr lang="es-ES" sz="1200" dirty="0" smtClean="0"/>
              <a:t> en Herramientas </a:t>
            </a:r>
            <a:r>
              <a:rPr lang="es-ES" sz="1200" dirty="0" smtClean="0">
                <a:sym typeface="Wingdings"/>
              </a:rPr>
              <a:t> </a:t>
            </a:r>
            <a:r>
              <a:rPr lang="es-ES" sz="1200" dirty="0" err="1" smtClean="0">
                <a:sym typeface="Wingdings"/>
              </a:rPr>
              <a:t>My</a:t>
            </a:r>
            <a:r>
              <a:rPr lang="es-ES" sz="1200" dirty="0" smtClean="0">
                <a:sym typeface="Wingdings"/>
              </a:rPr>
              <a:t> block Constructor</a:t>
            </a:r>
          </a:p>
          <a:p>
            <a:pPr marL="457200" lvl="1" indent="0">
              <a:buFont typeface="Wingdings" pitchFamily="2" charset="2"/>
              <a:buNone/>
            </a:pPr>
            <a:r>
              <a:rPr lang="es-ES" sz="1200" dirty="0" smtClean="0">
                <a:sym typeface="Wingdings"/>
              </a:rPr>
              <a:t>Este menú te permite acomodar tu Bloque a tu preferencia </a:t>
            </a:r>
          </a:p>
          <a:p>
            <a:pPr marL="457200" lvl="1" indent="0">
              <a:buFont typeface="Wingdings" pitchFamily="2" charset="2"/>
              <a:buNone/>
            </a:pPr>
            <a:r>
              <a:rPr lang="es-ES" sz="1200" dirty="0" smtClean="0">
                <a:sym typeface="Wingdings"/>
              </a:rPr>
              <a:t>Da </a:t>
            </a:r>
            <a:r>
              <a:rPr lang="es-ES" sz="1200" dirty="0" err="1" smtClean="0">
                <a:sym typeface="Wingdings"/>
              </a:rPr>
              <a:t>click</a:t>
            </a:r>
            <a:r>
              <a:rPr lang="es-ES" sz="1200" dirty="0" smtClean="0">
                <a:sym typeface="Wingdings"/>
              </a:rPr>
              <a:t> en la última </a:t>
            </a:r>
            <a:r>
              <a:rPr lang="es-ES" sz="1200" dirty="0" err="1" smtClean="0">
                <a:sym typeface="Wingdings"/>
              </a:rPr>
              <a:t>pestala</a:t>
            </a:r>
            <a:r>
              <a:rPr lang="es-ES" sz="1200" dirty="0" smtClean="0">
                <a:sym typeface="Wingdings"/>
              </a:rPr>
              <a:t> (la de color turquesa) para ver tu nuevo bloque</a:t>
            </a:r>
          </a:p>
          <a:p>
            <a:pPr marL="457200" lvl="1" indent="0">
              <a:buFont typeface="Wingdings" pitchFamily="2" charset="2"/>
              <a:buNone/>
            </a:pPr>
            <a:endParaRPr lang="es-ES" sz="1200" dirty="0" smtClean="0">
              <a:sym typeface="Wingdings"/>
            </a:endParaRPr>
          </a:p>
          <a:p>
            <a:pPr marL="457200" lvl="1" indent="0">
              <a:buFont typeface="Wingdings" pitchFamily="2" charset="2"/>
              <a:buNone/>
            </a:pPr>
            <a:r>
              <a:rPr lang="es-ES" sz="1200" dirty="0" smtClean="0">
                <a:sym typeface="Wingdings"/>
              </a:rPr>
              <a:t>Entradas: Grados a los que debe para, energía y color deseado</a:t>
            </a:r>
            <a:endParaRPr lang="es-ES" sz="1200" dirty="0"/>
          </a:p>
        </p:txBody>
      </p:sp>
      <p:sp>
        <p:nvSpPr>
          <p:cNvPr id="9" name="Rectangle 8"/>
          <p:cNvSpPr/>
          <p:nvPr/>
        </p:nvSpPr>
        <p:spPr>
          <a:xfrm>
            <a:off x="5673689" y="1740333"/>
            <a:ext cx="3470311" cy="3888110"/>
          </a:xfrm>
          <a:prstGeom prst="rect">
            <a:avLst/>
          </a:prstGeom>
          <a:noFill/>
          <a:ln w="571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3930165"/>
      </p:ext>
    </p:extLst>
  </p:cSld>
  <p:clrMapOvr>
    <a:masterClrMapping/>
  </p:clrMapOvr>
</p:sld>
</file>

<file path=ppt/theme/theme1.xml><?xml version="1.0" encoding="utf-8"?>
<a:theme xmlns:a="http://schemas.openxmlformats.org/drawingml/2006/main" name="Spectrum">
  <a:themeElements>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Espectro.thmx</Template>
  <TotalTime>15603</TotalTime>
  <Words>979</Words>
  <Application>Microsoft Office PowerPoint</Application>
  <PresentationFormat>On-screen Show (4:3)</PresentationFormat>
  <Paragraphs>80</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Corbel</vt:lpstr>
      <vt:lpstr>Wingdings</vt:lpstr>
      <vt:lpstr>Spectrum</vt:lpstr>
      <vt:lpstr>Nivel Intermedio - Programación</vt:lpstr>
      <vt:lpstr>Objetivos</vt:lpstr>
      <vt:lpstr>¿Por qué un my block de seguidor de línea con entradas?</vt:lpstr>
      <vt:lpstr>Consejos para lograr la programación</vt:lpstr>
      <vt:lpstr>Reto (utiliza los consejos dados)</vt:lpstr>
      <vt:lpstr>Fase 1 : Un seguidor de línea de color - simple</vt:lpstr>
      <vt:lpstr>Fase 2: resetear y grados</vt:lpstr>
      <vt:lpstr>PowerPoint Presentation</vt:lpstr>
      <vt:lpstr>Fase 4: My block</vt:lpstr>
      <vt:lpstr>Comentarios:</vt:lpstr>
      <vt:lpstr>Créditos:</vt:lpstr>
    </vt:vector>
  </TitlesOfParts>
  <Company>AUTO HAUS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Nivel Intermedio - Programación</dc:title>
  <dc:creator>ROSSANNA ROMERO</dc:creator>
  <cp:lastModifiedBy>Sanjay Seshan</cp:lastModifiedBy>
  <cp:revision>34</cp:revision>
  <dcterms:created xsi:type="dcterms:W3CDTF">2015-04-17T11:56:06Z</dcterms:created>
  <dcterms:modified xsi:type="dcterms:W3CDTF">2015-05-01T14:56:42Z</dcterms:modified>
</cp:coreProperties>
</file>