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5"/>
  </p:notesMasterIdLst>
  <p:handoutMasterIdLst>
    <p:handoutMasterId r:id="rId16"/>
  </p:handoutMasterIdLst>
  <p:sldIdLst>
    <p:sldId id="381" r:id="rId2"/>
    <p:sldId id="383" r:id="rId3"/>
    <p:sldId id="371" r:id="rId4"/>
    <p:sldId id="386" r:id="rId5"/>
    <p:sldId id="385" r:id="rId6"/>
    <p:sldId id="373" r:id="rId7"/>
    <p:sldId id="374" r:id="rId8"/>
    <p:sldId id="375" r:id="rId9"/>
    <p:sldId id="376" r:id="rId10"/>
    <p:sldId id="377" r:id="rId11"/>
    <p:sldId id="378" r:id="rId12"/>
    <p:sldId id="384" r:id="rId13"/>
    <p:sldId id="38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103" d="100"/>
          <a:sy n="103" d="100"/>
        </p:scale>
        <p:origin x="-664" y="-10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4/5/15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4/5/15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200599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13</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5182DC-15A2-FA4F-875C-8830FA8A8C0C}" type="datetime1">
              <a:rPr lang="en-US" smtClean="0"/>
              <a:t>4/5/15</a:t>
            </a:fld>
            <a:endParaRPr lang="en-US"/>
          </a:p>
        </p:txBody>
      </p:sp>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
        <p:nvSpPr>
          <p:cNvPr id="11"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BFC56D-EBDC-ED45-BC22-A8E85B2769E4}" type="datetime1">
              <a:rPr lang="en-US" smtClean="0"/>
              <a:t>4/5/15</a:t>
            </a:fld>
            <a:endParaRPr lang="en-US"/>
          </a:p>
        </p:txBody>
      </p:sp>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A4055-249A-F248-BF10-EAE229187C9C}" type="datetime1">
              <a:rPr lang="en-US" smtClean="0"/>
              <a:t>4/5/15</a:t>
            </a:fld>
            <a:endParaRPr lang="en-US"/>
          </a:p>
        </p:txBody>
      </p:sp>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F3919B-B066-FD4A-85E4-BB412ABF8D36}" type="datetime1">
              <a:rPr lang="en-US" smtClean="0"/>
              <a:t>4/5/15</a:t>
            </a:fld>
            <a:endParaRPr lang="en-US"/>
          </a:p>
        </p:txBody>
      </p:sp>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092DA3F-7338-DC4F-98B2-D80DA4CAD151}" type="datetime1">
              <a:rPr lang="en-US" smtClean="0"/>
              <a:t>4/5/15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2014, Droids Robotics, v. 2.0, Last edit 4/5/2015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0469A3B-219A-D04C-A7F1-ABAF2D7CD99B}" type="datetime1">
              <a:rPr lang="en-US" smtClean="0"/>
              <a:t>4/5/15</a:t>
            </a:fld>
            <a:endParaRPr lang="en-US"/>
          </a:p>
        </p:txBody>
      </p:sp>
      <p:sp>
        <p:nvSpPr>
          <p:cNvPr id="6" name="Footer Placeholder 5"/>
          <p:cNvSpPr>
            <a:spLocks noGrp="1"/>
          </p:cNvSpPr>
          <p:nvPr>
            <p:ph type="ftr" sz="quarter" idx="11"/>
          </p:nvPr>
        </p:nvSpPr>
        <p:spPr/>
        <p:txBody>
          <a:bodyPr/>
          <a:lstStyle/>
          <a:p>
            <a:r>
              <a:rPr lang="en-US" smtClean="0"/>
              <a:t>© 2014, Droids Robotics, v. 2.0,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A861F9-11E5-8A49-8283-6FCF9D58D31E}" type="datetime1">
              <a:rPr lang="en-US" smtClean="0"/>
              <a:t>4/5/15</a:t>
            </a:fld>
            <a:endParaRPr lang="en-US"/>
          </a:p>
        </p:txBody>
      </p:sp>
      <p:sp>
        <p:nvSpPr>
          <p:cNvPr id="8" name="Footer Placeholder 7"/>
          <p:cNvSpPr>
            <a:spLocks noGrp="1"/>
          </p:cNvSpPr>
          <p:nvPr>
            <p:ph type="ftr" sz="quarter" idx="11"/>
          </p:nvPr>
        </p:nvSpPr>
        <p:spPr/>
        <p:txBody>
          <a:bodyPr/>
          <a:lstStyle/>
          <a:p>
            <a:r>
              <a:rPr lang="en-US" smtClean="0"/>
              <a:t>© 2014, Droids Robotics, v. 2.0, Last edit 4/5/2015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75F36D-5EB0-774B-BDE4-9E0B74951EDB}" type="datetime1">
              <a:rPr lang="en-US" smtClean="0"/>
              <a:t>4/5/15</a:t>
            </a:fld>
            <a:endParaRPr lang="en-US"/>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37E44-74B5-FB42-B8DC-85C0828E50A8}" type="datetime1">
              <a:rPr lang="en-US" smtClean="0"/>
              <a:t>4/5/15</a:t>
            </a:fld>
            <a:endParaRPr lang="en-US"/>
          </a:p>
        </p:txBody>
      </p:sp>
      <p:sp>
        <p:nvSpPr>
          <p:cNvPr id="3" name="Footer Placeholder 2"/>
          <p:cNvSpPr>
            <a:spLocks noGrp="1"/>
          </p:cNvSpPr>
          <p:nvPr>
            <p:ph type="ftr" sz="quarter" idx="11"/>
          </p:nvPr>
        </p:nvSpPr>
        <p:spPr/>
        <p:txBody>
          <a:bodyPr/>
          <a:lstStyle/>
          <a:p>
            <a:r>
              <a:rPr lang="en-US" smtClean="0"/>
              <a:t>© 2014, Droids Robotics, v. 2.0, Last edit 4/5/2015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8A1DD-2FE3-1547-8272-F698037E5823}" type="datetime1">
              <a:rPr lang="en-US" smtClean="0"/>
              <a:t>4/5/15</a:t>
            </a:fld>
            <a:endParaRPr lang="en-US"/>
          </a:p>
        </p:txBody>
      </p:sp>
      <p:sp>
        <p:nvSpPr>
          <p:cNvPr id="6" name="Footer Placeholder 5"/>
          <p:cNvSpPr>
            <a:spLocks noGrp="1"/>
          </p:cNvSpPr>
          <p:nvPr>
            <p:ph type="ftr" sz="quarter" idx="11"/>
          </p:nvPr>
        </p:nvSpPr>
        <p:spPr/>
        <p:txBody>
          <a:bodyPr/>
          <a:lstStyle/>
          <a:p>
            <a:r>
              <a:rPr lang="en-US" smtClean="0"/>
              <a:t>© 2014, Droids Robotics, v. 2.0,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5E572-BA45-0A48-8663-356611082CC9}" type="datetime1">
              <a:rPr lang="en-US" smtClean="0"/>
              <a:t>4/5/15</a:t>
            </a:fld>
            <a:endParaRPr lang="en-US"/>
          </a:p>
        </p:txBody>
      </p:sp>
      <p:sp>
        <p:nvSpPr>
          <p:cNvPr id="6" name="Footer Placeholder 5"/>
          <p:cNvSpPr>
            <a:spLocks noGrp="1"/>
          </p:cNvSpPr>
          <p:nvPr>
            <p:ph type="ftr" sz="quarter" idx="11"/>
          </p:nvPr>
        </p:nvSpPr>
        <p:spPr/>
        <p:txBody>
          <a:bodyPr/>
          <a:lstStyle/>
          <a:p>
            <a:r>
              <a:rPr lang="en-US" smtClean="0"/>
              <a:t>© 2014, Droids Robotics, v. 2.0,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9FCF4DC-8D5A-D44C-BA25-098618E5E19A}" type="datetime1">
              <a:rPr lang="en-US" smtClean="0"/>
              <a:t>4/5/15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v. 2.0, Last edit 4/5/2015</a:t>
            </a:r>
            <a:endParaRPr lang="en-US"/>
          </a:p>
        </p:txBody>
      </p:sp>
      <p:sp>
        <p:nvSpPr>
          <p:cNvPr id="7"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8" name="Rectangle 7"/>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INTERMEDIATE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By: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1384995"/>
          </a:xfrm>
          <a:prstGeom prst="rect">
            <a:avLst/>
          </a:prstGeom>
          <a:noFill/>
        </p:spPr>
        <p:txBody>
          <a:bodyPr wrap="square" rtlCol="0">
            <a:spAutoFit/>
          </a:bodyPr>
          <a:lstStyle/>
          <a:p>
            <a:r>
              <a:rPr lang="en-US" sz="2800" dirty="0" smtClean="0">
                <a:solidFill>
                  <a:srgbClr val="FF0000"/>
                </a:solidFill>
              </a:rPr>
              <a:t>Color Line Follower My Blocks with Inputs:</a:t>
            </a:r>
          </a:p>
          <a:p>
            <a:r>
              <a:rPr lang="en-US" sz="2800" dirty="0" smtClean="0">
                <a:solidFill>
                  <a:srgbClr val="FF0000"/>
                </a:solidFill>
              </a:rPr>
              <a:t>Move Until Black</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p14="http://schemas.microsoft.com/office/powerpoint/2010/main" val="25657672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THE MYBLOCK</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5" name="Picture 4" descr="Screen Shot 2014-10-16 at 12.40.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59" y="990733"/>
            <a:ext cx="6516308" cy="5502142"/>
          </a:xfrm>
          <a:prstGeom prst="rect">
            <a:avLst/>
          </a:prstGeom>
        </p:spPr>
      </p:pic>
    </p:spTree>
    <p:extLst>
      <p:ext uri="{BB962C8B-B14F-4D97-AF65-F5344CB8AC3E}">
        <p14:creationId xmlns:p14="http://schemas.microsoft.com/office/powerpoint/2010/main" val="34245787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MY BLOCK</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5" name="Picture 4" descr="Screen Shot 2014-10-16 at 12.41.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12" y="1524318"/>
            <a:ext cx="8485927" cy="3951956"/>
          </a:xfrm>
          <a:prstGeom prst="rect">
            <a:avLst/>
          </a:prstGeom>
        </p:spPr>
      </p:pic>
    </p:spTree>
    <p:extLst>
      <p:ext uri="{BB962C8B-B14F-4D97-AF65-F5344CB8AC3E}">
        <p14:creationId xmlns:p14="http://schemas.microsoft.com/office/powerpoint/2010/main" val="329811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752600"/>
            <a:ext cx="8245474" cy="4373563"/>
          </a:xfrm>
        </p:spPr>
        <p:txBody>
          <a:bodyPr/>
          <a:lstStyle/>
          <a:p>
            <a:pPr marL="233363" indent="-233363">
              <a:buFont typeface="Arial"/>
              <a:buChar char="•"/>
            </a:pPr>
            <a:r>
              <a:rPr lang="en-US" b="0" dirty="0" smtClean="0"/>
              <a:t>We </a:t>
            </a:r>
            <a:r>
              <a:rPr lang="en-US" b="0" dirty="0"/>
              <a:t>use a simple line follower in this lesson. You can combine these techniques with any line follower. </a:t>
            </a:r>
          </a:p>
          <a:p>
            <a:pPr marL="233363" indent="-233363">
              <a:buFont typeface="Arial"/>
              <a:buChar char="•"/>
            </a:pPr>
            <a:r>
              <a:rPr lang="en-US" b="0" dirty="0" smtClean="0"/>
              <a:t>Learn how </a:t>
            </a:r>
            <a:r>
              <a:rPr lang="en-US" b="0" dirty="0"/>
              <a:t>to create a proportional line follower for light or a smooth line follower for color </a:t>
            </a:r>
            <a:r>
              <a:rPr lang="en-US" b="0" dirty="0">
                <a:sym typeface="Wingdings"/>
              </a:rPr>
              <a:t> </a:t>
            </a:r>
            <a:r>
              <a:rPr lang="en-US" b="0" dirty="0"/>
              <a:t>check out our </a:t>
            </a:r>
            <a:r>
              <a:rPr lang="en-US" b="0" dirty="0" smtClean="0"/>
              <a:t>Advanced: Proportional Line Follower lesson.</a:t>
            </a:r>
            <a:endParaRPr lang="en-US" b="0" dirty="0"/>
          </a:p>
          <a:p>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p14="http://schemas.microsoft.com/office/powerpoint/2010/main" val="40941866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smtClean="0"/>
              <a:t>This tutorial was created by Sanjay Seshan and Arvind Seshan from Droids Robotics.</a:t>
            </a:r>
          </a:p>
          <a:p>
            <a:r>
              <a:rPr lang="en-US" smtClean="0"/>
              <a:t>More lessons are available at www.ev3lessons.com</a:t>
            </a:r>
          </a:p>
          <a:p>
            <a:r>
              <a:rPr lang="en-US" smtClean="0"/>
              <a:t>Author’s Email: </a:t>
            </a:r>
            <a:r>
              <a:rPr lang="en-US" smtClean="0">
                <a:hlinkClick r:id="rId3"/>
              </a:rPr>
              <a:t>team@droidsrobotics.org</a:t>
            </a:r>
            <a:r>
              <a:rPr lang="en-US" smtClean="0"/>
              <a:t/>
            </a:r>
            <a:br>
              <a:rPr lang="en-US" smtClean="0"/>
            </a:br>
            <a:endParaRPr lang="en-US" dirty="0" smtClean="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AutoNum type="arabicParenR"/>
            </a:pPr>
            <a:r>
              <a:rPr lang="en-US" dirty="0" smtClean="0"/>
              <a:t>Learn how to write a line follower that takes multiple inputs</a:t>
            </a:r>
          </a:p>
          <a:p>
            <a:pPr marL="457200" indent="-457200">
              <a:buAutoNum type="arabicParenR"/>
            </a:pPr>
            <a:r>
              <a:rPr lang="en-US" dirty="0" smtClean="0"/>
              <a:t>Learn how to write a line follower that stops when it sees a another line</a:t>
            </a:r>
          </a:p>
          <a:p>
            <a:pPr marL="457200" indent="-457200">
              <a:buAutoNum type="arabicParenR"/>
            </a:pPr>
            <a:r>
              <a:rPr lang="en-US" dirty="0" smtClean="0"/>
              <a:t>Practice making useful My Blocks</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p14="http://schemas.microsoft.com/office/powerpoint/2010/main" val="32868255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863547" y="1638087"/>
            <a:ext cx="264920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CoLOR</a:t>
            </a:r>
            <a:r>
              <a:rPr lang="en-US" dirty="0" smtClean="0"/>
              <a:t> LINE FOLLOWER THAT ENDS ON A BLACK LINE</a:t>
            </a:r>
            <a:endParaRPr lang="en-US" dirty="0"/>
          </a:p>
        </p:txBody>
      </p:sp>
      <p:sp>
        <p:nvSpPr>
          <p:cNvPr id="3" name="Content Placeholder 2"/>
          <p:cNvSpPr>
            <a:spLocks noGrp="1"/>
          </p:cNvSpPr>
          <p:nvPr>
            <p:ph idx="1"/>
          </p:nvPr>
        </p:nvSpPr>
        <p:spPr>
          <a:xfrm>
            <a:off x="457200" y="1565294"/>
            <a:ext cx="5074008" cy="4524111"/>
          </a:xfrm>
        </p:spPr>
        <p:txBody>
          <a:bodyPr>
            <a:normAutofit/>
          </a:bodyPr>
          <a:lstStyle/>
          <a:p>
            <a:pPr marL="342900" indent="-342900">
              <a:buFont typeface="Arial"/>
              <a:buChar char="•"/>
            </a:pPr>
            <a:r>
              <a:rPr lang="en-US" b="0" dirty="0" smtClean="0"/>
              <a:t>You may want to follow one line until the robot sees another line </a:t>
            </a:r>
            <a:endParaRPr lang="en-US" b="0" dirty="0"/>
          </a:p>
          <a:p>
            <a:pPr marL="342900" indent="-342900">
              <a:buFont typeface="Arial"/>
              <a:buChar char="•"/>
            </a:pPr>
            <a:r>
              <a:rPr lang="en-US" b="0" dirty="0"/>
              <a:t>In First Lego </a:t>
            </a:r>
            <a:r>
              <a:rPr lang="en-US" b="0" dirty="0" smtClean="0"/>
              <a:t>League, a common application is to line follow until a “T” junction.</a:t>
            </a:r>
            <a:endParaRPr lang="en-US" b="0" dirty="0"/>
          </a:p>
          <a:p>
            <a:pPr marL="342900" indent="-342900">
              <a:buFont typeface="Arial"/>
              <a:buChar char="•"/>
            </a:pPr>
            <a:r>
              <a:rPr lang="en-US" b="0" dirty="0"/>
              <a:t>Follow along in the EV3 Code</a:t>
            </a:r>
          </a:p>
          <a:p>
            <a:pPr marL="342900" indent="-342900">
              <a:buFont typeface="Arial"/>
              <a:buChar char="•"/>
            </a:pPr>
            <a:r>
              <a:rPr lang="en-US" b="0" dirty="0"/>
              <a:t>Start at Step 1.  By Step 2 you will have your code.  Proceed to Steps 3 and 4 to make this code into a My Block with Inputs.</a:t>
            </a:r>
          </a:p>
          <a:p>
            <a:pPr marL="342900" indent="-342900">
              <a:buFont typeface="Arial"/>
              <a:buChar char="•"/>
            </a:pPr>
            <a:endParaRPr lang="en-US" b="0" dirty="0" smtClean="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cxnSp>
        <p:nvCxnSpPr>
          <p:cNvPr id="12" name="Straight Connector 11"/>
          <p:cNvCxnSpPr/>
          <p:nvPr/>
        </p:nvCxnSpPr>
        <p:spPr>
          <a:xfrm flipV="1">
            <a:off x="7198351" y="2182454"/>
            <a:ext cx="0" cy="3538976"/>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6527863" y="2182454"/>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6868071" y="4857621"/>
            <a:ext cx="660559" cy="790597"/>
            <a:chOff x="6310708" y="2223671"/>
            <a:chExt cx="809489" cy="898563"/>
          </a:xfrm>
        </p:grpSpPr>
        <p:sp>
          <p:nvSpPr>
            <p:cNvPr id="17" name="Rounded Rectangle 16"/>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9" name="Rounded Rectangle 18"/>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Oval 19"/>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189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1579E-6 2.99676E-6 L -0.00139 -0.41223 " pathEditMode="relative" rAng="0" ptsTypes="AA">
                                      <p:cBhvr>
                                        <p:cTn id="6" dur="2000" fill="hold"/>
                                        <p:tgtEl>
                                          <p:spTgt spid="16"/>
                                        </p:tgtEl>
                                        <p:attrNameLst>
                                          <p:attrName>ppt_x</p:attrName>
                                          <p:attrName>ppt_y</p:attrName>
                                        </p:attrNameLst>
                                      </p:cBhvr>
                                      <p:rCtr x="-69" y="-20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SUCCEED</a:t>
            </a:r>
            <a:endParaRPr lang="en-US" dirty="0"/>
          </a:p>
        </p:txBody>
      </p:sp>
      <p:sp>
        <p:nvSpPr>
          <p:cNvPr id="3" name="Content Placeholder 2"/>
          <p:cNvSpPr>
            <a:spLocks noGrp="1"/>
          </p:cNvSpPr>
          <p:nvPr>
            <p:ph idx="1"/>
          </p:nvPr>
        </p:nvSpPr>
        <p:spPr>
          <a:xfrm>
            <a:off x="457199" y="1237272"/>
            <a:ext cx="8245474" cy="4744211"/>
          </a:xfrm>
        </p:spPr>
        <p:txBody>
          <a:bodyPr>
            <a:noAutofit/>
          </a:bodyPr>
          <a:lstStyle/>
          <a:p>
            <a:pPr marL="457200" indent="-457200">
              <a:buAutoNum type="arabicParenR"/>
            </a:pPr>
            <a:r>
              <a:rPr lang="en-US" b="0" dirty="0" smtClean="0"/>
              <a:t>You will need to know how to make a Simple Color Line Follower </a:t>
            </a:r>
            <a:r>
              <a:rPr lang="en-US" b="0" dirty="0" smtClean="0"/>
              <a:t>program and how to make a My Block with </a:t>
            </a:r>
            <a:r>
              <a:rPr lang="en-US" b="0" dirty="0" smtClean="0"/>
              <a:t>inputs</a:t>
            </a:r>
          </a:p>
          <a:p>
            <a:pPr marL="457200" indent="-457200">
              <a:buAutoNum type="arabicParenR"/>
            </a:pPr>
            <a:r>
              <a:rPr lang="en-US" b="0" dirty="0" smtClean="0"/>
              <a:t>Since you will </a:t>
            </a:r>
            <a:r>
              <a:rPr lang="en-US" b="0" dirty="0"/>
              <a:t>use your EV3 Color Sensor in Color Mode, </a:t>
            </a:r>
            <a:r>
              <a:rPr lang="en-US" b="0" dirty="0" smtClean="0"/>
              <a:t>you </a:t>
            </a:r>
            <a:r>
              <a:rPr lang="en-US" b="0" dirty="0"/>
              <a:t>will not have to Calibrate your color sensor for this </a:t>
            </a:r>
            <a:r>
              <a:rPr lang="en-US" b="0" dirty="0" smtClean="0"/>
              <a:t>lesson</a:t>
            </a:r>
            <a:endParaRPr lang="en-US" b="0" dirty="0" smtClean="0"/>
          </a:p>
          <a:p>
            <a:pPr marL="457200" indent="-457200">
              <a:buAutoNum type="arabicParenR"/>
            </a:pPr>
            <a:r>
              <a:rPr lang="en-US" b="0" dirty="0" smtClean="0"/>
              <a:t>Check </a:t>
            </a:r>
            <a:r>
              <a:rPr lang="en-US" b="0" dirty="0" smtClean="0"/>
              <a:t>which ports you have your color sensor connected to and adjust the code as needed</a:t>
            </a:r>
            <a:endParaRPr lang="en-US" b="0" dirty="0"/>
          </a:p>
          <a:p>
            <a:pPr marL="457200" indent="-457200">
              <a:buAutoNum type="arabicParenR"/>
            </a:pPr>
            <a:r>
              <a:rPr lang="en-US" b="0" dirty="0" smtClean="0"/>
              <a:t>You may have to adjust the speed or direction to work for your robot.  </a:t>
            </a:r>
            <a:r>
              <a:rPr lang="en-US" b="0" dirty="0" smtClean="0"/>
              <a:t>Make sure that the </a:t>
            </a:r>
            <a:r>
              <a:rPr lang="en-US" b="0" dirty="0" smtClean="0"/>
              <a:t>the color sensor is in front of the wheels in the direction of travel.</a:t>
            </a:r>
            <a:endParaRPr lang="en-US" b="0" dirty="0"/>
          </a:p>
          <a:p>
            <a:pPr marL="457200" indent="-457200">
              <a:buAutoNum type="arabicParenR"/>
            </a:pPr>
            <a:r>
              <a:rPr lang="en-US" b="0" dirty="0" smtClean="0"/>
              <a:t>Make sure you place the robot on the side of the line that you are following.  The most common mistake is placing the robot on the wrong side of the line to begin with</a:t>
            </a:r>
            <a:r>
              <a:rPr lang="en-US" b="0" dirty="0" smtClean="0"/>
              <a:t>.</a:t>
            </a:r>
          </a:p>
          <a:p>
            <a:pPr marL="457200" indent="-457200">
              <a:buAutoNum type="arabicParenR"/>
            </a:pPr>
            <a:r>
              <a:rPr lang="en-US" b="0" dirty="0"/>
              <a:t>Follow along in the companion EV3 File.  Always start at Stage </a:t>
            </a:r>
            <a:r>
              <a:rPr lang="en-US" b="0" dirty="0" smtClean="0"/>
              <a:t>1</a:t>
            </a:r>
            <a:endParaRPr lang="en-US" b="0"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p14="http://schemas.microsoft.com/office/powerpoint/2010/main" val="3656466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With TIPS</a:t>
            </a:r>
            <a:endParaRPr lang="en-US" dirty="0"/>
          </a:p>
        </p:txBody>
      </p:sp>
      <p:sp>
        <p:nvSpPr>
          <p:cNvPr id="3" name="Content Placeholder 2"/>
          <p:cNvSpPr>
            <a:spLocks noGrp="1"/>
          </p:cNvSpPr>
          <p:nvPr>
            <p:ph idx="1"/>
          </p:nvPr>
        </p:nvSpPr>
        <p:spPr>
          <a:xfrm>
            <a:off x="457200" y="1752600"/>
            <a:ext cx="6262476" cy="4373563"/>
          </a:xfrm>
        </p:spPr>
        <p:txBody>
          <a:bodyPr/>
          <a:lstStyle/>
          <a:p>
            <a:r>
              <a:rPr lang="en-US" dirty="0" smtClean="0">
                <a:solidFill>
                  <a:srgbClr val="FF0000"/>
                </a:solidFill>
              </a:rPr>
              <a:t>Challenge: Create a line follower My Block that stops when it sees black and takes 3 inputs (color to follow, color to stop at, and power)</a:t>
            </a:r>
          </a:p>
          <a:p>
            <a:endParaRPr lang="en-US" dirty="0"/>
          </a:p>
          <a:p>
            <a:pPr marL="457200" indent="-457200">
              <a:buAutoNum type="arabicParenR"/>
            </a:pPr>
            <a:r>
              <a:rPr lang="en-US" b="0" dirty="0" smtClean="0"/>
              <a:t>Start with a simple line follower</a:t>
            </a:r>
          </a:p>
          <a:p>
            <a:pPr marL="457200" indent="-457200">
              <a:buAutoNum type="arabicParenR"/>
            </a:pPr>
            <a:r>
              <a:rPr lang="en-US" b="0" dirty="0" smtClean="0"/>
              <a:t>Change the loop exit condition to “until black”</a:t>
            </a:r>
          </a:p>
          <a:p>
            <a:pPr marL="457200" indent="-457200">
              <a:buAutoNum type="arabicParenR"/>
            </a:pPr>
            <a:r>
              <a:rPr lang="en-US" b="0" dirty="0" smtClean="0"/>
              <a:t>Set up inputs using constants (color to follow, color to stop at, power)</a:t>
            </a:r>
          </a:p>
          <a:p>
            <a:pPr marL="457200" indent="-457200">
              <a:buAutoNum type="arabicParenR"/>
            </a:pPr>
            <a:r>
              <a:rPr lang="en-US" b="0" dirty="0" smtClean="0"/>
              <a:t>Use data wires to connect these constants to the right block</a:t>
            </a:r>
          </a:p>
          <a:p>
            <a:pPr marL="457200" indent="-457200">
              <a:buAutoNum type="arabicParenR"/>
            </a:pPr>
            <a:r>
              <a:rPr lang="en-US" b="0" dirty="0" smtClean="0"/>
              <a:t>Make this line follower into a My Block</a:t>
            </a:r>
          </a:p>
          <a:p>
            <a:pPr marL="457200" indent="-457200">
              <a:buAutoNum type="arabicParenR"/>
            </a:pPr>
            <a:endParaRPr lang="en-US" dirty="0" smtClean="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
        <p:nvSpPr>
          <p:cNvPr id="5" name="Rectangle 4"/>
          <p:cNvSpPr/>
          <p:nvPr/>
        </p:nvSpPr>
        <p:spPr>
          <a:xfrm>
            <a:off x="6830647" y="1638087"/>
            <a:ext cx="1701496"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7649800" y="2182454"/>
            <a:ext cx="0" cy="3538976"/>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979312" y="2182454"/>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7319520" y="48576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62069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7453E-6 2.99676E-6 L 0.00138 -0.41061 " pathEditMode="relative" rAng="0" ptsTypes="AA">
                                      <p:cBhvr>
                                        <p:cTn id="6" dur="2000" fill="hold"/>
                                        <p:tgtEl>
                                          <p:spTgt spid="8"/>
                                        </p:tgtEl>
                                        <p:attrNameLst>
                                          <p:attrName>ppt_x</p:attrName>
                                          <p:attrName>ppt_y</p:attrName>
                                        </p:attrNameLst>
                                      </p:cBhvr>
                                      <p:rCtr x="69" y="-20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MAKE A SIMPLE LINE FOLLOWER</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450"/>
            <a:ext cx="8626236" cy="5012425"/>
          </a:xfrm>
          <a:prstGeom prst="rect">
            <a:avLst/>
          </a:prstGeom>
        </p:spPr>
      </p:pic>
    </p:spTree>
    <p:extLst>
      <p:ext uri="{BB962C8B-B14F-4D97-AF65-F5344CB8AC3E}">
        <p14:creationId xmlns:p14="http://schemas.microsoft.com/office/powerpoint/2010/main" val="38174965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MAKE A SIMPLE LINE FOLLOWER</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450"/>
            <a:ext cx="8626236" cy="5012425"/>
          </a:xfrm>
          <a:prstGeom prst="rect">
            <a:avLst/>
          </a:prstGeom>
        </p:spPr>
      </p:pic>
      <p:sp>
        <p:nvSpPr>
          <p:cNvPr id="6" name="Oval 5"/>
          <p:cNvSpPr/>
          <p:nvPr/>
        </p:nvSpPr>
        <p:spPr>
          <a:xfrm>
            <a:off x="7455099" y="4141027"/>
            <a:ext cx="1171138" cy="1085867"/>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9295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STOPS ON BLACK</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3" name="Picture 2" descr="Screen Shot 2014-10-16 at 12.38.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01" y="1276584"/>
            <a:ext cx="8357073" cy="4617722"/>
          </a:xfrm>
          <a:prstGeom prst="rect">
            <a:avLst/>
          </a:prstGeom>
        </p:spPr>
      </p:pic>
      <p:sp>
        <p:nvSpPr>
          <p:cNvPr id="6" name="Oval 5"/>
          <p:cNvSpPr/>
          <p:nvPr/>
        </p:nvSpPr>
        <p:spPr>
          <a:xfrm>
            <a:off x="7531536" y="3736127"/>
            <a:ext cx="1171138" cy="1085867"/>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4439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ADDING INPUTS</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3" name="Picture 2" descr="Screen Shot 2014-10-16 at 12.39.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2" y="1760310"/>
            <a:ext cx="8522742" cy="3746185"/>
          </a:xfrm>
          <a:prstGeom prst="rect">
            <a:avLst/>
          </a:prstGeom>
        </p:spPr>
      </p:pic>
    </p:spTree>
    <p:extLst>
      <p:ext uri="{BB962C8B-B14F-4D97-AF65-F5344CB8AC3E}">
        <p14:creationId xmlns:p14="http://schemas.microsoft.com/office/powerpoint/2010/main" val="12627411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8519</TotalTime>
  <Words>699</Words>
  <Application>Microsoft Macintosh PowerPoint</Application>
  <PresentationFormat>On-screen Show (4:3)</PresentationFormat>
  <Paragraphs>57</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Essential</vt:lpstr>
      <vt:lpstr>INTERMEDIATE PROGRAMMING Lesson</vt:lpstr>
      <vt:lpstr>Lesson Objectives</vt:lpstr>
      <vt:lpstr>CoLOR LINE FOLLOWER THAT ENDS ON A BLACK LINE</vt:lpstr>
      <vt:lpstr>TIPS TO SUCCEED</vt:lpstr>
      <vt:lpstr>Challenge With TIPS</vt:lpstr>
      <vt:lpstr>STEP 1: MAKE A SIMPLE LINE FOLLOWER</vt:lpstr>
      <vt:lpstr>STEP 1: MAKE A SIMPLE LINE FOLLOWER</vt:lpstr>
      <vt:lpstr>STEP 2: STOPS ON BLACK</vt:lpstr>
      <vt:lpstr>STEP 3: ADDING INPUTS</vt:lpstr>
      <vt:lpstr>STEP 4: THE MYBLOCK</vt:lpstr>
      <vt:lpstr>INSIDE THE MY BLOCK</vt:lpstr>
      <vt:lpstr>Next steps</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cp:lastModifiedBy>Sanjay Seshan</cp:lastModifiedBy>
  <cp:revision>10</cp:revision>
  <dcterms:created xsi:type="dcterms:W3CDTF">2014-08-07T02:19:13Z</dcterms:created>
  <dcterms:modified xsi:type="dcterms:W3CDTF">2015-04-05T18:34:35Z</dcterms:modified>
</cp:coreProperties>
</file>