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9364-D1EB-A44E-90B0-B5767A964DDA}" type="datetimeFigureOut">
              <a:rPr lang="es-ES" smtClean="0"/>
              <a:t>4/16/15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67A-C5DC-8E42-8969-C77C79D6D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44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9364-D1EB-A44E-90B0-B5767A964DDA}" type="datetimeFigureOut">
              <a:rPr lang="es-ES" smtClean="0"/>
              <a:t>4/16/15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67A-C5DC-8E42-8969-C77C79D6D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74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9364-D1EB-A44E-90B0-B5767A964DDA}" type="datetimeFigureOut">
              <a:rPr lang="es-ES" smtClean="0"/>
              <a:t>4/16/15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67A-C5DC-8E42-8969-C77C79D6D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14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9364-D1EB-A44E-90B0-B5767A964DDA}" type="datetimeFigureOut">
              <a:rPr lang="es-ES" smtClean="0"/>
              <a:t>4/16/15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67A-C5DC-8E42-8969-C77C79D6D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0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9364-D1EB-A44E-90B0-B5767A964DDA}" type="datetimeFigureOut">
              <a:rPr lang="es-ES" smtClean="0"/>
              <a:t>4/16/15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67A-C5DC-8E42-8969-C77C79D6D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10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9364-D1EB-A44E-90B0-B5767A964DDA}" type="datetimeFigureOut">
              <a:rPr lang="es-ES" smtClean="0"/>
              <a:t>4/16/15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67A-C5DC-8E42-8969-C77C79D6D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16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9364-D1EB-A44E-90B0-B5767A964DDA}" type="datetimeFigureOut">
              <a:rPr lang="es-ES" smtClean="0"/>
              <a:t>4/16/15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67A-C5DC-8E42-8969-C77C79D6D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34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9364-D1EB-A44E-90B0-B5767A964DDA}" type="datetimeFigureOut">
              <a:rPr lang="es-ES" smtClean="0"/>
              <a:t>4/16/15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67A-C5DC-8E42-8969-C77C79D6D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9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9364-D1EB-A44E-90B0-B5767A964DDA}" type="datetimeFigureOut">
              <a:rPr lang="es-ES" smtClean="0"/>
              <a:t>4/16/15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67A-C5DC-8E42-8969-C77C79D6D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75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9364-D1EB-A44E-90B0-B5767A964DDA}" type="datetimeFigureOut">
              <a:rPr lang="es-ES" smtClean="0"/>
              <a:t>4/16/15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67A-C5DC-8E42-8969-C77C79D6D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66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9364-D1EB-A44E-90B0-B5767A964DDA}" type="datetimeFigureOut">
              <a:rPr lang="es-ES" smtClean="0"/>
              <a:t>4/16/15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67A-C5DC-8E42-8969-C77C79D6D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60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F9364-D1EB-A44E-90B0-B5767A964DDA}" type="datetimeFigureOut">
              <a:rPr lang="es-ES" smtClean="0"/>
              <a:t>4/16/15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667A-C5DC-8E42-8969-C77C79D6D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65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ES" dirty="0" smtClean="0"/>
              <a:t>Lección intermedia de programación EV3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/>
          </a:bodyPr>
          <a:lstStyle/>
          <a:p>
            <a:r>
              <a:rPr lang="es-ES" sz="6600" dirty="0" smtClean="0">
                <a:solidFill>
                  <a:srgbClr val="FF0000"/>
                </a:solidFill>
                <a:latin typeface="Corbel"/>
                <a:cs typeface="Corbel"/>
              </a:rPr>
              <a:t>Vigas Paralelas</a:t>
            </a:r>
            <a:endParaRPr lang="es-ES" sz="6600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pic>
        <p:nvPicPr>
          <p:cNvPr id="4" name="Picture 7" descr="Droidslogo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25998"/>
            <a:ext cx="1501283" cy="1501283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914400" y="37259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Por Droids Robotics</a:t>
            </a:r>
            <a:endParaRPr lang="es-ES" dirty="0"/>
          </a:p>
        </p:txBody>
      </p:sp>
      <p:pic>
        <p:nvPicPr>
          <p:cNvPr id="6" name="Picture 8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500856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 smtClean="0"/>
              <a:t>©2015 EV3Lessons.com, Last edit 4/5/2015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5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1) Aprender ¿qué es una viga paralela? y ¿cómo utilizarla?</a:t>
            </a:r>
          </a:p>
          <a:p>
            <a:r>
              <a:rPr lang="es-ES" sz="2000" dirty="0" smtClean="0"/>
              <a:t>2) Aprender cuando podrías usar una viga paralela</a:t>
            </a:r>
            <a:endParaRPr lang="es-ES" sz="20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 smtClean="0"/>
              <a:t>Objetivos de la lección</a:t>
            </a:r>
            <a:endParaRPr lang="es-E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 smtClean="0"/>
              <a:t>©2015 EV3Lessons.com, Last edit 4/5/2015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 smtClean="0"/>
              <a:t>¿Qué son vigas paralelas?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Las vigas paralelas te permiten correr dos ó mas bloques al mismo tiempo</a:t>
            </a:r>
          </a:p>
          <a:p>
            <a:endParaRPr lang="es-ES" sz="2000" dirty="0" smtClean="0"/>
          </a:p>
          <a:p>
            <a:endParaRPr lang="es-ES" sz="2000" dirty="0"/>
          </a:p>
          <a:p>
            <a:endParaRPr lang="es-ES" sz="2000" dirty="0" smtClean="0"/>
          </a:p>
          <a:p>
            <a:endParaRPr lang="es-ES" sz="2000" dirty="0"/>
          </a:p>
          <a:p>
            <a:r>
              <a:rPr lang="es-ES" sz="2000" dirty="0" smtClean="0"/>
              <a:t>En FIRST Lego League , son mayormente utilizadas a menudo cuando tu tienes uno ó mas brazos de sujeción (sujetar/agarrar) conectados  a motores y tu quieres activar estos brazos mientras el robot se esta moviendo para completar la misión</a:t>
            </a:r>
          </a:p>
          <a:p>
            <a:pPr marL="0" indent="0">
              <a:buNone/>
            </a:pPr>
            <a:r>
              <a:rPr lang="es-ES" sz="2000" dirty="0" smtClean="0"/>
              <a:t>                                         </a:t>
            </a:r>
            <a:endParaRPr lang="es-ES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454679" y="4595731"/>
            <a:ext cx="3126213" cy="179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 smtClean="0">
                <a:latin typeface="Corbel"/>
                <a:cs typeface="Corbel"/>
              </a:rPr>
              <a:t>Robot levantando aros y manejando hacia delante </a:t>
            </a:r>
            <a:endParaRPr lang="es-ES" sz="1800" dirty="0">
              <a:latin typeface="Corbel"/>
              <a:cs typeface="Corbel"/>
            </a:endParaRPr>
          </a:p>
        </p:txBody>
      </p:sp>
      <p:grpSp>
        <p:nvGrpSpPr>
          <p:cNvPr id="6" name="Group 59"/>
          <p:cNvGrpSpPr/>
          <p:nvPr/>
        </p:nvGrpSpPr>
        <p:grpSpPr>
          <a:xfrm>
            <a:off x="699407" y="4898943"/>
            <a:ext cx="1696452" cy="1227220"/>
            <a:chOff x="1323474" y="3380874"/>
            <a:chExt cx="1696452" cy="1227220"/>
          </a:xfrm>
        </p:grpSpPr>
        <p:sp>
          <p:nvSpPr>
            <p:cNvPr id="7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68"/>
          <p:cNvCxnSpPr/>
          <p:nvPr/>
        </p:nvCxnSpPr>
        <p:spPr>
          <a:xfrm>
            <a:off x="2331419" y="5417503"/>
            <a:ext cx="1151434" cy="27432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" name="Group 63"/>
          <p:cNvGrpSpPr/>
          <p:nvPr/>
        </p:nvGrpSpPr>
        <p:grpSpPr>
          <a:xfrm>
            <a:off x="3578174" y="5216487"/>
            <a:ext cx="334513" cy="584358"/>
            <a:chOff x="3249164" y="3608942"/>
            <a:chExt cx="334513" cy="584358"/>
          </a:xfrm>
        </p:grpSpPr>
        <p:grpSp>
          <p:nvGrpSpPr>
            <p:cNvPr id="12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14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69"/>
          <p:cNvSpPr/>
          <p:nvPr/>
        </p:nvSpPr>
        <p:spPr>
          <a:xfrm>
            <a:off x="2395859" y="5673687"/>
            <a:ext cx="1365654" cy="5936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 smtClean="0"/>
              <a:t>©2015 EV3Lessons.com, Last edit 4/5/2015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50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2" dur="1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225" y="354062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200" dirty="0" smtClean="0"/>
              <a:t>¿Cómo hago una viga paralela?</a:t>
            </a:r>
            <a:endParaRPr lang="es-ES" sz="42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494041"/>
            <a:ext cx="4040188" cy="395128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Para crear una viga paralela haz clic y arrastra el bache en el lado central de cualquier bloque y suelta una vez que tu hayas cerrado el bache invertido en la parte central derecha en el bloque </a:t>
            </a:r>
            <a:endParaRPr lang="es-ES" sz="20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1494041"/>
            <a:ext cx="4041775" cy="395128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Nota: Los bloques antes de  dividirse se ejecutarán uno a la vez. Después de haberse dividido  , los bloques en las dos “vigas”  se ejecutarán al mismo tiempo </a:t>
            </a:r>
            <a:endParaRPr lang="es-ES" sz="2000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99" y="4182347"/>
            <a:ext cx="2202917" cy="1963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06" y="4154735"/>
            <a:ext cx="2222406" cy="1976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 smtClean="0"/>
              <a:t>©2015 EV3Lessons.com, Last edit 4/5/2015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3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76" y="1746346"/>
            <a:ext cx="4619124" cy="2185559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dirty="0" smtClean="0">
                <a:latin typeface="Corbel"/>
                <a:cs typeface="Corbel"/>
              </a:rPr>
              <a:t>Vigas paralelas y mis bloques</a:t>
            </a:r>
            <a:endParaRPr lang="es-ES" sz="4200" dirty="0">
              <a:latin typeface="Corbel"/>
              <a:cs typeface="Corbel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67676" cy="2403464"/>
          </a:xfrm>
        </p:spPr>
        <p:txBody>
          <a:bodyPr>
            <a:normAutofit fontScale="85000" lnSpcReduction="10000"/>
          </a:bodyPr>
          <a:lstStyle/>
          <a:p>
            <a:r>
              <a:rPr lang="es-ES" sz="2000" dirty="0" smtClean="0"/>
              <a:t>Aquí hay un simple programa que mueve las dos ruedas de nuestro robot</a:t>
            </a:r>
          </a:p>
          <a:p>
            <a:endParaRPr lang="es-ES" sz="2000" dirty="0"/>
          </a:p>
          <a:p>
            <a:endParaRPr lang="es-ES" sz="2000" dirty="0" smtClean="0"/>
          </a:p>
          <a:p>
            <a:r>
              <a:rPr lang="es-ES" sz="2000" dirty="0" smtClean="0"/>
              <a:t>Si  lo corres , nuestro robot se moverá adelante por cerca de 4 pulgadas</a:t>
            </a:r>
          </a:p>
          <a:p>
            <a:pPr marL="0" indent="0">
              <a:buNone/>
            </a:pPr>
            <a:r>
              <a:rPr lang="es-ES" sz="2000" dirty="0" smtClean="0"/>
              <a:t>                                          </a:t>
            </a:r>
            <a:endParaRPr lang="es-ES" sz="20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0" y="4224556"/>
            <a:ext cx="8839200" cy="113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Para simplificarlo , podemos hacer que el botón “Mi bloque” (Motor_Pulgadas) mueva el motor seleccionada hacia adelante </a:t>
            </a:r>
          </a:p>
          <a:p>
            <a:pPr marL="0" indent="0">
              <a:buFont typeface="Arial"/>
              <a:buNone/>
            </a:pPr>
            <a:r>
              <a:rPr lang="es-ES" sz="2000" dirty="0" smtClean="0"/>
              <a:t>                                          </a:t>
            </a:r>
            <a:endParaRPr lang="es-E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8" y="5133430"/>
            <a:ext cx="1295400" cy="923925"/>
          </a:xfrm>
          <a:prstGeom prst="rect">
            <a:avLst/>
          </a:prstGeom>
        </p:spPr>
      </p:pic>
      <p:sp>
        <p:nvSpPr>
          <p:cNvPr id="9" name="Right Arrow 9"/>
          <p:cNvSpPr/>
          <p:nvPr/>
        </p:nvSpPr>
        <p:spPr>
          <a:xfrm>
            <a:off x="2514297" y="5372807"/>
            <a:ext cx="620128" cy="4451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36" y="4909593"/>
            <a:ext cx="5191125" cy="1371600"/>
          </a:xfrm>
          <a:prstGeom prst="rect">
            <a:avLst/>
          </a:prstGeom>
        </p:spPr>
      </p:pic>
      <p:sp>
        <p:nvSpPr>
          <p:cNvPr id="11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 smtClean="0"/>
              <a:t>©2015 EV3Lessons.com, Last edit 4/5/2015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2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dirty="0" smtClean="0">
                <a:latin typeface="Corbel"/>
                <a:cs typeface="Corbel"/>
              </a:rPr>
              <a:t>Vigas paralelas y mis bloques</a:t>
            </a:r>
            <a:endParaRPr lang="es-ES" sz="4200" dirty="0">
              <a:latin typeface="Corbel"/>
              <a:cs typeface="Corbel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5662"/>
          </a:xfrm>
        </p:spPr>
        <p:txBody>
          <a:bodyPr>
            <a:normAutofit/>
          </a:bodyPr>
          <a:lstStyle/>
          <a:p>
            <a:r>
              <a:rPr lang="es-ES" sz="1700" b="1" u="sng" dirty="0" smtClean="0"/>
              <a:t>TEN CUIDADO CUANDO USES VIGAS PARALELAS Y MIS BLOQUES </a:t>
            </a:r>
          </a:p>
          <a:p>
            <a:r>
              <a:rPr lang="es-ES" sz="1700" dirty="0" smtClean="0"/>
              <a:t>Usando el botón Mi Bloque Motor_Pulgadas , podemos convertir el programa de  la parte izquierda de abajo  a la parte derecha de abajo</a:t>
            </a:r>
            <a:endParaRPr lang="es-ES" sz="1700" dirty="0"/>
          </a:p>
          <a:p>
            <a:r>
              <a:rPr lang="es-ES" sz="1700" dirty="0" smtClean="0"/>
              <a:t>Si tu corres el programa , el robot  hace cosas diferentes!!!!!</a:t>
            </a:r>
          </a:p>
          <a:p>
            <a:endParaRPr lang="es-ES" sz="1700" dirty="0"/>
          </a:p>
          <a:p>
            <a:endParaRPr lang="es-ES" sz="1700" dirty="0" smtClean="0"/>
          </a:p>
          <a:p>
            <a:pPr marL="0" indent="0">
              <a:buNone/>
            </a:pPr>
            <a:endParaRPr lang="es-ES" sz="1700" dirty="0" smtClean="0"/>
          </a:p>
          <a:p>
            <a:pPr marL="0" indent="0">
              <a:buNone/>
            </a:pPr>
            <a:endParaRPr lang="es-ES" sz="1700" dirty="0" smtClean="0"/>
          </a:p>
          <a:p>
            <a:pPr marL="0" indent="0">
              <a:buNone/>
            </a:pPr>
            <a:endParaRPr lang="es-ES" sz="1700" dirty="0" smtClean="0"/>
          </a:p>
          <a:p>
            <a:r>
              <a:rPr lang="es-ES" sz="1700" b="1" dirty="0" smtClean="0">
                <a:solidFill>
                  <a:srgbClr val="FF0000"/>
                </a:solidFill>
              </a:rPr>
              <a:t>Lección: EV3 no te deja correr dos copias del mismo Mis Bloques al mismo tiempo </a:t>
            </a:r>
          </a:p>
          <a:p>
            <a:endParaRPr lang="es-ES" sz="1700" dirty="0"/>
          </a:p>
          <a:p>
            <a:endParaRPr lang="es-ES" sz="1700" dirty="0" smtClean="0"/>
          </a:p>
          <a:p>
            <a:endParaRPr lang="es-ES" sz="1700" dirty="0"/>
          </a:p>
          <a:p>
            <a:endParaRPr lang="es-ES" sz="1700" dirty="0" smtClean="0"/>
          </a:p>
          <a:p>
            <a:endParaRPr lang="es-ES" sz="1700" dirty="0"/>
          </a:p>
          <a:p>
            <a:endParaRPr lang="es-ES" sz="1700" dirty="0" smtClean="0"/>
          </a:p>
          <a:p>
            <a:pPr marL="0" indent="0">
              <a:buNone/>
            </a:pPr>
            <a:endParaRPr lang="es-ES" sz="1700" dirty="0" smtClean="0"/>
          </a:p>
          <a:p>
            <a:endParaRPr lang="es-ES" sz="1700" dirty="0"/>
          </a:p>
          <a:p>
            <a:endParaRPr lang="es-ES" sz="1700" dirty="0" smtClean="0"/>
          </a:p>
          <a:p>
            <a:endParaRPr lang="es-ES" sz="1700" dirty="0"/>
          </a:p>
          <a:p>
            <a:endParaRPr lang="es-ES" sz="1700" dirty="0" smtClean="0"/>
          </a:p>
          <a:p>
            <a:endParaRPr lang="es-ES" sz="1700" dirty="0"/>
          </a:p>
          <a:p>
            <a:endParaRPr lang="es-ES" sz="1700" dirty="0" smtClean="0"/>
          </a:p>
          <a:p>
            <a:endParaRPr lang="es-ES" sz="1700" dirty="0"/>
          </a:p>
          <a:p>
            <a:endParaRPr lang="es-ES" sz="1700" dirty="0" smtClean="0"/>
          </a:p>
          <a:p>
            <a:endParaRPr lang="es-ES" sz="1700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1490644" y="2830713"/>
            <a:ext cx="7653356" cy="24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700" dirty="0" smtClean="0"/>
              <a:t>El código a la derecha mueve una llanta 4 pulgadas y luego mueve la otra llanta 4 pulgadas</a:t>
            </a:r>
          </a:p>
          <a:p>
            <a:r>
              <a:rPr lang="es-ES" sz="1700" dirty="0" smtClean="0"/>
              <a:t>Esto causa al robot girar alrededor en una dirección , luego  hacia el otro lado</a:t>
            </a:r>
          </a:p>
          <a:p>
            <a:r>
              <a:rPr lang="es-ES" sz="1700" dirty="0" smtClean="0"/>
              <a:t>El código a la izquierda mueve las dos llantas 4 pulgadas al mismo tiempo. Esto hace que el robot se mueva hacia delante</a:t>
            </a:r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/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 rotWithShape="1">
          <a:blip r:embed="rId2"/>
          <a:srcRect b="3454"/>
          <a:stretch/>
        </p:blipFill>
        <p:spPr>
          <a:xfrm>
            <a:off x="822960" y="4649227"/>
            <a:ext cx="3937935" cy="1798897"/>
          </a:xfrm>
          <a:prstGeom prst="rect">
            <a:avLst/>
          </a:prstGeom>
        </p:spPr>
      </p:pic>
      <p:sp>
        <p:nvSpPr>
          <p:cNvPr id="14" name="Not Equal 10"/>
          <p:cNvSpPr/>
          <p:nvPr/>
        </p:nvSpPr>
        <p:spPr>
          <a:xfrm>
            <a:off x="4778942" y="5059128"/>
            <a:ext cx="1070811" cy="559292"/>
          </a:xfrm>
          <a:prstGeom prst="mathNot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397" y="4649227"/>
            <a:ext cx="2036823" cy="1812230"/>
          </a:xfrm>
          <a:prstGeom prst="rect">
            <a:avLst/>
          </a:prstGeom>
        </p:spPr>
      </p:pic>
      <p:sp>
        <p:nvSpPr>
          <p:cNvPr id="1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 smtClean="0"/>
              <a:t>©2015 EV3Lessons.com, Last edit 4/5/2015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7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es-ES" dirty="0" smtClean="0"/>
              <a:t>Desafío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¿Podrás escribir un programa que use vigas paralelas que tiene que mover y recoger un objeto al mismo tiempo?</a:t>
            </a:r>
            <a:endParaRPr lang="es-ES" dirty="0"/>
          </a:p>
        </p:txBody>
      </p:sp>
      <p:grpSp>
        <p:nvGrpSpPr>
          <p:cNvPr id="4" name="Group 5"/>
          <p:cNvGrpSpPr/>
          <p:nvPr/>
        </p:nvGrpSpPr>
        <p:grpSpPr>
          <a:xfrm>
            <a:off x="2951083" y="3511971"/>
            <a:ext cx="1696452" cy="1227220"/>
            <a:chOff x="1323474" y="3380874"/>
            <a:chExt cx="1696452" cy="1227220"/>
          </a:xfrm>
        </p:grpSpPr>
        <p:sp>
          <p:nvSpPr>
            <p:cNvPr id="5" name="Rectangle 6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7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8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14"/>
          <p:cNvCxnSpPr/>
          <p:nvPr/>
        </p:nvCxnSpPr>
        <p:spPr>
          <a:xfrm>
            <a:off x="4648141" y="4194989"/>
            <a:ext cx="1151434" cy="27432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Group 9"/>
          <p:cNvGrpSpPr/>
          <p:nvPr/>
        </p:nvGrpSpPr>
        <p:grpSpPr>
          <a:xfrm>
            <a:off x="5887162" y="4037938"/>
            <a:ext cx="334513" cy="584358"/>
            <a:chOff x="3249164" y="3608942"/>
            <a:chExt cx="334513" cy="584358"/>
          </a:xfrm>
        </p:grpSpPr>
        <p:grpSp>
          <p:nvGrpSpPr>
            <p:cNvPr id="10" name="Group 10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12" name="Block Arc 12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3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1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ight Arrow 15"/>
          <p:cNvSpPr/>
          <p:nvPr/>
        </p:nvSpPr>
        <p:spPr>
          <a:xfrm>
            <a:off x="3746986" y="487838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 smtClean="0"/>
              <a:t>©2015 EV3Lessons.com, Last edit 4/5/2015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6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es-ES" dirty="0" smtClean="0"/>
              <a:t>Créditos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Este tutorial fue creado por Sanjay Seshan y Arvind Seshan de Droids Robotics</a:t>
            </a:r>
          </a:p>
          <a:p>
            <a:endParaRPr lang="es-ES" sz="2400" dirty="0"/>
          </a:p>
          <a:p>
            <a:r>
              <a:rPr lang="es-ES" sz="2400" dirty="0" smtClean="0"/>
              <a:t>Correo del autor: </a:t>
            </a:r>
            <a:r>
              <a:rPr lang="es-ES" sz="2400" dirty="0" smtClean="0">
                <a:hlinkClick r:id="rId2"/>
              </a:rPr>
              <a:t>team@droidsrobotics.org</a:t>
            </a: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 smtClean="0"/>
              <a:t>Más lecciones en </a:t>
            </a:r>
            <a:r>
              <a:rPr lang="es-ES" sz="2400" dirty="0" smtClean="0">
                <a:hlinkClick r:id="rId3"/>
              </a:rPr>
              <a:t>www.ev3lessons.com</a:t>
            </a:r>
            <a:endParaRPr lang="es-ES" sz="2400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469175"/>
            <a:ext cx="6124902" cy="365125"/>
          </a:xfrm>
        </p:spPr>
        <p:txBody>
          <a:bodyPr/>
          <a:lstStyle/>
          <a:p>
            <a:pPr algn="l"/>
            <a:r>
              <a:rPr lang="en-US" dirty="0" smtClean="0"/>
              <a:t>©2015 EV3Lessons.com, Last edit 4/5/2015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238069"/>
            <a:ext cx="7913347" cy="123110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cs typeface="Helvetica Neue"/>
              </a:rPr>
              <a:t>Este trabajo tiene 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  <a:cs typeface="Helvetica Neue"/>
              </a:rPr>
              <a:t>protección bajo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  <a:cs typeface="Helvetica Neue"/>
              </a:rPr>
              <a:t>la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cs typeface="Helvetica Neue"/>
                <a:hlinkClick r:id="rId4"/>
              </a:rPr>
              <a:t>Creative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cs typeface="Helvetica Neue"/>
                <a:hlinkClick r:id="rId4"/>
              </a:rPr>
              <a:t> Commons Attribution-NonCommercial-ShareAlike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cs typeface="Helvetica Neue"/>
              </a:rPr>
              <a:t>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  <a:cs typeface="Helvetica Neue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  <a:cs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80" y="441605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3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500</Words>
  <Application>Microsoft Macintosh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de Office</vt:lpstr>
      <vt:lpstr>Lección intermedia de programación EV3</vt:lpstr>
      <vt:lpstr>Objetivos de la lección</vt:lpstr>
      <vt:lpstr>¿Qué son vigas paralelas?</vt:lpstr>
      <vt:lpstr>¿Cómo hago una viga paralela?</vt:lpstr>
      <vt:lpstr>PowerPoint Presentation</vt:lpstr>
      <vt:lpstr>PowerPoint Presentation</vt:lpstr>
      <vt:lpstr>Desafío</vt:lpstr>
      <vt:lpstr>Créditos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GERRY</dc:creator>
  <cp:lastModifiedBy>Sanjay Seshan</cp:lastModifiedBy>
  <cp:revision>12</cp:revision>
  <dcterms:created xsi:type="dcterms:W3CDTF">2015-04-09T23:42:28Z</dcterms:created>
  <dcterms:modified xsi:type="dcterms:W3CDTF">2015-04-16T19:34:52Z</dcterms:modified>
</cp:coreProperties>
</file>