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1" r:id="rId6"/>
    <p:sldId id="262" r:id="rId7"/>
    <p:sldId id="263" r:id="rId8"/>
    <p:sldId id="265" r:id="rId9"/>
    <p:sldId id="266" r:id="rId10"/>
    <p:sldId id="267" r:id="rId11"/>
    <p:sldId id="268" r:id="rId12"/>
    <p:sldId id="269" r:id="rId13"/>
    <p:sldId id="270" r:id="rId1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BBB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660"/>
  </p:normalViewPr>
  <p:slideViewPr>
    <p:cSldViewPr snapToGrid="0">
      <p:cViewPr varScale="1">
        <p:scale>
          <a:sx n="64" d="100"/>
          <a:sy n="64" d="100"/>
        </p:scale>
        <p:origin x="77" y="64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077DF89E-FE63-4223-98DE-F57979CD039B}" type="datetimeFigureOut">
              <a:rPr lang="es-MX" smtClean="0"/>
              <a:t>20/04/2015</a:t>
            </a:fld>
            <a:endParaRPr lang="es-MX"/>
          </a:p>
        </p:txBody>
      </p:sp>
      <p:sp>
        <p:nvSpPr>
          <p:cNvPr id="5" name="Footer Placeholder 4"/>
          <p:cNvSpPr>
            <a:spLocks noGrp="1"/>
          </p:cNvSpPr>
          <p:nvPr>
            <p:ph type="ftr" sz="quarter" idx="11"/>
          </p:nvPr>
        </p:nvSpPr>
        <p:spPr>
          <a:xfrm>
            <a:off x="914400" y="4323846"/>
            <a:ext cx="4880610" cy="365125"/>
          </a:xfrm>
        </p:spPr>
        <p:txBody>
          <a:bodyPr/>
          <a:lstStyle/>
          <a:p>
            <a:endParaRPr lang="es-MX"/>
          </a:p>
        </p:txBody>
      </p:sp>
      <p:sp>
        <p:nvSpPr>
          <p:cNvPr id="6" name="Slide Number Placeholder 5"/>
          <p:cNvSpPr>
            <a:spLocks noGrp="1"/>
          </p:cNvSpPr>
          <p:nvPr>
            <p:ph type="sldNum" sz="quarter" idx="12"/>
          </p:nvPr>
        </p:nvSpPr>
        <p:spPr>
          <a:xfrm>
            <a:off x="6057900" y="1430867"/>
            <a:ext cx="2171700" cy="365125"/>
          </a:xfrm>
        </p:spPr>
        <p:txBody>
          <a:bodyPr/>
          <a:lstStyle/>
          <a:p>
            <a:fld id="{613BB7D9-7C79-4F34-8797-314E7838A665}" type="slidenum">
              <a:rPr lang="es-MX" smtClean="0"/>
              <a:t>‹#›</a:t>
            </a:fld>
            <a:endParaRPr lang="es-MX"/>
          </a:p>
        </p:txBody>
      </p:sp>
    </p:spTree>
    <p:extLst>
      <p:ext uri="{BB962C8B-B14F-4D97-AF65-F5344CB8AC3E}">
        <p14:creationId xmlns:p14="http://schemas.microsoft.com/office/powerpoint/2010/main" val="102328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7DF89E-FE63-4223-98DE-F57979CD039B}" type="datetimeFigureOut">
              <a:rPr lang="es-MX" smtClean="0"/>
              <a:t>20/04/2015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3BB7D9-7C79-4F34-8797-314E7838A665}" type="slidenum">
              <a:rPr lang="es-MX" smtClean="0"/>
              <a:t>‹#›</a:t>
            </a:fld>
            <a:endParaRPr lang="es-MX"/>
          </a:p>
        </p:txBody>
      </p:sp>
    </p:spTree>
    <p:extLst>
      <p:ext uri="{BB962C8B-B14F-4D97-AF65-F5344CB8AC3E}">
        <p14:creationId xmlns:p14="http://schemas.microsoft.com/office/powerpoint/2010/main" val="4050805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077DF89E-FE63-4223-98DE-F57979CD039B}" type="datetimeFigureOut">
              <a:rPr lang="es-MX" smtClean="0"/>
              <a:t>20/04/2015</a:t>
            </a:fld>
            <a:endParaRPr lang="es-MX"/>
          </a:p>
        </p:txBody>
      </p:sp>
      <p:sp>
        <p:nvSpPr>
          <p:cNvPr id="6" name="Footer Placeholder 5"/>
          <p:cNvSpPr>
            <a:spLocks noGrp="1"/>
          </p:cNvSpPr>
          <p:nvPr>
            <p:ph type="ftr" sz="quarter" idx="11"/>
          </p:nvPr>
        </p:nvSpPr>
        <p:spPr>
          <a:xfrm>
            <a:off x="594360" y="381001"/>
            <a:ext cx="4830656" cy="365125"/>
          </a:xfrm>
        </p:spPr>
        <p:txBody>
          <a:bodyPr/>
          <a:lstStyle/>
          <a:p>
            <a:endParaRPr lang="es-MX"/>
          </a:p>
        </p:txBody>
      </p:sp>
      <p:sp>
        <p:nvSpPr>
          <p:cNvPr id="7" name="Slide Number Placeholder 6"/>
          <p:cNvSpPr>
            <a:spLocks noGrp="1"/>
          </p:cNvSpPr>
          <p:nvPr>
            <p:ph type="sldNum" sz="quarter" idx="12"/>
          </p:nvPr>
        </p:nvSpPr>
        <p:spPr>
          <a:xfrm>
            <a:off x="7882466" y="381001"/>
            <a:ext cx="667174" cy="365125"/>
          </a:xfrm>
        </p:spPr>
        <p:txBody>
          <a:bodyPr/>
          <a:lstStyle/>
          <a:p>
            <a:fld id="{613BB7D9-7C79-4F34-8797-314E7838A665}" type="slidenum">
              <a:rPr lang="es-MX" smtClean="0"/>
              <a:t>‹#›</a:t>
            </a:fld>
            <a:endParaRPr lang="es-MX"/>
          </a:p>
        </p:txBody>
      </p:sp>
    </p:spTree>
    <p:extLst>
      <p:ext uri="{BB962C8B-B14F-4D97-AF65-F5344CB8AC3E}">
        <p14:creationId xmlns:p14="http://schemas.microsoft.com/office/powerpoint/2010/main" val="2695143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5" name="Picture 14"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077DF89E-FE63-4223-98DE-F57979CD039B}" type="datetimeFigureOut">
              <a:rPr lang="es-MX" smtClean="0"/>
              <a:t>20/04/2015</a:t>
            </a:fld>
            <a:endParaRPr lang="es-MX"/>
          </a:p>
        </p:txBody>
      </p:sp>
      <p:sp>
        <p:nvSpPr>
          <p:cNvPr id="6" name="Footer Placeholder 5"/>
          <p:cNvSpPr>
            <a:spLocks noGrp="1"/>
          </p:cNvSpPr>
          <p:nvPr>
            <p:ph type="ftr" sz="quarter" idx="11"/>
          </p:nvPr>
        </p:nvSpPr>
        <p:spPr>
          <a:xfrm>
            <a:off x="594360" y="379438"/>
            <a:ext cx="4830656" cy="365125"/>
          </a:xfrm>
        </p:spPr>
        <p:txBody>
          <a:bodyPr/>
          <a:lstStyle/>
          <a:p>
            <a:endParaRPr lang="es-MX"/>
          </a:p>
        </p:txBody>
      </p:sp>
      <p:sp>
        <p:nvSpPr>
          <p:cNvPr id="7" name="Slide Number Placeholder 6"/>
          <p:cNvSpPr>
            <a:spLocks noGrp="1"/>
          </p:cNvSpPr>
          <p:nvPr>
            <p:ph type="sldNum" sz="quarter" idx="12"/>
          </p:nvPr>
        </p:nvSpPr>
        <p:spPr>
          <a:xfrm>
            <a:off x="7882466" y="381001"/>
            <a:ext cx="667174" cy="365125"/>
          </a:xfrm>
        </p:spPr>
        <p:txBody>
          <a:bodyPr/>
          <a:lstStyle/>
          <a:p>
            <a:fld id="{613BB7D9-7C79-4F34-8797-314E7838A665}" type="slidenum">
              <a:rPr lang="es-MX" smtClean="0"/>
              <a:t>‹#›</a:t>
            </a:fld>
            <a:endParaRPr lang="es-MX"/>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69803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077DF89E-FE63-4223-98DE-F57979CD039B}" type="datetimeFigureOut">
              <a:rPr lang="es-MX" smtClean="0"/>
              <a:t>20/04/2015</a:t>
            </a:fld>
            <a:endParaRPr lang="es-MX"/>
          </a:p>
        </p:txBody>
      </p:sp>
      <p:sp>
        <p:nvSpPr>
          <p:cNvPr id="6" name="Footer Placeholder 5"/>
          <p:cNvSpPr>
            <a:spLocks noGrp="1"/>
          </p:cNvSpPr>
          <p:nvPr>
            <p:ph type="ftr" sz="quarter" idx="11"/>
          </p:nvPr>
        </p:nvSpPr>
        <p:spPr>
          <a:xfrm>
            <a:off x="594360" y="378884"/>
            <a:ext cx="4830656" cy="365125"/>
          </a:xfrm>
        </p:spPr>
        <p:txBody>
          <a:bodyPr/>
          <a:lstStyle/>
          <a:p>
            <a:endParaRPr lang="es-MX"/>
          </a:p>
        </p:txBody>
      </p:sp>
      <p:sp>
        <p:nvSpPr>
          <p:cNvPr id="7" name="Slide Number Placeholder 6"/>
          <p:cNvSpPr>
            <a:spLocks noGrp="1"/>
          </p:cNvSpPr>
          <p:nvPr>
            <p:ph type="sldNum" sz="quarter" idx="12"/>
          </p:nvPr>
        </p:nvSpPr>
        <p:spPr>
          <a:xfrm>
            <a:off x="7882466" y="381001"/>
            <a:ext cx="667174" cy="365125"/>
          </a:xfrm>
        </p:spPr>
        <p:txBody>
          <a:bodyPr/>
          <a:lstStyle/>
          <a:p>
            <a:fld id="{613BB7D9-7C79-4F34-8797-314E7838A665}" type="slidenum">
              <a:rPr lang="es-MX" smtClean="0"/>
              <a:t>‹#›</a:t>
            </a:fld>
            <a:endParaRPr lang="es-MX"/>
          </a:p>
        </p:txBody>
      </p:sp>
    </p:spTree>
    <p:extLst>
      <p:ext uri="{BB962C8B-B14F-4D97-AF65-F5344CB8AC3E}">
        <p14:creationId xmlns:p14="http://schemas.microsoft.com/office/powerpoint/2010/main" val="3195133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77DF89E-FE63-4223-98DE-F57979CD039B}" type="datetimeFigureOut">
              <a:rPr lang="es-MX" smtClean="0"/>
              <a:t>20/04/2015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13BB7D9-7C79-4F34-8797-314E7838A665}" type="slidenum">
              <a:rPr lang="es-MX" smtClean="0"/>
              <a:t>‹#›</a:t>
            </a:fld>
            <a:endParaRPr lang="es-MX"/>
          </a:p>
        </p:txBody>
      </p:sp>
    </p:spTree>
    <p:extLst>
      <p:ext uri="{BB962C8B-B14F-4D97-AF65-F5344CB8AC3E}">
        <p14:creationId xmlns:p14="http://schemas.microsoft.com/office/powerpoint/2010/main" val="2040577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77DF89E-FE63-4223-98DE-F57979CD039B}" type="datetimeFigureOut">
              <a:rPr lang="es-MX" smtClean="0"/>
              <a:t>20/04/2015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13BB7D9-7C79-4F34-8797-314E7838A665}" type="slidenum">
              <a:rPr lang="es-MX" smtClean="0"/>
              <a:t>‹#›</a:t>
            </a:fld>
            <a:endParaRPr lang="es-MX"/>
          </a:p>
        </p:txBody>
      </p:sp>
    </p:spTree>
    <p:extLst>
      <p:ext uri="{BB962C8B-B14F-4D97-AF65-F5344CB8AC3E}">
        <p14:creationId xmlns:p14="http://schemas.microsoft.com/office/powerpoint/2010/main" val="24585385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7DF89E-FE63-4223-98DE-F57979CD039B}" type="datetimeFigureOut">
              <a:rPr lang="es-MX" smtClean="0"/>
              <a:t>20/04/2015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3BB7D9-7C79-4F34-8797-314E7838A665}" type="slidenum">
              <a:rPr lang="es-MX" smtClean="0"/>
              <a:t>‹#›</a:t>
            </a:fld>
            <a:endParaRPr lang="es-MX"/>
          </a:p>
        </p:txBody>
      </p:sp>
    </p:spTree>
    <p:extLst>
      <p:ext uri="{BB962C8B-B14F-4D97-AF65-F5344CB8AC3E}">
        <p14:creationId xmlns:p14="http://schemas.microsoft.com/office/powerpoint/2010/main" val="2065816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077DF89E-FE63-4223-98DE-F57979CD039B}" type="datetimeFigureOut">
              <a:rPr lang="es-MX" smtClean="0"/>
              <a:t>20/04/2015</a:t>
            </a:fld>
            <a:endParaRPr lang="es-MX"/>
          </a:p>
        </p:txBody>
      </p:sp>
      <p:sp>
        <p:nvSpPr>
          <p:cNvPr id="5" name="Footer Placeholder 4"/>
          <p:cNvSpPr>
            <a:spLocks noGrp="1"/>
          </p:cNvSpPr>
          <p:nvPr>
            <p:ph type="ftr" sz="quarter" idx="11"/>
          </p:nvPr>
        </p:nvSpPr>
        <p:spPr>
          <a:xfrm>
            <a:off x="594360" y="381001"/>
            <a:ext cx="4830656" cy="365125"/>
          </a:xfrm>
        </p:spPr>
        <p:txBody>
          <a:bodyPr/>
          <a:lstStyle/>
          <a:p>
            <a:endParaRPr lang="es-MX"/>
          </a:p>
        </p:txBody>
      </p:sp>
      <p:sp>
        <p:nvSpPr>
          <p:cNvPr id="6" name="Slide Number Placeholder 5"/>
          <p:cNvSpPr>
            <a:spLocks noGrp="1"/>
          </p:cNvSpPr>
          <p:nvPr>
            <p:ph type="sldNum" sz="quarter" idx="12"/>
          </p:nvPr>
        </p:nvSpPr>
        <p:spPr>
          <a:xfrm>
            <a:off x="7882466" y="381001"/>
            <a:ext cx="667174" cy="365125"/>
          </a:xfrm>
        </p:spPr>
        <p:txBody>
          <a:bodyPr/>
          <a:lstStyle/>
          <a:p>
            <a:fld id="{613BB7D9-7C79-4F34-8797-314E7838A665}" type="slidenum">
              <a:rPr lang="es-MX" smtClean="0"/>
              <a:t>‹#›</a:t>
            </a:fld>
            <a:endParaRPr lang="es-MX"/>
          </a:p>
        </p:txBody>
      </p:sp>
    </p:spTree>
    <p:extLst>
      <p:ext uri="{BB962C8B-B14F-4D97-AF65-F5344CB8AC3E}">
        <p14:creationId xmlns:p14="http://schemas.microsoft.com/office/powerpoint/2010/main" val="2209406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7DF89E-FE63-4223-98DE-F57979CD039B}" type="datetimeFigureOut">
              <a:rPr lang="es-MX" smtClean="0"/>
              <a:t>20/04/2015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3BB7D9-7C79-4F34-8797-314E7838A665}" type="slidenum">
              <a:rPr lang="es-MX" smtClean="0"/>
              <a:t>‹#›</a:t>
            </a:fld>
            <a:endParaRPr lang="es-MX"/>
          </a:p>
        </p:txBody>
      </p:sp>
    </p:spTree>
    <p:extLst>
      <p:ext uri="{BB962C8B-B14F-4D97-AF65-F5344CB8AC3E}">
        <p14:creationId xmlns:p14="http://schemas.microsoft.com/office/powerpoint/2010/main" val="50808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077DF89E-FE63-4223-98DE-F57979CD039B}" type="datetimeFigureOut">
              <a:rPr lang="es-MX" smtClean="0"/>
              <a:t>20/04/2015</a:t>
            </a:fld>
            <a:endParaRPr lang="es-MX"/>
          </a:p>
        </p:txBody>
      </p:sp>
      <p:sp>
        <p:nvSpPr>
          <p:cNvPr id="5" name="Footer Placeholder 4"/>
          <p:cNvSpPr>
            <a:spLocks noGrp="1"/>
          </p:cNvSpPr>
          <p:nvPr>
            <p:ph type="ftr" sz="quarter" idx="11"/>
          </p:nvPr>
        </p:nvSpPr>
        <p:spPr>
          <a:xfrm>
            <a:off x="594360" y="381001"/>
            <a:ext cx="4830656" cy="365125"/>
          </a:xfrm>
        </p:spPr>
        <p:txBody>
          <a:bodyPr/>
          <a:lstStyle/>
          <a:p>
            <a:endParaRPr lang="es-MX"/>
          </a:p>
        </p:txBody>
      </p:sp>
      <p:sp>
        <p:nvSpPr>
          <p:cNvPr id="6" name="Slide Number Placeholder 5"/>
          <p:cNvSpPr>
            <a:spLocks noGrp="1"/>
          </p:cNvSpPr>
          <p:nvPr>
            <p:ph type="sldNum" sz="quarter" idx="12"/>
          </p:nvPr>
        </p:nvSpPr>
        <p:spPr>
          <a:xfrm>
            <a:off x="7882466" y="381001"/>
            <a:ext cx="667173" cy="365125"/>
          </a:xfrm>
        </p:spPr>
        <p:txBody>
          <a:bodyPr/>
          <a:lstStyle/>
          <a:p>
            <a:fld id="{613BB7D9-7C79-4F34-8797-314E7838A665}" type="slidenum">
              <a:rPr lang="es-MX" smtClean="0"/>
              <a:t>‹#›</a:t>
            </a:fld>
            <a:endParaRPr lang="es-MX"/>
          </a:p>
        </p:txBody>
      </p:sp>
    </p:spTree>
    <p:extLst>
      <p:ext uri="{BB962C8B-B14F-4D97-AF65-F5344CB8AC3E}">
        <p14:creationId xmlns:p14="http://schemas.microsoft.com/office/powerpoint/2010/main" val="4237222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7DF89E-FE63-4223-98DE-F57979CD039B}" type="datetimeFigureOut">
              <a:rPr lang="es-MX" smtClean="0"/>
              <a:t>20/04/2015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3BB7D9-7C79-4F34-8797-314E7838A665}" type="slidenum">
              <a:rPr lang="es-MX" smtClean="0"/>
              <a:t>‹#›</a:t>
            </a:fld>
            <a:endParaRPr lang="es-MX"/>
          </a:p>
        </p:txBody>
      </p:sp>
    </p:spTree>
    <p:extLst>
      <p:ext uri="{BB962C8B-B14F-4D97-AF65-F5344CB8AC3E}">
        <p14:creationId xmlns:p14="http://schemas.microsoft.com/office/powerpoint/2010/main" val="701328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7DF89E-FE63-4223-98DE-F57979CD039B}" type="datetimeFigureOut">
              <a:rPr lang="es-MX" smtClean="0"/>
              <a:t>20/04/2015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13BB7D9-7C79-4F34-8797-314E7838A665}" type="slidenum">
              <a:rPr lang="es-MX" smtClean="0"/>
              <a:t>‹#›</a:t>
            </a:fld>
            <a:endParaRPr lang="es-MX"/>
          </a:p>
        </p:txBody>
      </p:sp>
    </p:spTree>
    <p:extLst>
      <p:ext uri="{BB962C8B-B14F-4D97-AF65-F5344CB8AC3E}">
        <p14:creationId xmlns:p14="http://schemas.microsoft.com/office/powerpoint/2010/main" val="748410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77DF89E-FE63-4223-98DE-F57979CD039B}" type="datetimeFigureOut">
              <a:rPr lang="es-MX" smtClean="0"/>
              <a:t>20/04/2015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13BB7D9-7C79-4F34-8797-314E7838A665}" type="slidenum">
              <a:rPr lang="es-MX" smtClean="0"/>
              <a:t>‹#›</a:t>
            </a:fld>
            <a:endParaRPr lang="es-MX"/>
          </a:p>
        </p:txBody>
      </p:sp>
    </p:spTree>
    <p:extLst>
      <p:ext uri="{BB962C8B-B14F-4D97-AF65-F5344CB8AC3E}">
        <p14:creationId xmlns:p14="http://schemas.microsoft.com/office/powerpoint/2010/main" val="394830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7DF89E-FE63-4223-98DE-F57979CD039B}" type="datetimeFigureOut">
              <a:rPr lang="es-MX" smtClean="0"/>
              <a:t>20/04/2015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13BB7D9-7C79-4F34-8797-314E7838A665}" type="slidenum">
              <a:rPr lang="es-MX" smtClean="0"/>
              <a:t>‹#›</a:t>
            </a:fld>
            <a:endParaRPr lang="es-MX"/>
          </a:p>
        </p:txBody>
      </p:sp>
    </p:spTree>
    <p:extLst>
      <p:ext uri="{BB962C8B-B14F-4D97-AF65-F5344CB8AC3E}">
        <p14:creationId xmlns:p14="http://schemas.microsoft.com/office/powerpoint/2010/main" val="913040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7DF89E-FE63-4223-98DE-F57979CD039B}" type="datetimeFigureOut">
              <a:rPr lang="es-MX" smtClean="0"/>
              <a:t>20/04/2015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3BB7D9-7C79-4F34-8797-314E7838A665}" type="slidenum">
              <a:rPr lang="es-MX" smtClean="0"/>
              <a:t>‹#›</a:t>
            </a:fld>
            <a:endParaRPr lang="es-MX"/>
          </a:p>
        </p:txBody>
      </p:sp>
    </p:spTree>
    <p:extLst>
      <p:ext uri="{BB962C8B-B14F-4D97-AF65-F5344CB8AC3E}">
        <p14:creationId xmlns:p14="http://schemas.microsoft.com/office/powerpoint/2010/main" val="2188914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7DF89E-FE63-4223-98DE-F57979CD039B}" type="datetimeFigureOut">
              <a:rPr lang="es-MX" smtClean="0"/>
              <a:t>20/04/2015</a:t>
            </a:fld>
            <a:endParaRPr lang="es-MX"/>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13BB7D9-7C79-4F34-8797-314E7838A665}" type="slidenum">
              <a:rPr lang="es-MX" smtClean="0"/>
              <a:t>‹#›</a:t>
            </a:fld>
            <a:endParaRPr lang="es-MX"/>
          </a:p>
        </p:txBody>
      </p:sp>
    </p:spTree>
    <p:extLst>
      <p:ext uri="{BB962C8B-B14F-4D97-AF65-F5344CB8AC3E}">
        <p14:creationId xmlns:p14="http://schemas.microsoft.com/office/powerpoint/2010/main" val="2976131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7DF89E-FE63-4223-98DE-F57979CD039B}" type="datetimeFigureOut">
              <a:rPr lang="es-MX" smtClean="0"/>
              <a:t>20/04/2015</a:t>
            </a:fld>
            <a:endParaRPr lang="es-MX"/>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3BB7D9-7C79-4F34-8797-314E7838A665}" type="slidenum">
              <a:rPr lang="es-MX" smtClean="0"/>
              <a:t>‹#›</a:t>
            </a:fld>
            <a:endParaRPr lang="es-MX"/>
          </a:p>
        </p:txBody>
      </p:sp>
    </p:spTree>
    <p:extLst>
      <p:ext uri="{BB962C8B-B14F-4D97-AF65-F5344CB8AC3E}">
        <p14:creationId xmlns:p14="http://schemas.microsoft.com/office/powerpoint/2010/main" val="150276677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team@droidsrobotics.org" TargetMode="External"/><Relationship Id="rId2" Type="http://schemas.openxmlformats.org/officeDocument/2006/relationships/hyperlink" Target="http://www.ev3lessons.com/" TargetMode="Externa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creativecommons.org/licenses/by-nc-sa/4.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emf"/><Relationship Id="rId5" Type="http://schemas.microsoft.com/office/2007/relationships/hdphoto" Target="../media/hdphoto2.wdp"/><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3" name="Imagen 3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4501" y="2169772"/>
            <a:ext cx="3173015" cy="1178719"/>
          </a:xfrm>
          <a:prstGeom prst="rect">
            <a:avLst/>
          </a:prstGeom>
          <a:noFill/>
          <a:extLst>
            <a:ext uri="{909E8E84-426E-40DD-AFC4-6F175D3DCCD1}">
              <a14:hiddenFill xmlns:a14="http://schemas.microsoft.com/office/drawing/2010/main">
                <a:solidFill>
                  <a:srgbClr val="FFFFFF"/>
                </a:solidFill>
              </a14:hiddenFill>
            </a:ext>
          </a:extLst>
        </p:spPr>
      </p:pic>
      <p:pic>
        <p:nvPicPr>
          <p:cNvPr id="2061" name="Imagen 3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1519" y="5781816"/>
            <a:ext cx="814388" cy="81438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6"/>
          <p:cNvSpPr>
            <a:spLocks noChangeArrowheads="1"/>
          </p:cNvSpPr>
          <p:nvPr/>
        </p:nvSpPr>
        <p:spPr bwMode="auto">
          <a:xfrm>
            <a:off x="1" y="89020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s-MX" sz="1350"/>
          </a:p>
        </p:txBody>
      </p:sp>
      <p:sp>
        <p:nvSpPr>
          <p:cNvPr id="10" name="Rectangle 17"/>
          <p:cNvSpPr>
            <a:spLocks noChangeArrowheads="1"/>
          </p:cNvSpPr>
          <p:nvPr/>
        </p:nvSpPr>
        <p:spPr bwMode="auto">
          <a:xfrm>
            <a:off x="241092" y="1408566"/>
            <a:ext cx="8690008"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es-MX" sz="3300" dirty="0">
                <a:solidFill>
                  <a:srgbClr val="C00000"/>
                </a:solidFill>
                <a:latin typeface="Arial Black" panose="020B0A04020102020204" pitchFamily="34" charset="0"/>
                <a:ea typeface="Calibri" panose="020F0502020204030204" pitchFamily="34" charset="0"/>
                <a:cs typeface="Times New Roman" panose="02020603050405020304" pitchFamily="18" charset="0"/>
              </a:rPr>
              <a:t>Lección intermedia de </a:t>
            </a:r>
            <a:r>
              <a:rPr lang="es-MX" sz="3300" dirty="0" smtClean="0">
                <a:solidFill>
                  <a:srgbClr val="C00000"/>
                </a:solidFill>
                <a:latin typeface="Arial Black" panose="020B0A04020102020204" pitchFamily="34" charset="0"/>
                <a:ea typeface="Calibri" panose="020F0502020204030204" pitchFamily="34" charset="0"/>
                <a:cs typeface="Times New Roman" panose="02020603050405020304" pitchFamily="18" charset="0"/>
              </a:rPr>
              <a:t>programación</a:t>
            </a:r>
            <a:endParaRPr lang="es-MX" sz="2100" dirty="0">
              <a:solidFill>
                <a:srgbClr val="C00000"/>
              </a:solidFill>
              <a:latin typeface="Arial Black" panose="020B0A04020102020204" pitchFamily="34" charset="0"/>
              <a:ea typeface="Calibri" panose="020F0502020204030204" pitchFamily="34" charset="0"/>
              <a:cs typeface="Times New Roman" panose="02020603050405020304" pitchFamily="18" charset="0"/>
            </a:endParaRPr>
          </a:p>
          <a:p>
            <a:pPr defTabSz="685800" eaLnBrk="0" fontAlgn="base" hangingPunct="0">
              <a:spcBef>
                <a:spcPct val="0"/>
              </a:spcBef>
              <a:spcAft>
                <a:spcPct val="0"/>
              </a:spcAft>
            </a:pPr>
            <a:endParaRPr lang="es-MX" sz="1350" dirty="0">
              <a:latin typeface="Arial" panose="020B0604020202020204" pitchFamily="34" charset="0"/>
            </a:endParaRPr>
          </a:p>
        </p:txBody>
      </p:sp>
      <p:sp>
        <p:nvSpPr>
          <p:cNvPr id="11" name="Rectangle 18"/>
          <p:cNvSpPr>
            <a:spLocks noChangeArrowheads="1"/>
          </p:cNvSpPr>
          <p:nvPr/>
        </p:nvSpPr>
        <p:spPr bwMode="auto">
          <a:xfrm>
            <a:off x="1" y="10616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s-MX" sz="1350"/>
          </a:p>
        </p:txBody>
      </p:sp>
      <p:sp>
        <p:nvSpPr>
          <p:cNvPr id="12" name="Rectangle 19"/>
          <p:cNvSpPr>
            <a:spLocks noChangeArrowheads="1"/>
          </p:cNvSpPr>
          <p:nvPr/>
        </p:nvSpPr>
        <p:spPr bwMode="auto">
          <a:xfrm>
            <a:off x="1" y="10616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s-MX" sz="1350"/>
          </a:p>
        </p:txBody>
      </p:sp>
      <p:sp>
        <p:nvSpPr>
          <p:cNvPr id="13" name="Rectangle 20"/>
          <p:cNvSpPr>
            <a:spLocks noChangeArrowheads="1"/>
          </p:cNvSpPr>
          <p:nvPr/>
        </p:nvSpPr>
        <p:spPr bwMode="auto">
          <a:xfrm>
            <a:off x="0" y="1698516"/>
            <a:ext cx="2410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es-MX" sz="2400" dirty="0">
                <a:latin typeface="Arial Black" panose="020B0A04020102020204" pitchFamily="34" charset="0"/>
                <a:ea typeface="Calibri" panose="020F0502020204030204" pitchFamily="34" charset="0"/>
                <a:cs typeface="Times New Roman" panose="02020603050405020304" pitchFamily="18" charset="0"/>
              </a:rPr>
              <a:t> </a:t>
            </a:r>
            <a:endParaRPr lang="es-MX" sz="825" dirty="0"/>
          </a:p>
          <a:p>
            <a:pPr defTabSz="685800" eaLnBrk="0" fontAlgn="base" hangingPunct="0">
              <a:spcBef>
                <a:spcPct val="0"/>
              </a:spcBef>
              <a:spcAft>
                <a:spcPct val="0"/>
              </a:spcAft>
            </a:pPr>
            <a:endParaRPr lang="es-MX" sz="1350" dirty="0">
              <a:latin typeface="Arial" panose="020B0604020202020204" pitchFamily="34" charset="0"/>
            </a:endParaRPr>
          </a:p>
        </p:txBody>
      </p:sp>
      <p:sp>
        <p:nvSpPr>
          <p:cNvPr id="14" name="Rectángulo 13"/>
          <p:cNvSpPr/>
          <p:nvPr/>
        </p:nvSpPr>
        <p:spPr>
          <a:xfrm>
            <a:off x="1893126" y="5743819"/>
            <a:ext cx="2462750" cy="300082"/>
          </a:xfrm>
          <a:prstGeom prst="rect">
            <a:avLst/>
          </a:prstGeom>
        </p:spPr>
        <p:txBody>
          <a:bodyPr wrap="square">
            <a:spAutoFit/>
          </a:bodyPr>
          <a:lstStyle/>
          <a:p>
            <a:r>
              <a:rPr lang="es-MX" sz="1350" dirty="0">
                <a:latin typeface="Arial Black" panose="020B0A04020102020204" pitchFamily="34" charset="0"/>
                <a:ea typeface="Calibri" panose="020F0502020204030204" pitchFamily="34" charset="0"/>
                <a:cs typeface="Times New Roman" panose="02020603050405020304" pitchFamily="18" charset="0"/>
              </a:rPr>
              <a:t>Por: </a:t>
            </a:r>
            <a:r>
              <a:rPr lang="es-MX" sz="1350" dirty="0" err="1">
                <a:latin typeface="Arial Black" panose="020B0A04020102020204" pitchFamily="34" charset="0"/>
                <a:ea typeface="Calibri" panose="020F0502020204030204" pitchFamily="34" charset="0"/>
                <a:cs typeface="Times New Roman" panose="02020603050405020304" pitchFamily="18" charset="0"/>
              </a:rPr>
              <a:t>Droids</a:t>
            </a:r>
            <a:r>
              <a:rPr lang="es-MX" sz="1350" dirty="0">
                <a:latin typeface="Arial Black" panose="020B0A04020102020204" pitchFamily="34" charset="0"/>
                <a:ea typeface="Calibri" panose="020F0502020204030204" pitchFamily="34" charset="0"/>
                <a:cs typeface="Times New Roman" panose="02020603050405020304" pitchFamily="18" charset="0"/>
              </a:rPr>
              <a:t> </a:t>
            </a:r>
            <a:r>
              <a:rPr lang="es-MX" sz="1350" dirty="0" err="1" smtClean="0">
                <a:latin typeface="Arial Black" panose="020B0A04020102020204" pitchFamily="34" charset="0"/>
                <a:ea typeface="Calibri" panose="020F0502020204030204" pitchFamily="34" charset="0"/>
                <a:cs typeface="Times New Roman" panose="02020603050405020304" pitchFamily="18" charset="0"/>
              </a:rPr>
              <a:t>Robotics</a:t>
            </a:r>
            <a:endParaRPr lang="es-MX" sz="1350" dirty="0" smtClean="0">
              <a:latin typeface="Arial Black" panose="020B0A0402010202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7438373" y="4740425"/>
            <a:ext cx="1870592" cy="415498"/>
          </a:xfrm>
          <a:prstGeom prst="rect">
            <a:avLst/>
          </a:prstGeom>
        </p:spPr>
        <p:txBody>
          <a:bodyPr wrap="square">
            <a:spAutoFit/>
          </a:bodyPr>
          <a:lstStyle/>
          <a:p>
            <a:r>
              <a:rPr lang="en-US" sz="1050" dirty="0">
                <a:latin typeface="Arial Black" panose="020B0A04020102020204" pitchFamily="34" charset="0"/>
                <a:cs typeface="Arial" panose="020B0604020202020204" pitchFamily="34" charset="0"/>
              </a:rPr>
              <a:t>Translated by: Tec </a:t>
            </a:r>
            <a:r>
              <a:rPr lang="en-US" sz="1050" dirty="0" err="1">
                <a:latin typeface="Arial Black" panose="020B0A04020102020204" pitchFamily="34" charset="0"/>
                <a:cs typeface="Arial" panose="020B0604020202020204" pitchFamily="34" charset="0"/>
              </a:rPr>
              <a:t>Balam</a:t>
            </a:r>
            <a:r>
              <a:rPr lang="en-US" sz="1050" dirty="0">
                <a:latin typeface="Arial Black" panose="020B0A04020102020204" pitchFamily="34" charset="0"/>
                <a:cs typeface="Arial" panose="020B0604020202020204" pitchFamily="34" charset="0"/>
              </a:rPr>
              <a:t> Esmeralda </a:t>
            </a:r>
            <a:endParaRPr lang="es-MX" sz="1050" dirty="0">
              <a:latin typeface="Arial Black" panose="020B0A04020102020204" pitchFamily="34" charset="0"/>
              <a:cs typeface="Arial" panose="020B0604020202020204" pitchFamily="34" charset="0"/>
            </a:endParaRPr>
          </a:p>
        </p:txBody>
      </p:sp>
      <p:pic>
        <p:nvPicPr>
          <p:cNvPr id="1026" name="Picture 2" descr="http://static.wixstatic.com/media/257dae_44117adf54c85d355c559f548060294b.png_srz_p_175_113_75_22_0.50_1.20_0.00_png_srz"/>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4915" y="5298628"/>
            <a:ext cx="1378908" cy="89038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69081" y="3705996"/>
            <a:ext cx="3273653" cy="369332"/>
          </a:xfrm>
          <a:prstGeom prst="rect">
            <a:avLst/>
          </a:prstGeom>
        </p:spPr>
        <p:txBody>
          <a:bodyPr wrap="none">
            <a:spAutoFit/>
          </a:bodyPr>
          <a:lstStyle/>
          <a:p>
            <a:pPr defTabSz="685800" eaLnBrk="0" fontAlgn="base" hangingPunct="0">
              <a:spcBef>
                <a:spcPct val="0"/>
              </a:spcBef>
              <a:spcAft>
                <a:spcPct val="0"/>
              </a:spcAft>
            </a:pPr>
            <a:r>
              <a:rPr lang="es-MX" dirty="0" err="1">
                <a:solidFill>
                  <a:srgbClr val="C00000"/>
                </a:solidFill>
                <a:latin typeface="Arial Black" panose="020B0A04020102020204" pitchFamily="34" charset="0"/>
                <a:ea typeface="Calibri" panose="020F0502020204030204" pitchFamily="34" charset="0"/>
                <a:cs typeface="Times New Roman" panose="02020603050405020304" pitchFamily="18" charset="0"/>
              </a:rPr>
              <a:t>Turn</a:t>
            </a:r>
            <a:r>
              <a:rPr lang="es-MX" dirty="0">
                <a:solidFill>
                  <a:srgbClr val="C00000"/>
                </a:solidFill>
                <a:latin typeface="Arial Black" panose="020B0A04020102020204" pitchFamily="34" charset="0"/>
                <a:ea typeface="Calibri" panose="020F0502020204030204" pitchFamily="34" charset="0"/>
                <a:cs typeface="Times New Roman" panose="02020603050405020304" pitchFamily="18" charset="0"/>
              </a:rPr>
              <a:t> </a:t>
            </a:r>
            <a:r>
              <a:rPr lang="es-MX" dirty="0" err="1">
                <a:solidFill>
                  <a:srgbClr val="C00000"/>
                </a:solidFill>
                <a:latin typeface="Arial Black" panose="020B0A04020102020204" pitchFamily="34" charset="0"/>
                <a:ea typeface="Calibri" panose="020F0502020204030204" pitchFamily="34" charset="0"/>
                <a:cs typeface="Times New Roman" panose="02020603050405020304" pitchFamily="18" charset="0"/>
              </a:rPr>
              <a:t>Degrees</a:t>
            </a:r>
            <a:r>
              <a:rPr lang="es-MX" dirty="0">
                <a:solidFill>
                  <a:srgbClr val="C00000"/>
                </a:solidFill>
                <a:latin typeface="Arial Black" panose="020B0A04020102020204" pitchFamily="34" charset="0"/>
                <a:ea typeface="Calibri" panose="020F0502020204030204" pitchFamily="34" charset="0"/>
                <a:cs typeface="Times New Roman" panose="02020603050405020304" pitchFamily="18" charset="0"/>
              </a:rPr>
              <a:t>,  </a:t>
            </a:r>
            <a:r>
              <a:rPr lang="es-MX" dirty="0" err="1">
                <a:solidFill>
                  <a:srgbClr val="C00000"/>
                </a:solidFill>
                <a:latin typeface="Arial Black" panose="020B0A04020102020204" pitchFamily="34" charset="0"/>
                <a:ea typeface="Calibri" panose="020F0502020204030204" pitchFamily="34" charset="0"/>
                <a:cs typeface="Times New Roman" panose="02020603050405020304" pitchFamily="18" charset="0"/>
              </a:rPr>
              <a:t>My</a:t>
            </a:r>
            <a:r>
              <a:rPr lang="es-MX" dirty="0">
                <a:solidFill>
                  <a:srgbClr val="C00000"/>
                </a:solidFill>
                <a:latin typeface="Arial Black" panose="020B0A04020102020204" pitchFamily="34" charset="0"/>
                <a:ea typeface="Calibri" panose="020F0502020204030204" pitchFamily="34" charset="0"/>
                <a:cs typeface="Times New Roman" panose="02020603050405020304" pitchFamily="18" charset="0"/>
              </a:rPr>
              <a:t> Block</a:t>
            </a:r>
            <a:endParaRPr lang="es-MX" sz="800" dirty="0"/>
          </a:p>
        </p:txBody>
      </p:sp>
    </p:spTree>
    <p:extLst>
      <p:ext uri="{BB962C8B-B14F-4D97-AF65-F5344CB8AC3E}">
        <p14:creationId xmlns:p14="http://schemas.microsoft.com/office/powerpoint/2010/main" val="3330723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1024" y="1131094"/>
            <a:ext cx="7886700" cy="994172"/>
          </a:xfrm>
        </p:spPr>
        <p:txBody>
          <a:bodyPr>
            <a:normAutofit fontScale="90000"/>
          </a:bodyPr>
          <a:lstStyle/>
          <a:p>
            <a:r>
              <a:rPr lang="es-MX" dirty="0">
                <a:solidFill>
                  <a:srgbClr val="C00000"/>
                </a:solidFill>
                <a:latin typeface="Arial Black" panose="020B0A04020102020204" pitchFamily="34" charset="0"/>
              </a:rPr>
              <a:t>ETAPA 5: OTRO MY BLOCK</a:t>
            </a:r>
            <a:br>
              <a:rPr lang="es-MX" dirty="0">
                <a:solidFill>
                  <a:srgbClr val="C00000"/>
                </a:solidFill>
                <a:latin typeface="Arial Black" panose="020B0A04020102020204" pitchFamily="34" charset="0"/>
              </a:rPr>
            </a:br>
            <a:endParaRPr lang="es-MX" dirty="0">
              <a:solidFill>
                <a:srgbClr val="C00000"/>
              </a:solidFill>
              <a:latin typeface="Arial Black" panose="020B0A04020102020204" pitchFamily="34" charset="0"/>
            </a:endParaRPr>
          </a:p>
        </p:txBody>
      </p:sp>
      <p:pic>
        <p:nvPicPr>
          <p:cNvPr id="7" name="Picture 6" descr="Screen Shot 2014-09-25 at 5.32.24 PM.png"/>
          <p:cNvPicPr>
            <a:picLocks noChangeAspect="1"/>
          </p:cNvPicPr>
          <p:nvPr/>
        </p:nvPicPr>
        <p:blipFill rotWithShape="1">
          <a:blip r:embed="rId2">
            <a:extLst>
              <a:ext uri="{28A0092B-C50C-407E-A947-70E740481C1C}">
                <a14:useLocalDpi xmlns:a14="http://schemas.microsoft.com/office/drawing/2010/main" val="0"/>
              </a:ext>
            </a:extLst>
          </a:blip>
          <a:srcRect r="33273" b="28707"/>
          <a:stretch/>
        </p:blipFill>
        <p:spPr>
          <a:xfrm>
            <a:off x="194283" y="1985211"/>
            <a:ext cx="6110267" cy="2033335"/>
          </a:xfrm>
          <a:prstGeom prst="rect">
            <a:avLst/>
          </a:prstGeom>
        </p:spPr>
      </p:pic>
      <p:sp>
        <p:nvSpPr>
          <p:cNvPr id="5" name="Rectángulo 4"/>
          <p:cNvSpPr/>
          <p:nvPr/>
        </p:nvSpPr>
        <p:spPr>
          <a:xfrm>
            <a:off x="2979397" y="4212556"/>
            <a:ext cx="1910950" cy="13202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Seleccionar estos dos bloques (seleccione un área para seleccionar múltiples bloques o use el </a:t>
            </a:r>
            <a:r>
              <a:rPr lang="es-MX"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shift</a:t>
            </a: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 clic).</a:t>
            </a:r>
            <a:endParaRPr lang="es-MX"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Rectángulo 5"/>
          <p:cNvSpPr/>
          <p:nvPr/>
        </p:nvSpPr>
        <p:spPr>
          <a:xfrm>
            <a:off x="6063917" y="1985211"/>
            <a:ext cx="2748528" cy="448278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Este programa es lo mismo que la etapa 4, excepto que tendrá que hacer otro </a:t>
            </a:r>
            <a:r>
              <a:rPr lang="es-MX"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 Block. Seleccione ambos </a:t>
            </a:r>
            <a:r>
              <a:rPr lang="es-MX"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turndegrees_to_mtr_degrees</a:t>
            </a: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 y el </a:t>
            </a:r>
            <a:r>
              <a:rPr lang="es-MX"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Move</a:t>
            </a: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 Motor B bloquea (seleccione un área para seleccionar múltiples bloques o use el </a:t>
            </a:r>
            <a:r>
              <a:rPr lang="es-MX"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shift</a:t>
            </a: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 clic) y de clic en el menú de herramientas. </a:t>
            </a:r>
            <a:r>
              <a:rPr lang="en-US"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Seleccione</a:t>
            </a: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 My Block Builder. </a:t>
            </a:r>
            <a:r>
              <a:rPr lang="en-US"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Personalice</a:t>
            </a: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 el My Block Builder y </a:t>
            </a:r>
            <a:r>
              <a:rPr lang="en-US"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seleccione</a:t>
            </a: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terminar</a:t>
            </a: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nSpc>
                <a:spcPct val="107000"/>
              </a:lnSpc>
              <a:spcAft>
                <a:spcPts val="600"/>
              </a:spcAft>
            </a:pP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nSpc>
                <a:spcPct val="107000"/>
              </a:lnSpc>
              <a:spcAft>
                <a:spcPts val="600"/>
              </a:spcAft>
            </a:pP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El </a:t>
            </a:r>
            <a:r>
              <a:rPr lang="es-MX"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 Block </a:t>
            </a:r>
            <a:r>
              <a:rPr lang="es-MX"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Builder</a:t>
            </a: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 no me dejo escoger un nombre largo. Guarde el </a:t>
            </a:r>
            <a:r>
              <a:rPr lang="es-MX"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 Block y lo renombré como se llamaba “</a:t>
            </a:r>
            <a:r>
              <a:rPr lang="es-MX"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turn_degrees_right</a:t>
            </a: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 Siga las mismas instrucciones como antes.</a:t>
            </a:r>
          </a:p>
          <a:p>
            <a:pPr>
              <a:lnSpc>
                <a:spcPct val="107000"/>
              </a:lnSpc>
              <a:spcAft>
                <a:spcPts val="600"/>
              </a:spcAft>
            </a:pP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Ir a la etapa 6</a:t>
            </a:r>
          </a:p>
        </p:txBody>
      </p:sp>
    </p:spTree>
    <p:extLst>
      <p:ext uri="{BB962C8B-B14F-4D97-AF65-F5344CB8AC3E}">
        <p14:creationId xmlns:p14="http://schemas.microsoft.com/office/powerpoint/2010/main" val="32476269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4-09-25 at 5.33.16 PM.png"/>
          <p:cNvPicPr>
            <a:picLocks noChangeAspect="1"/>
          </p:cNvPicPr>
          <p:nvPr/>
        </p:nvPicPr>
        <p:blipFill rotWithShape="1">
          <a:blip r:embed="rId2">
            <a:extLst>
              <a:ext uri="{28A0092B-C50C-407E-A947-70E740481C1C}">
                <a14:useLocalDpi xmlns:a14="http://schemas.microsoft.com/office/drawing/2010/main" val="0"/>
              </a:ext>
            </a:extLst>
          </a:blip>
          <a:srcRect t="42842" r="26415"/>
          <a:stretch/>
        </p:blipFill>
        <p:spPr>
          <a:xfrm>
            <a:off x="770020" y="3260557"/>
            <a:ext cx="5943601" cy="2257573"/>
          </a:xfrm>
          <a:prstGeom prst="rect">
            <a:avLst/>
          </a:prstGeom>
        </p:spPr>
      </p:pic>
      <p:sp>
        <p:nvSpPr>
          <p:cNvPr id="2" name="Título 1"/>
          <p:cNvSpPr>
            <a:spLocks noGrp="1"/>
          </p:cNvSpPr>
          <p:nvPr>
            <p:ph type="title"/>
          </p:nvPr>
        </p:nvSpPr>
        <p:spPr>
          <a:xfrm>
            <a:off x="0" y="1233605"/>
            <a:ext cx="8927432" cy="1293028"/>
          </a:xfrm>
        </p:spPr>
        <p:txBody>
          <a:bodyPr>
            <a:normAutofit fontScale="90000"/>
          </a:bodyPr>
          <a:lstStyle/>
          <a:p>
            <a:r>
              <a:rPr lang="es-MX" dirty="0">
                <a:solidFill>
                  <a:srgbClr val="C00000"/>
                </a:solidFill>
                <a:latin typeface="Arial Black" panose="020B0A04020102020204" pitchFamily="34" charset="0"/>
              </a:rPr>
              <a:t>ETAPA 6: GIRE LOS GRADOS A LA DERECHA</a:t>
            </a:r>
            <a:br>
              <a:rPr lang="es-MX" dirty="0">
                <a:solidFill>
                  <a:srgbClr val="C00000"/>
                </a:solidFill>
                <a:latin typeface="Arial Black" panose="020B0A04020102020204" pitchFamily="34" charset="0"/>
              </a:rPr>
            </a:br>
            <a:endParaRPr lang="es-MX" dirty="0">
              <a:solidFill>
                <a:srgbClr val="C00000"/>
              </a:solidFill>
              <a:latin typeface="Arial Black" panose="020B0A04020102020204" pitchFamily="34" charset="0"/>
            </a:endParaRPr>
          </a:p>
        </p:txBody>
      </p:sp>
      <p:sp>
        <p:nvSpPr>
          <p:cNvPr id="5" name="Rectángulo 4"/>
          <p:cNvSpPr/>
          <p:nvPr/>
        </p:nvSpPr>
        <p:spPr>
          <a:xfrm>
            <a:off x="1804737" y="2237874"/>
            <a:ext cx="4242351" cy="9107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200">
                <a:solidFill>
                  <a:schemeClr val="tx1"/>
                </a:solidFill>
                <a:latin typeface="Verdana" panose="020B0604030504040204" pitchFamily="34" charset="0"/>
                <a:ea typeface="Verdana" panose="020B0604030504040204" pitchFamily="34" charset="0"/>
                <a:cs typeface="Verdana" panose="020B0604030504040204" pitchFamily="34" charset="0"/>
              </a:rPr>
              <a:t>Este programa es lo mismo que la etapa 5, excepto que ahora usa un My Block llamado turn_degrees_right. Este bloque le permitirá girar el robot cuantos grados sean a la derecha. </a:t>
            </a:r>
            <a:endParaRPr lang="es-MX" sz="140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Rectángulo 5"/>
          <p:cNvSpPr/>
          <p:nvPr/>
        </p:nvSpPr>
        <p:spPr>
          <a:xfrm>
            <a:off x="7107392" y="3705735"/>
            <a:ext cx="1442248" cy="4812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Ir a la etapa 7</a:t>
            </a:r>
            <a:endParaRPr lang="es-MX"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801983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Screen Shot 2014-09-25 at 5.33.59 PM.png"/>
          <p:cNvPicPr>
            <a:picLocks noChangeAspect="1"/>
          </p:cNvPicPr>
          <p:nvPr/>
        </p:nvPicPr>
        <p:blipFill rotWithShape="1">
          <a:blip r:embed="rId2">
            <a:extLst>
              <a:ext uri="{28A0092B-C50C-407E-A947-70E740481C1C}">
                <a14:useLocalDpi xmlns:a14="http://schemas.microsoft.com/office/drawing/2010/main" val="0"/>
              </a:ext>
            </a:extLst>
          </a:blip>
          <a:srcRect t="38242" r="34659" b="28353"/>
          <a:stretch/>
        </p:blipFill>
        <p:spPr>
          <a:xfrm>
            <a:off x="132344" y="3188372"/>
            <a:ext cx="5414212" cy="938463"/>
          </a:xfrm>
          <a:prstGeom prst="rect">
            <a:avLst/>
          </a:prstGeom>
        </p:spPr>
      </p:pic>
      <p:sp>
        <p:nvSpPr>
          <p:cNvPr id="7" name="Rectangle 6"/>
          <p:cNvSpPr>
            <a:spLocks noChangeArrowheads="1"/>
          </p:cNvSpPr>
          <p:nvPr/>
        </p:nvSpPr>
        <p:spPr bwMode="auto">
          <a:xfrm>
            <a:off x="1" y="89020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s-MX" sz="1350"/>
          </a:p>
        </p:txBody>
      </p:sp>
      <p:sp>
        <p:nvSpPr>
          <p:cNvPr id="8" name="Rectángulo 7"/>
          <p:cNvSpPr/>
          <p:nvPr/>
        </p:nvSpPr>
        <p:spPr>
          <a:xfrm>
            <a:off x="3701866" y="2100991"/>
            <a:ext cx="1574809" cy="11310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Usando la misma técnica, hice el giro de grados a la izquierda. Puede verlo aquí.</a:t>
            </a:r>
            <a:endParaRPr lang="es-MX"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a:spLocks noChangeArrowheads="1"/>
          </p:cNvSpPr>
          <p:nvPr/>
        </p:nvSpPr>
        <p:spPr bwMode="auto">
          <a:xfrm>
            <a:off x="-1491990" y="875868"/>
            <a:ext cx="10454721" cy="90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endParaRPr lang="es-MX" sz="2100" dirty="0">
              <a:solidFill>
                <a:srgbClr val="C00000"/>
              </a:solidFill>
              <a:latin typeface="Arial Black" panose="020B0A04020102020204" pitchFamily="34" charset="0"/>
              <a:ea typeface="Calibri" panose="020F0502020204030204" pitchFamily="34" charset="0"/>
              <a:cs typeface="Times New Roman" panose="02020603050405020304" pitchFamily="18" charset="0"/>
            </a:endParaRPr>
          </a:p>
          <a:p>
            <a:pPr defTabSz="685800" eaLnBrk="0" fontAlgn="base" hangingPunct="0">
              <a:spcBef>
                <a:spcPct val="0"/>
              </a:spcBef>
              <a:spcAft>
                <a:spcPct val="0"/>
              </a:spcAft>
            </a:pPr>
            <a:r>
              <a:rPr lang="es-MX" sz="3300" dirty="0">
                <a:solidFill>
                  <a:srgbClr val="C00000"/>
                </a:solidFill>
                <a:latin typeface="Arial Black" panose="020B0A04020102020204" pitchFamily="34" charset="0"/>
                <a:ea typeface="Calibri" panose="020F0502020204030204" pitchFamily="34" charset="0"/>
                <a:cs typeface="Times New Roman" panose="02020603050405020304" pitchFamily="18" charset="0"/>
              </a:rPr>
              <a:t>             ETAPA 7: GIRO DE GRADOS FINALES</a:t>
            </a:r>
            <a:endParaRPr lang="es-MX" sz="3300" dirty="0">
              <a:latin typeface="Arial" panose="020B0604020202020204" pitchFamily="34" charset="0"/>
            </a:endParaRPr>
          </a:p>
        </p:txBody>
      </p:sp>
      <p:sp>
        <p:nvSpPr>
          <p:cNvPr id="10" name="Rectángulo 9"/>
          <p:cNvSpPr/>
          <p:nvPr/>
        </p:nvSpPr>
        <p:spPr>
          <a:xfrm>
            <a:off x="906511" y="2207044"/>
            <a:ext cx="2591698" cy="9189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Este es el programa  Giro de Grados Finales.</a:t>
            </a:r>
            <a:endParaRPr lang="es-MX"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nSpc>
                <a:spcPct val="107000"/>
              </a:lnSpc>
              <a:spcAft>
                <a:spcPts val="600"/>
              </a:spcAft>
            </a:pP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Hace </a:t>
            </a:r>
            <a:r>
              <a:rPr lang="es-MX"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Pivot</a:t>
            </a: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Turns</a:t>
            </a: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Right</a:t>
            </a: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s-MX"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ectángulo 12"/>
          <p:cNvSpPr/>
          <p:nvPr/>
        </p:nvSpPr>
        <p:spPr>
          <a:xfrm>
            <a:off x="1219265" y="4062470"/>
            <a:ext cx="934123" cy="120381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Este bloque hace girar a la derecha al robot.</a:t>
            </a:r>
            <a:endParaRPr lang="es-MX"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Rectángulo 13"/>
          <p:cNvSpPr/>
          <p:nvPr/>
        </p:nvSpPr>
        <p:spPr>
          <a:xfrm>
            <a:off x="2294045" y="3545900"/>
            <a:ext cx="1556060" cy="15471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400" dirty="0">
                <a:solidFill>
                  <a:schemeClr val="tx1"/>
                </a:solidFill>
                <a:latin typeface="Verdana" panose="020B0604030504040204" pitchFamily="34" charset="0"/>
                <a:ea typeface="Verdana" panose="020B0604030504040204" pitchFamily="34" charset="0"/>
                <a:cs typeface="Verdana" panose="020B0604030504040204" pitchFamily="34" charset="0"/>
              </a:rPr>
              <a:t>El </a:t>
            </a:r>
            <a:r>
              <a:rPr lang="es-MX" sz="14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400" dirty="0">
                <a:solidFill>
                  <a:schemeClr val="tx1"/>
                </a:solidFill>
                <a:latin typeface="Verdana" panose="020B0604030504040204" pitchFamily="34" charset="0"/>
                <a:ea typeface="Verdana" panose="020B0604030504040204" pitchFamily="34" charset="0"/>
                <a:cs typeface="Verdana" panose="020B0604030504040204" pitchFamily="34" charset="0"/>
              </a:rPr>
              <a:t> Block que hicimos tiene 2 entradas: energía y grados</a:t>
            </a:r>
            <a:endParaRPr lang="es-MX" sz="16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Rectángulo 17"/>
          <p:cNvSpPr/>
          <p:nvPr/>
        </p:nvSpPr>
        <p:spPr>
          <a:xfrm>
            <a:off x="4035753" y="4114536"/>
            <a:ext cx="1229490" cy="10996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Este bloque hace girar a la izquierda el robot.</a:t>
            </a:r>
            <a:endParaRPr lang="es-MX"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Rectángulo 18"/>
          <p:cNvSpPr/>
          <p:nvPr/>
        </p:nvSpPr>
        <p:spPr>
          <a:xfrm>
            <a:off x="5998128" y="2063691"/>
            <a:ext cx="2639042" cy="351128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Estos son los últimos dos </a:t>
            </a:r>
            <a:r>
              <a:rPr lang="es-MX"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 Blocks para girar a la derecha e izquierda. Puede dar doble clic en cualquier </a:t>
            </a:r>
            <a:r>
              <a:rPr lang="es-MX"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 Block para ver lo que hay y sus contenidos. Puede intentar combinar esto con el </a:t>
            </a:r>
            <a:r>
              <a:rPr lang="es-MX"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move_inches</a:t>
            </a: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 blocks de la primera lección,  para mover alrededor de manera sencilla la tabla FLL.</a:t>
            </a:r>
            <a:endParaRPr lang="es-MX"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nSpc>
                <a:spcPct val="107000"/>
              </a:lnSpc>
              <a:spcAft>
                <a:spcPts val="600"/>
              </a:spcAft>
            </a:pP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Puede añadir estos </a:t>
            </a:r>
            <a:r>
              <a:rPr lang="es-MX"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 Blocks a cualquiera de los programas con la ficha de color verde oscura, en la parte superior de la pantalla. (en el extremo derecho, en el conjunto de pestañas).</a:t>
            </a:r>
            <a:endParaRPr lang="es-MX"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88255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3730" y="4707765"/>
            <a:ext cx="8187655" cy="1467602"/>
          </a:xfrm>
          <a:prstGeom prst="rect">
            <a:avLst/>
          </a:prstGeom>
          <a:solidFill>
            <a:schemeClr val="bg1">
              <a:lumMod val="75000"/>
            </a:schemeClr>
          </a:solidFill>
          <a:ln>
            <a:solidFill>
              <a:srgbClr val="B9BB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p:txBody>
          <a:bodyPr/>
          <a:lstStyle/>
          <a:p>
            <a:r>
              <a:rPr lang="es-MX" dirty="0">
                <a:solidFill>
                  <a:srgbClr val="C00000"/>
                </a:solidFill>
                <a:latin typeface="Arial" panose="020B0604020202020204" pitchFamily="34" charset="0"/>
                <a:cs typeface="Arial" panose="020B0604020202020204" pitchFamily="34" charset="0"/>
              </a:rPr>
              <a:t>CRÉDITOS</a:t>
            </a:r>
            <a:br>
              <a:rPr lang="es-MX" dirty="0">
                <a:solidFill>
                  <a:srgbClr val="C00000"/>
                </a:solidFill>
                <a:latin typeface="Arial" panose="020B0604020202020204" pitchFamily="34" charset="0"/>
                <a:cs typeface="Arial" panose="020B0604020202020204" pitchFamily="34" charset="0"/>
              </a:rPr>
            </a:br>
            <a:endParaRPr lang="es-MX" dirty="0">
              <a:solidFill>
                <a:srgbClr val="C00000"/>
              </a:solidFill>
              <a:latin typeface="Arial" panose="020B0604020202020204" pitchFamily="34" charset="0"/>
              <a:cs typeface="Arial" panose="020B0604020202020204" pitchFamily="34" charset="0"/>
            </a:endParaRPr>
          </a:p>
        </p:txBody>
      </p:sp>
      <p:sp>
        <p:nvSpPr>
          <p:cNvPr id="8" name="Rectángulo 7"/>
          <p:cNvSpPr/>
          <p:nvPr/>
        </p:nvSpPr>
        <p:spPr>
          <a:xfrm>
            <a:off x="712540" y="2291900"/>
            <a:ext cx="7750037" cy="2181366"/>
          </a:xfrm>
          <a:prstGeom prst="rect">
            <a:avLst/>
          </a:prstGeom>
        </p:spPr>
        <p:txBody>
          <a:bodyPr wrap="square">
            <a:spAutoFit/>
          </a:bodyPr>
          <a:lstStyle/>
          <a:p>
            <a:pPr>
              <a:lnSpc>
                <a:spcPct val="107000"/>
              </a:lnSpc>
              <a:spcAft>
                <a:spcPts val="600"/>
              </a:spcAft>
            </a:pPr>
            <a:r>
              <a:rPr lang="es-MX" sz="1600" dirty="0">
                <a:latin typeface="Arial Black" panose="020B0A04020102020204" pitchFamily="34" charset="0"/>
                <a:ea typeface="Calibri" panose="020F0502020204030204" pitchFamily="34" charset="0"/>
                <a:cs typeface="Times New Roman" panose="02020603050405020304" pitchFamily="18" charset="0"/>
              </a:rPr>
              <a:t>Este tutorial fue creado por Sanjay Seshan y  </a:t>
            </a:r>
            <a:r>
              <a:rPr lang="es-MX" sz="1600" dirty="0" err="1">
                <a:latin typeface="Arial Black" panose="020B0A04020102020204" pitchFamily="34" charset="0"/>
                <a:ea typeface="Calibri" panose="020F0502020204030204" pitchFamily="34" charset="0"/>
                <a:cs typeface="Times New Roman" panose="02020603050405020304" pitchFamily="18" charset="0"/>
              </a:rPr>
              <a:t>Arvind</a:t>
            </a:r>
            <a:r>
              <a:rPr lang="es-MX" sz="1600" dirty="0">
                <a:latin typeface="Arial Black" panose="020B0A04020102020204" pitchFamily="34" charset="0"/>
                <a:ea typeface="Calibri" panose="020F0502020204030204" pitchFamily="34" charset="0"/>
                <a:cs typeface="Times New Roman" panose="02020603050405020304" pitchFamily="18" charset="0"/>
              </a:rPr>
              <a:t> Seshan de </a:t>
            </a:r>
            <a:r>
              <a:rPr lang="es-MX" sz="1600" dirty="0" err="1">
                <a:latin typeface="Arial Black" panose="020B0A04020102020204" pitchFamily="34" charset="0"/>
                <a:ea typeface="Calibri" panose="020F0502020204030204" pitchFamily="34" charset="0"/>
                <a:cs typeface="Times New Roman" panose="02020603050405020304" pitchFamily="18" charset="0"/>
              </a:rPr>
              <a:t>Droids</a:t>
            </a:r>
            <a:r>
              <a:rPr lang="es-MX" sz="1600" dirty="0">
                <a:latin typeface="Arial Black" panose="020B0A04020102020204" pitchFamily="34" charset="0"/>
                <a:ea typeface="Calibri" panose="020F0502020204030204" pitchFamily="34" charset="0"/>
                <a:cs typeface="Times New Roman" panose="02020603050405020304" pitchFamily="18" charset="0"/>
              </a:rPr>
              <a:t> </a:t>
            </a:r>
            <a:r>
              <a:rPr lang="es-MX" sz="1600" dirty="0" err="1" smtClean="0">
                <a:latin typeface="Arial Black" panose="020B0A04020102020204" pitchFamily="34" charset="0"/>
                <a:ea typeface="Calibri" panose="020F0502020204030204" pitchFamily="34" charset="0"/>
                <a:cs typeface="Times New Roman" panose="02020603050405020304" pitchFamily="18" charset="0"/>
              </a:rPr>
              <a:t>Robotics</a:t>
            </a:r>
            <a:r>
              <a:rPr lang="es-MX" sz="1600" dirty="0" smtClean="0">
                <a:latin typeface="Arial Black" panose="020B0A04020102020204" pitchFamily="34" charset="0"/>
                <a:ea typeface="Calibri" panose="020F0502020204030204" pitchFamily="34" charset="0"/>
                <a:cs typeface="Times New Roman" panose="02020603050405020304" pitchFamily="18" charset="0"/>
              </a:rPr>
              <a:t>.</a:t>
            </a:r>
          </a:p>
          <a:p>
            <a:pPr>
              <a:lnSpc>
                <a:spcPct val="107000"/>
              </a:lnSpc>
              <a:spcAft>
                <a:spcPts val="600"/>
              </a:spcAft>
            </a:pPr>
            <a:r>
              <a:rPr lang="es-MX" sz="1600" dirty="0" smtClean="0">
                <a:latin typeface="Arial Black" panose="020B0A04020102020204" pitchFamily="34" charset="0"/>
                <a:ea typeface="Calibri" panose="020F0502020204030204" pitchFamily="34" charset="0"/>
                <a:cs typeface="Times New Roman" panose="02020603050405020304" pitchFamily="18" charset="0"/>
              </a:rPr>
              <a:t>Para </a:t>
            </a:r>
            <a:r>
              <a:rPr lang="es-MX" sz="1600" dirty="0">
                <a:latin typeface="Arial Black" panose="020B0A04020102020204" pitchFamily="34" charset="0"/>
                <a:ea typeface="Calibri" panose="020F0502020204030204" pitchFamily="34" charset="0"/>
                <a:cs typeface="Times New Roman" panose="02020603050405020304" pitchFamily="18" charset="0"/>
              </a:rPr>
              <a:t>más lecciones, entra a la página </a:t>
            </a:r>
            <a:r>
              <a:rPr lang="es-MX" sz="1600" u="sng" dirty="0" smtClean="0">
                <a:solidFill>
                  <a:srgbClr val="0563C1"/>
                </a:solidFill>
                <a:latin typeface="Arial Black" panose="020B0A04020102020204" pitchFamily="34" charset="0"/>
                <a:ea typeface="Calibri" panose="020F0502020204030204" pitchFamily="34" charset="0"/>
                <a:cs typeface="Times New Roman" panose="02020603050405020304" pitchFamily="18" charset="0"/>
                <a:hlinkClick r:id="rId2"/>
              </a:rPr>
              <a:t>www.ev3lessons.com</a:t>
            </a:r>
            <a:endParaRPr lang="es-MX" sz="1600" u="sng" dirty="0" smtClean="0">
              <a:solidFill>
                <a:srgbClr val="0563C1"/>
              </a:solidFill>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s-MX" sz="1600" dirty="0">
                <a:latin typeface="Arial Black" panose="020B0A04020102020204" pitchFamily="34" charset="0"/>
                <a:ea typeface="Calibri" panose="020F0502020204030204" pitchFamily="34" charset="0"/>
                <a:cs typeface="Times New Roman" panose="02020603050405020304" pitchFamily="18" charset="0"/>
              </a:rPr>
              <a:t>Email del autor: </a:t>
            </a:r>
            <a:r>
              <a:rPr lang="es-MX" sz="1600" b="1" u="heavy" dirty="0" smtClean="0">
                <a:solidFill>
                  <a:srgbClr val="CC9900"/>
                </a:solidFill>
                <a:uFill>
                  <a:solidFill>
                    <a:srgbClr val="CC9900"/>
                  </a:solidFill>
                </a:uFill>
                <a:latin typeface="Arial" panose="020B0604020202020204" pitchFamily="34" charset="0"/>
                <a:ea typeface="Arial" panose="020B0604020202020204" pitchFamily="34" charset="0"/>
                <a:cs typeface="Times New Roman" panose="02020603050405020304" pitchFamily="18" charset="0"/>
                <a:hlinkClick r:id="rId3"/>
              </a:rPr>
              <a:t>t</a:t>
            </a:r>
            <a:r>
              <a:rPr lang="es-MX" sz="1600" b="1" u="heavy" spc="4" dirty="0" smtClean="0">
                <a:solidFill>
                  <a:srgbClr val="CC9900"/>
                </a:solidFill>
                <a:uFill>
                  <a:solidFill>
                    <a:srgbClr val="CC9900"/>
                  </a:solidFill>
                </a:uFill>
                <a:latin typeface="Arial" panose="020B0604020202020204" pitchFamily="34" charset="0"/>
                <a:ea typeface="Arial" panose="020B0604020202020204" pitchFamily="34" charset="0"/>
                <a:cs typeface="Times New Roman" panose="02020603050405020304" pitchFamily="18" charset="0"/>
                <a:hlinkClick r:id="rId3"/>
              </a:rPr>
              <a:t>e</a:t>
            </a:r>
            <a:r>
              <a:rPr lang="es-MX" sz="1600" b="1" u="heavy" dirty="0" smtClean="0">
                <a:solidFill>
                  <a:srgbClr val="CC9900"/>
                </a:solidFill>
                <a:uFill>
                  <a:solidFill>
                    <a:srgbClr val="CC9900"/>
                  </a:solidFill>
                </a:uFill>
                <a:latin typeface="Arial" panose="020B0604020202020204" pitchFamily="34" charset="0"/>
                <a:ea typeface="Arial" panose="020B0604020202020204" pitchFamily="34" charset="0"/>
                <a:cs typeface="Times New Roman" panose="02020603050405020304" pitchFamily="18" charset="0"/>
                <a:hlinkClick r:id="rId3"/>
              </a:rPr>
              <a:t>am@dro</a:t>
            </a:r>
            <a:r>
              <a:rPr lang="es-MX" sz="1600" b="1" u="heavy" spc="-8" dirty="0" smtClean="0">
                <a:solidFill>
                  <a:srgbClr val="CC9900"/>
                </a:solidFill>
                <a:uFill>
                  <a:solidFill>
                    <a:srgbClr val="CC9900"/>
                  </a:solidFill>
                </a:uFill>
                <a:latin typeface="Arial" panose="020B0604020202020204" pitchFamily="34" charset="0"/>
                <a:ea typeface="Arial" panose="020B0604020202020204" pitchFamily="34" charset="0"/>
                <a:cs typeface="Times New Roman" panose="02020603050405020304" pitchFamily="18" charset="0"/>
                <a:hlinkClick r:id="rId3"/>
              </a:rPr>
              <a:t>i</a:t>
            </a:r>
            <a:r>
              <a:rPr lang="es-MX" sz="1600" b="1" u="heavy" dirty="0" smtClean="0">
                <a:solidFill>
                  <a:srgbClr val="CC9900"/>
                </a:solidFill>
                <a:uFill>
                  <a:solidFill>
                    <a:srgbClr val="CC9900"/>
                  </a:solidFill>
                </a:uFill>
                <a:latin typeface="Arial" panose="020B0604020202020204" pitchFamily="34" charset="0"/>
                <a:ea typeface="Arial" panose="020B0604020202020204" pitchFamily="34" charset="0"/>
                <a:cs typeface="Times New Roman" panose="02020603050405020304" pitchFamily="18" charset="0"/>
                <a:hlinkClick r:id="rId3"/>
              </a:rPr>
              <a:t>dsrobot</a:t>
            </a:r>
            <a:r>
              <a:rPr lang="es-MX" sz="1600" b="1" u="heavy" spc="-8" dirty="0" smtClean="0">
                <a:solidFill>
                  <a:srgbClr val="CC9900"/>
                </a:solidFill>
                <a:uFill>
                  <a:solidFill>
                    <a:srgbClr val="CC9900"/>
                  </a:solidFill>
                </a:uFill>
                <a:latin typeface="Arial" panose="020B0604020202020204" pitchFamily="34" charset="0"/>
                <a:ea typeface="Arial" panose="020B0604020202020204" pitchFamily="34" charset="0"/>
                <a:cs typeface="Times New Roman" panose="02020603050405020304" pitchFamily="18" charset="0"/>
                <a:hlinkClick r:id="rId3"/>
              </a:rPr>
              <a:t>i</a:t>
            </a:r>
            <a:r>
              <a:rPr lang="es-MX" sz="1600" b="1" u="heavy" dirty="0" smtClean="0">
                <a:solidFill>
                  <a:srgbClr val="CC9900"/>
                </a:solidFill>
                <a:uFill>
                  <a:solidFill>
                    <a:srgbClr val="CC9900"/>
                  </a:solidFill>
                </a:uFill>
                <a:latin typeface="Arial" panose="020B0604020202020204" pitchFamily="34" charset="0"/>
                <a:ea typeface="Arial" panose="020B0604020202020204" pitchFamily="34" charset="0"/>
                <a:cs typeface="Times New Roman" panose="02020603050405020304" pitchFamily="18" charset="0"/>
                <a:hlinkClick r:id="rId3"/>
              </a:rPr>
              <a:t>cs.o</a:t>
            </a:r>
            <a:r>
              <a:rPr lang="es-MX" sz="1600" b="1" u="heavy" spc="-11" dirty="0" smtClean="0">
                <a:solidFill>
                  <a:srgbClr val="CC9900"/>
                </a:solidFill>
                <a:uFill>
                  <a:solidFill>
                    <a:srgbClr val="CC9900"/>
                  </a:solidFill>
                </a:uFill>
                <a:latin typeface="Arial" panose="020B0604020202020204" pitchFamily="34" charset="0"/>
                <a:ea typeface="Arial" panose="020B0604020202020204" pitchFamily="34" charset="0"/>
                <a:cs typeface="Times New Roman" panose="02020603050405020304" pitchFamily="18" charset="0"/>
                <a:hlinkClick r:id="rId3"/>
              </a:rPr>
              <a:t>r</a:t>
            </a:r>
            <a:r>
              <a:rPr lang="es-MX" sz="1600" b="1" u="heavy" dirty="0" smtClean="0">
                <a:solidFill>
                  <a:srgbClr val="CC9900"/>
                </a:solidFill>
                <a:uFill>
                  <a:solidFill>
                    <a:srgbClr val="CC9900"/>
                  </a:solidFill>
                </a:uFill>
                <a:latin typeface="Arial" panose="020B0604020202020204" pitchFamily="34" charset="0"/>
                <a:ea typeface="Arial" panose="020B0604020202020204" pitchFamily="34" charset="0"/>
                <a:cs typeface="Times New Roman" panose="02020603050405020304" pitchFamily="18" charset="0"/>
                <a:hlinkClick r:id="rId3"/>
              </a:rPr>
              <a:t>g</a:t>
            </a:r>
            <a:endParaRPr lang="es-MX" sz="1600" b="1" u="heavy" dirty="0" smtClean="0">
              <a:solidFill>
                <a:srgbClr val="CC9900"/>
              </a:solidFill>
              <a:uFill>
                <a:solidFill>
                  <a:srgbClr val="CC9900"/>
                </a:solidFill>
              </a:uFill>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600"/>
              </a:spcAft>
            </a:pPr>
            <a:r>
              <a:rPr lang="en-US" sz="1600" dirty="0">
                <a:latin typeface="Arial Black" panose="020B0A04020102020204" pitchFamily="34" charset="0"/>
                <a:cs typeface="Arial" panose="020B0604020202020204" pitchFamily="34" charset="0"/>
              </a:rPr>
              <a:t>Translated by: Tec </a:t>
            </a:r>
            <a:r>
              <a:rPr lang="en-US" sz="1600" dirty="0" err="1">
                <a:latin typeface="Arial Black" panose="020B0A04020102020204" pitchFamily="34" charset="0"/>
                <a:cs typeface="Arial" panose="020B0604020202020204" pitchFamily="34" charset="0"/>
              </a:rPr>
              <a:t>Balam</a:t>
            </a:r>
            <a:r>
              <a:rPr lang="en-US" sz="1600" dirty="0">
                <a:latin typeface="Arial Black" panose="020B0A04020102020204" pitchFamily="34" charset="0"/>
                <a:cs typeface="Arial" panose="020B0604020202020204" pitchFamily="34" charset="0"/>
              </a:rPr>
              <a:t> Esmeralda </a:t>
            </a:r>
            <a:endParaRPr lang="es-MX"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endParaRPr lang="es-MX"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endParaRPr lang="es-MX" sz="750"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ángulo 10"/>
          <p:cNvSpPr/>
          <p:nvPr/>
        </p:nvSpPr>
        <p:spPr>
          <a:xfrm>
            <a:off x="493730" y="5556095"/>
            <a:ext cx="8187655" cy="619272"/>
          </a:xfrm>
          <a:prstGeom prst="rect">
            <a:avLst/>
          </a:prstGeom>
        </p:spPr>
        <p:txBody>
          <a:bodyPr wrap="square">
            <a:spAutoFit/>
          </a:bodyPr>
          <a:lstStyle/>
          <a:p>
            <a:pPr lvl="0" algn="ctr">
              <a:lnSpc>
                <a:spcPct val="107000"/>
              </a:lnSpc>
              <a:spcAft>
                <a:spcPts val="600"/>
              </a:spcAft>
            </a:pPr>
            <a:r>
              <a:rPr lang="en-US" altLang="en-US" sz="16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This </a:t>
            </a:r>
            <a:r>
              <a:rPr lang="en-US" altLang="en-US" sz="1600" dirty="0">
                <a:solidFill>
                  <a:srgbClr val="002060"/>
                </a:solidFill>
                <a:latin typeface="Verdana" panose="020B0604030504040204" pitchFamily="34" charset="0"/>
                <a:ea typeface="Verdana" panose="020B0604030504040204" pitchFamily="34" charset="0"/>
                <a:cs typeface="Verdana" panose="020B0604030504040204" pitchFamily="34" charset="0"/>
              </a:rPr>
              <a:t>work is licensed under a</a:t>
            </a:r>
            <a:r>
              <a:rPr lang="en-US" altLang="en-US" sz="16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altLang="en-US" sz="1600" dirty="0">
                <a:solidFill>
                  <a:srgbClr val="002060"/>
                </a:solidFill>
                <a:latin typeface="Verdana" panose="020B0604030504040204" pitchFamily="34" charset="0"/>
                <a:ea typeface="Verdana" panose="020B0604030504040204" pitchFamily="34" charset="0"/>
                <a:cs typeface="Verdana" panose="020B0604030504040204" pitchFamily="34" charset="0"/>
                <a:hlinkClick r:id="rId4"/>
              </a:rPr>
              <a:t>Creative Commons Attribution-</a:t>
            </a:r>
            <a:r>
              <a:rPr lang="en-US" altLang="en-US" sz="1600" dirty="0" err="1">
                <a:solidFill>
                  <a:srgbClr val="002060"/>
                </a:solidFill>
                <a:latin typeface="Verdana" panose="020B0604030504040204" pitchFamily="34" charset="0"/>
                <a:ea typeface="Verdana" panose="020B0604030504040204" pitchFamily="34" charset="0"/>
                <a:cs typeface="Verdana" panose="020B0604030504040204" pitchFamily="34" charset="0"/>
                <a:hlinkClick r:id="rId4"/>
              </a:rPr>
              <a:t>NonCommercial</a:t>
            </a:r>
            <a:r>
              <a:rPr lang="en-US" altLang="en-US" sz="1600" dirty="0">
                <a:solidFill>
                  <a:srgbClr val="002060"/>
                </a:solidFill>
                <a:latin typeface="Verdana" panose="020B0604030504040204" pitchFamily="34" charset="0"/>
                <a:ea typeface="Verdana" panose="020B0604030504040204" pitchFamily="34" charset="0"/>
                <a:cs typeface="Verdana" panose="020B0604030504040204" pitchFamily="34" charset="0"/>
                <a:hlinkClick r:id="rId4"/>
              </a:rPr>
              <a:t>-</a:t>
            </a:r>
            <a:r>
              <a:rPr lang="en-US" altLang="en-US" sz="1600" dirty="0" err="1">
                <a:solidFill>
                  <a:srgbClr val="002060"/>
                </a:solidFill>
                <a:latin typeface="Verdana" panose="020B0604030504040204" pitchFamily="34" charset="0"/>
                <a:ea typeface="Verdana" panose="020B0604030504040204" pitchFamily="34" charset="0"/>
                <a:cs typeface="Verdana" panose="020B0604030504040204" pitchFamily="34" charset="0"/>
                <a:hlinkClick r:id="rId4"/>
              </a:rPr>
              <a:t>ShareAlike</a:t>
            </a:r>
            <a:r>
              <a:rPr lang="en-US" altLang="en-US" sz="1600" dirty="0">
                <a:solidFill>
                  <a:srgbClr val="002060"/>
                </a:solidFill>
                <a:latin typeface="Verdana" panose="020B0604030504040204" pitchFamily="34" charset="0"/>
                <a:ea typeface="Verdana" panose="020B0604030504040204" pitchFamily="34" charset="0"/>
                <a:cs typeface="Verdana" panose="020B0604030504040204" pitchFamily="34" charset="0"/>
                <a:hlinkClick r:id="rId4"/>
              </a:rPr>
              <a:t> 4.0 International License</a:t>
            </a:r>
            <a:r>
              <a:rPr lang="en-US" altLang="en-US" sz="16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altLang="en-US" sz="1600" dirty="0">
                <a:latin typeface="Verdana" panose="020B0604030504040204" pitchFamily="34" charset="0"/>
                <a:ea typeface="Verdana" panose="020B0604030504040204" pitchFamily="34" charset="0"/>
                <a:cs typeface="Verdana" panose="020B0604030504040204" pitchFamily="34" charset="0"/>
              </a:rPr>
              <a:t> </a:t>
            </a:r>
            <a:endParaRPr lang="en-US" altLang="en-US" sz="1600" dirty="0">
              <a:solidFill>
                <a:srgbClr val="4374B7"/>
              </a:solidFill>
              <a:latin typeface="Verdana" panose="020B0604030504040204" pitchFamily="34" charset="0"/>
              <a:ea typeface="Verdana" panose="020B0604030504040204" pitchFamily="34" charset="0"/>
              <a:cs typeface="Verdana" panose="020B0604030504040204" pitchFamily="34" charset="0"/>
            </a:endParaRPr>
          </a:p>
        </p:txBody>
      </p:sp>
      <p:pic>
        <p:nvPicPr>
          <p:cNvPr id="12" name="Picture 2" descr="Creative Commons Licens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5320" y="4785046"/>
            <a:ext cx="2161449" cy="761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206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a:solidFill>
                  <a:srgbClr val="C00000"/>
                </a:solidFill>
                <a:latin typeface="Arial Black" panose="020B0A04020102020204" pitchFamily="34" charset="0"/>
              </a:rPr>
              <a:t>OBJETIVOS DE LA LECCION</a:t>
            </a:r>
            <a:r>
              <a:rPr lang="es-MX" dirty="0">
                <a:latin typeface="Arial Black" panose="020B0A04020102020204" pitchFamily="34" charset="0"/>
              </a:rPr>
              <a:t/>
            </a:r>
            <a:br>
              <a:rPr lang="es-MX" dirty="0">
                <a:latin typeface="Arial Black" panose="020B0A04020102020204" pitchFamily="34" charset="0"/>
              </a:rPr>
            </a:br>
            <a:endParaRPr lang="es-MX" dirty="0">
              <a:latin typeface="Arial Black" panose="020B0A04020102020204" pitchFamily="34" charset="0"/>
            </a:endParaRPr>
          </a:p>
        </p:txBody>
      </p:sp>
      <p:sp>
        <p:nvSpPr>
          <p:cNvPr id="3" name="Marcador de contenido 2"/>
          <p:cNvSpPr>
            <a:spLocks noGrp="1"/>
          </p:cNvSpPr>
          <p:nvPr>
            <p:ph idx="1"/>
          </p:nvPr>
        </p:nvSpPr>
        <p:spPr/>
        <p:txBody>
          <a:bodyPr/>
          <a:lstStyle/>
          <a:p>
            <a:pPr marL="457200" indent="-457200">
              <a:buFont typeface="+mj-lt"/>
              <a:buAutoNum type="arabicPeriod"/>
            </a:pPr>
            <a:r>
              <a:rPr lang="es-MX" b="1" dirty="0" smtClean="0"/>
              <a:t>Crear </a:t>
            </a:r>
            <a:r>
              <a:rPr lang="es-MX" b="1" dirty="0"/>
              <a:t>un útil </a:t>
            </a:r>
            <a:r>
              <a:rPr lang="es-MX" b="1" dirty="0" err="1"/>
              <a:t>My</a:t>
            </a:r>
            <a:r>
              <a:rPr lang="es-MX" b="1" dirty="0"/>
              <a:t> Block.</a:t>
            </a:r>
            <a:endParaRPr lang="es-MX" dirty="0"/>
          </a:p>
          <a:p>
            <a:pPr marL="457200" indent="-457200">
              <a:buFont typeface="+mj-lt"/>
              <a:buAutoNum type="arabicPeriod"/>
            </a:pPr>
            <a:r>
              <a:rPr lang="es-MX" b="1" dirty="0" smtClean="0"/>
              <a:t>Aprender </a:t>
            </a:r>
            <a:r>
              <a:rPr lang="es-MX" b="1" dirty="0"/>
              <a:t>hacer un </a:t>
            </a:r>
            <a:r>
              <a:rPr lang="es-MX" b="1" dirty="0" err="1"/>
              <a:t>My</a:t>
            </a:r>
            <a:r>
              <a:rPr lang="es-MX" b="1" dirty="0"/>
              <a:t> Block con entradas y </a:t>
            </a:r>
            <a:r>
              <a:rPr lang="es-MX" b="1" dirty="0" smtClean="0"/>
              <a:t>salidas.</a:t>
            </a:r>
            <a:endParaRPr lang="es-MX" dirty="0"/>
          </a:p>
          <a:p>
            <a:pPr marL="457200" indent="-457200">
              <a:buFont typeface="+mj-lt"/>
              <a:buAutoNum type="arabicPeriod"/>
            </a:pPr>
            <a:r>
              <a:rPr lang="es-MX" b="1" dirty="0" smtClean="0"/>
              <a:t>Aprender </a:t>
            </a:r>
            <a:r>
              <a:rPr lang="es-MX" b="1" dirty="0"/>
              <a:t>hacer un </a:t>
            </a:r>
            <a:r>
              <a:rPr lang="es-MX" b="1" dirty="0" err="1" smtClean="0"/>
              <a:t>My</a:t>
            </a:r>
            <a:r>
              <a:rPr lang="es-MX" b="1" dirty="0" smtClean="0"/>
              <a:t> </a:t>
            </a:r>
            <a:r>
              <a:rPr lang="es-MX" b="1" dirty="0"/>
              <a:t>Block que se llevará entradas basadas en mediciones con un transportador.</a:t>
            </a:r>
            <a:endParaRPr lang="es-MX" dirty="0"/>
          </a:p>
          <a:p>
            <a:pPr marL="457200" indent="-457200">
              <a:buFont typeface="+mj-lt"/>
              <a:buAutoNum type="arabicPeriod"/>
            </a:pPr>
            <a:endParaRPr lang="es-MX" dirty="0"/>
          </a:p>
        </p:txBody>
      </p:sp>
    </p:spTree>
    <p:extLst>
      <p:ext uri="{BB962C8B-B14F-4D97-AF65-F5344CB8AC3E}">
        <p14:creationId xmlns:p14="http://schemas.microsoft.com/office/powerpoint/2010/main" val="504705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0316" y="1479884"/>
            <a:ext cx="8395034" cy="813282"/>
          </a:xfrm>
        </p:spPr>
        <p:txBody>
          <a:bodyPr>
            <a:noAutofit/>
          </a:bodyPr>
          <a:lstStyle/>
          <a:p>
            <a:r>
              <a:rPr lang="es-MX" b="1" dirty="0">
                <a:solidFill>
                  <a:srgbClr val="C00000"/>
                </a:solidFill>
                <a:latin typeface="Arial Black" panose="020B0A04020102020204" pitchFamily="34" charset="0"/>
              </a:rPr>
              <a:t>MY BLOCKS CON ENTRADAS Y SALIDAS (TURN DEGREES)</a:t>
            </a:r>
            <a:r>
              <a:rPr lang="es-MX" dirty="0">
                <a:latin typeface="Arial Black" panose="020B0A04020102020204" pitchFamily="34" charset="0"/>
              </a:rPr>
              <a:t/>
            </a:r>
            <a:br>
              <a:rPr lang="es-MX" dirty="0">
                <a:latin typeface="Arial Black" panose="020B0A04020102020204" pitchFamily="34" charset="0"/>
              </a:rPr>
            </a:br>
            <a:endParaRPr lang="es-MX" dirty="0">
              <a:latin typeface="Arial Black" panose="020B0A04020102020204" pitchFamily="34" charset="0"/>
            </a:endParaRPr>
          </a:p>
        </p:txBody>
      </p:sp>
      <p:sp>
        <p:nvSpPr>
          <p:cNvPr id="3" name="Marcador de contenido 2"/>
          <p:cNvSpPr>
            <a:spLocks noGrp="1"/>
          </p:cNvSpPr>
          <p:nvPr>
            <p:ph idx="1"/>
          </p:nvPr>
        </p:nvSpPr>
        <p:spPr>
          <a:xfrm>
            <a:off x="329665" y="2392364"/>
            <a:ext cx="4581647" cy="4069080"/>
          </a:xfrm>
        </p:spPr>
        <p:txBody>
          <a:bodyPr/>
          <a:lstStyle/>
          <a:p>
            <a:r>
              <a:rPr lang="es-MX" b="1" dirty="0" smtClean="0"/>
              <a:t>Consulte los archivos EV3 adjunto para instrucciones paso a paso y el código real para que usted aprenda cómo hacer un útil Mi Block para activar.</a:t>
            </a:r>
          </a:p>
          <a:p>
            <a:r>
              <a:rPr lang="es-MX" b="1" dirty="0"/>
              <a:t>Comience en la pestaña de la etapa 1 y lea todos los comentarios en cada </a:t>
            </a:r>
            <a:r>
              <a:rPr lang="es-MX" b="1" dirty="0" smtClean="0"/>
              <a:t>uno</a:t>
            </a:r>
            <a:r>
              <a:rPr lang="es-MX" b="1" dirty="0" smtClean="0"/>
              <a:t>.</a:t>
            </a:r>
            <a:endParaRPr lang="es-MX" dirty="0" smtClean="0"/>
          </a:p>
        </p:txBody>
      </p:sp>
      <p:pic>
        <p:nvPicPr>
          <p:cNvPr id="5" name="Picture 4" descr="Screen Shot 2014-09-25 at 5.36.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965" y="2293166"/>
            <a:ext cx="2476077" cy="3855413"/>
          </a:xfrm>
          <a:prstGeom prst="rect">
            <a:avLst/>
          </a:prstGeom>
        </p:spPr>
      </p:pic>
    </p:spTree>
    <p:extLst>
      <p:ext uri="{BB962C8B-B14F-4D97-AF65-F5344CB8AC3E}">
        <p14:creationId xmlns:p14="http://schemas.microsoft.com/office/powerpoint/2010/main" val="2527744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b="1" dirty="0" smtClean="0">
                <a:solidFill>
                  <a:srgbClr val="C00000"/>
                </a:solidFill>
                <a:latin typeface="Arial Black" panose="020B0A04020102020204" pitchFamily="34" charset="0"/>
              </a:rPr>
              <a:t>HACIENDO UN GIRO MY BLOCK</a:t>
            </a:r>
            <a:r>
              <a:rPr lang="es-MX" dirty="0" smtClean="0">
                <a:solidFill>
                  <a:srgbClr val="C00000"/>
                </a:solidFill>
                <a:latin typeface="Arial Black" panose="020B0A04020102020204" pitchFamily="34" charset="0"/>
              </a:rPr>
              <a:t/>
            </a:r>
            <a:br>
              <a:rPr lang="es-MX" dirty="0" smtClean="0">
                <a:solidFill>
                  <a:srgbClr val="C00000"/>
                </a:solidFill>
                <a:latin typeface="Arial Black" panose="020B0A04020102020204" pitchFamily="34" charset="0"/>
              </a:rPr>
            </a:br>
            <a:endParaRPr lang="es-MX" dirty="0">
              <a:solidFill>
                <a:srgbClr val="C00000"/>
              </a:solidFill>
              <a:latin typeface="Arial Black" panose="020B0A04020102020204" pitchFamily="34" charset="0"/>
            </a:endParaRPr>
          </a:p>
        </p:txBody>
      </p:sp>
      <p:sp>
        <p:nvSpPr>
          <p:cNvPr id="3" name="Marcador de contenido 2"/>
          <p:cNvSpPr>
            <a:spLocks noGrp="1"/>
          </p:cNvSpPr>
          <p:nvPr>
            <p:ph idx="1"/>
          </p:nvPr>
        </p:nvSpPr>
        <p:spPr>
          <a:xfrm>
            <a:off x="125996" y="1305503"/>
            <a:ext cx="4397878" cy="4000423"/>
          </a:xfrm>
        </p:spPr>
        <p:txBody>
          <a:bodyPr>
            <a:noAutofit/>
          </a:bodyPr>
          <a:lstStyle/>
          <a:p>
            <a:r>
              <a:rPr lang="es-MX" sz="1800" b="1" dirty="0" smtClean="0"/>
              <a:t>Al igual que </a:t>
            </a:r>
            <a:r>
              <a:rPr lang="es-MX" sz="1800" b="1" dirty="0" err="1" smtClean="0"/>
              <a:t>Move</a:t>
            </a:r>
            <a:r>
              <a:rPr lang="es-MX" sz="1800" b="1" dirty="0" smtClean="0"/>
              <a:t> </a:t>
            </a:r>
            <a:r>
              <a:rPr lang="es-MX" sz="1800" b="1" dirty="0" err="1" smtClean="0"/>
              <a:t>Inches</a:t>
            </a:r>
            <a:r>
              <a:rPr lang="es-MX" sz="1800" b="1" dirty="0" smtClean="0"/>
              <a:t>, también puede crear un </a:t>
            </a:r>
            <a:r>
              <a:rPr lang="es-MX" sz="1800" b="1" dirty="0" err="1" smtClean="0"/>
              <a:t>My</a:t>
            </a:r>
            <a:r>
              <a:rPr lang="es-MX" sz="1800" b="1" dirty="0" smtClean="0"/>
              <a:t> Block para las vueltas. En </a:t>
            </a:r>
            <a:r>
              <a:rPr lang="es-MX" sz="1800" b="1" dirty="0" err="1" smtClean="0"/>
              <a:t>Move</a:t>
            </a:r>
            <a:r>
              <a:rPr lang="es-MX" sz="1800" b="1" dirty="0" smtClean="0"/>
              <a:t> </a:t>
            </a:r>
            <a:r>
              <a:rPr lang="es-MX" sz="1800" b="1" dirty="0" err="1" smtClean="0"/>
              <a:t>Inches</a:t>
            </a:r>
            <a:r>
              <a:rPr lang="es-MX" sz="1800" b="1" dirty="0" smtClean="0"/>
              <a:t>, tuvimos que calcular cuantas vueltas las ruedas daban por una pulgada en una regla.</a:t>
            </a:r>
          </a:p>
          <a:p>
            <a:r>
              <a:rPr lang="es-MX" sz="1800" b="1" dirty="0"/>
              <a:t>Para hacer un </a:t>
            </a:r>
            <a:r>
              <a:rPr lang="es-MX" sz="1800" b="1" dirty="0" err="1"/>
              <a:t>Turn</a:t>
            </a:r>
            <a:r>
              <a:rPr lang="es-MX" sz="1800" b="1" dirty="0"/>
              <a:t> </a:t>
            </a:r>
            <a:r>
              <a:rPr lang="es-MX" sz="1800" b="1" dirty="0" err="1"/>
              <a:t>Degree</a:t>
            </a:r>
            <a:r>
              <a:rPr lang="es-MX" sz="1800" b="1" dirty="0"/>
              <a:t> </a:t>
            </a:r>
            <a:r>
              <a:rPr lang="es-MX" sz="1800" b="1" dirty="0" err="1"/>
              <a:t>My</a:t>
            </a:r>
            <a:r>
              <a:rPr lang="es-MX" sz="1800" b="1" dirty="0"/>
              <a:t> Block, hay que calcular que tanto su sensor de rotación en el motor gira a un grado en un  transportador de ángulos </a:t>
            </a:r>
            <a:endParaRPr lang="es-MX" sz="1800" b="1" dirty="0" smtClean="0"/>
          </a:p>
          <a:p>
            <a:r>
              <a:rPr lang="es-MX" sz="1800" b="1" dirty="0" smtClean="0">
                <a:solidFill>
                  <a:srgbClr val="FF0000"/>
                </a:solidFill>
              </a:rPr>
              <a:t>A</a:t>
            </a:r>
            <a:r>
              <a:rPr lang="es-MX" sz="1800" b="1" dirty="0">
                <a:solidFill>
                  <a:srgbClr val="FF0000"/>
                </a:solidFill>
              </a:rPr>
              <a:t>, girar </a:t>
            </a:r>
            <a:r>
              <a:rPr lang="es-MX" sz="1800" b="1" dirty="0" err="1">
                <a:solidFill>
                  <a:srgbClr val="FF0000"/>
                </a:solidFill>
              </a:rPr>
              <a:t>My</a:t>
            </a:r>
            <a:r>
              <a:rPr lang="es-MX" sz="1800" b="1" dirty="0">
                <a:solidFill>
                  <a:srgbClr val="FF0000"/>
                </a:solidFill>
              </a:rPr>
              <a:t> Block será de gran utilidad para cualquier equipo FLL porque ahora puede medir sus turnos usando un transportador</a:t>
            </a:r>
            <a:r>
              <a:rPr lang="es-MX" sz="1800" b="1" dirty="0" smtClean="0">
                <a:solidFill>
                  <a:srgbClr val="FF0000"/>
                </a:solidFill>
              </a:rPr>
              <a:t>!!!</a:t>
            </a:r>
            <a:r>
              <a:rPr lang="es-MX" sz="1800" b="1" dirty="0">
                <a:solidFill>
                  <a:srgbClr val="FF0000"/>
                </a:solidFill>
              </a:rPr>
              <a:t> </a:t>
            </a:r>
            <a:endParaRPr lang="es-MX" sz="1800" dirty="0">
              <a:solidFill>
                <a:srgbClr val="FF0000"/>
              </a:solidFill>
            </a:endParaRPr>
          </a:p>
        </p:txBody>
      </p:sp>
      <p:sp>
        <p:nvSpPr>
          <p:cNvPr id="11" name="TextBox 10"/>
          <p:cNvSpPr txBox="1"/>
          <p:nvPr/>
        </p:nvSpPr>
        <p:spPr>
          <a:xfrm>
            <a:off x="5373303" y="3781132"/>
            <a:ext cx="3176337" cy="1477328"/>
          </a:xfrm>
          <a:prstGeom prst="rect">
            <a:avLst/>
          </a:prstGeom>
          <a:noFill/>
        </p:spPr>
        <p:txBody>
          <a:bodyPr wrap="square" rtlCol="0">
            <a:spAutoFit/>
          </a:bodyPr>
          <a:lstStyle/>
          <a:p>
            <a:r>
              <a:rPr lang="es-MX" b="1" dirty="0"/>
              <a:t>Puede utilizar el EV3 para medir cuánto gira su rueda. A esto lo llamamos rotación de grados.</a:t>
            </a:r>
            <a:endParaRPr lang="es-MX" dirty="0"/>
          </a:p>
          <a:p>
            <a:endParaRPr lang="en-US" dirty="0"/>
          </a:p>
        </p:txBody>
      </p:sp>
      <p:sp>
        <p:nvSpPr>
          <p:cNvPr id="13" name="Marcador de contenido 2"/>
          <p:cNvSpPr txBox="1">
            <a:spLocks/>
          </p:cNvSpPr>
          <p:nvPr/>
        </p:nvSpPr>
        <p:spPr>
          <a:xfrm>
            <a:off x="5462337" y="5459782"/>
            <a:ext cx="3547812" cy="1237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s-MX" sz="1600" dirty="0" smtClean="0">
                <a:latin typeface="Verdana" panose="020B0604030504040204" pitchFamily="34" charset="0"/>
                <a:ea typeface="Verdana" panose="020B0604030504040204" pitchFamily="34" charset="0"/>
                <a:cs typeface="Verdana" panose="020B0604030504040204" pitchFamily="34" charset="0"/>
              </a:rPr>
              <a:t>45 grados de giro por el robot en el mundo real se puede medir con un transportador. A esto lo llamamos grados de transportador.</a:t>
            </a:r>
            <a:endParaRPr lang="es-MX" sz="1600" dirty="0">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6197137" y="1339561"/>
            <a:ext cx="2605047" cy="2605047"/>
          </a:xfrm>
          <a:prstGeom prst="rect">
            <a:avLst/>
          </a:prstGeom>
        </p:spPr>
      </p:pic>
      <p:pic>
        <p:nvPicPr>
          <p:cNvPr id="15" name="Picture 14"/>
          <p:cNvPicPr>
            <a:picLocks noChangeAspect="1"/>
          </p:cNvPicPr>
          <p:nvPr/>
        </p:nvPicPr>
        <p:blipFill>
          <a:blip r:embed="rId4">
            <a:extLst>
              <a:ext uri="{BEBA8EAE-BF5A-486C-A8C5-ECC9F3942E4B}">
                <a14:imgProps xmlns:a14="http://schemas.microsoft.com/office/drawing/2010/main">
                  <a14:imgLayer r:embed="rId5">
                    <a14:imgEffect>
                      <a14:backgroundRemoval t="1429" b="97714" l="500" r="98833">
                        <a14:foregroundMark x1="20000" y1="59143" x2="20000" y2="59143"/>
                        <a14:foregroundMark x1="5500" y1="87429" x2="5500" y2="87429"/>
                        <a14:foregroundMark x1="4667" y1="90857" x2="4667" y2="90857"/>
                        <a14:foregroundMark x1="21333" y1="53429" x2="21333" y2="53429"/>
                        <a14:foregroundMark x1="25667" y1="43714" x2="25667" y2="43714"/>
                        <a14:foregroundMark x1="30833" y1="34857" x2="30833" y2="34857"/>
                        <a14:foregroundMark x1="36833" y1="32571" x2="36833" y2="32571"/>
                        <a14:foregroundMark x1="42500" y1="25714" x2="42500" y2="25714"/>
                        <a14:foregroundMark x1="50000" y1="25143" x2="50000" y2="25143"/>
                        <a14:foregroundMark x1="46333" y1="25143" x2="46333" y2="25143"/>
                        <a14:foregroundMark x1="52667" y1="26000" x2="52667" y2="26000"/>
                        <a14:foregroundMark x1="54167" y1="26857" x2="54167" y2="26857"/>
                        <a14:foregroundMark x1="58333" y1="29143" x2="58333" y2="29143"/>
                        <a14:foregroundMark x1="61000" y1="26000" x2="61000" y2="26000"/>
                        <a14:foregroundMark x1="64833" y1="33429" x2="64833" y2="33429"/>
                        <a14:foregroundMark x1="96500" y1="92000" x2="96500" y2="92000"/>
                      </a14:backgroundRemoval>
                    </a14:imgEffect>
                  </a14:imgLayer>
                </a14:imgProps>
              </a:ext>
            </a:extLst>
          </a:blip>
          <a:stretch>
            <a:fillRect/>
          </a:stretch>
        </p:blipFill>
        <p:spPr>
          <a:xfrm>
            <a:off x="3038343" y="5314531"/>
            <a:ext cx="1875868" cy="1094256"/>
          </a:xfrm>
          <a:prstGeom prst="rect">
            <a:avLst/>
          </a:prstGeom>
        </p:spPr>
      </p:pic>
      <p:pic>
        <p:nvPicPr>
          <p:cNvPr id="16" name="Picture 15"/>
          <p:cNvPicPr>
            <a:picLocks noChangeAspect="1"/>
          </p:cNvPicPr>
          <p:nvPr/>
        </p:nvPicPr>
        <p:blipFill rotWithShape="1">
          <a:blip r:embed="rId6"/>
          <a:srcRect r="43406" b="76658"/>
          <a:stretch/>
        </p:blipFill>
        <p:spPr>
          <a:xfrm>
            <a:off x="237384" y="5314531"/>
            <a:ext cx="1358434" cy="1061279"/>
          </a:xfrm>
          <a:prstGeom prst="rect">
            <a:avLst/>
          </a:prstGeom>
        </p:spPr>
      </p:pic>
      <p:pic>
        <p:nvPicPr>
          <p:cNvPr id="17" name="Picture 16"/>
          <p:cNvPicPr>
            <a:picLocks noChangeAspect="1"/>
          </p:cNvPicPr>
          <p:nvPr/>
        </p:nvPicPr>
        <p:blipFill rotWithShape="1">
          <a:blip r:embed="rId6">
            <a:clrChange>
              <a:clrFrom>
                <a:srgbClr val="FFFFFF"/>
              </a:clrFrom>
              <a:clrTo>
                <a:srgbClr val="FFFFFF">
                  <a:alpha val="0"/>
                </a:srgbClr>
              </a:clrTo>
            </a:clrChange>
          </a:blip>
          <a:srcRect r="43406" b="76658"/>
          <a:stretch/>
        </p:blipFill>
        <p:spPr>
          <a:xfrm rot="18900000">
            <a:off x="3324532" y="5427772"/>
            <a:ext cx="1358434" cy="1061279"/>
          </a:xfrm>
          <a:prstGeom prst="rect">
            <a:avLst/>
          </a:prstGeom>
        </p:spPr>
      </p:pic>
      <p:sp>
        <p:nvSpPr>
          <p:cNvPr id="18" name="Right Arrow 17"/>
          <p:cNvSpPr/>
          <p:nvPr/>
        </p:nvSpPr>
        <p:spPr>
          <a:xfrm>
            <a:off x="2015045" y="5634021"/>
            <a:ext cx="830440" cy="59833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033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b="1" dirty="0">
                <a:solidFill>
                  <a:srgbClr val="C00000"/>
                </a:solidFill>
                <a:latin typeface="Arial Black" panose="020B0A04020102020204" pitchFamily="34" charset="0"/>
              </a:rPr>
              <a:t>Medición del sensor de rotación</a:t>
            </a:r>
            <a:r>
              <a:rPr lang="es-MX" dirty="0">
                <a:solidFill>
                  <a:srgbClr val="C00000"/>
                </a:solidFill>
                <a:latin typeface="Arial Black" panose="020B0A04020102020204" pitchFamily="34" charset="0"/>
              </a:rPr>
              <a:t/>
            </a:r>
            <a:br>
              <a:rPr lang="es-MX" dirty="0">
                <a:solidFill>
                  <a:srgbClr val="C00000"/>
                </a:solidFill>
                <a:latin typeface="Arial Black" panose="020B0A04020102020204" pitchFamily="34" charset="0"/>
              </a:rPr>
            </a:br>
            <a:endParaRPr lang="es-MX" dirty="0">
              <a:solidFill>
                <a:srgbClr val="C00000"/>
              </a:solidFill>
              <a:latin typeface="Arial Black" panose="020B0A04020102020204" pitchFamily="34" charset="0"/>
            </a:endParaRPr>
          </a:p>
        </p:txBody>
      </p:sp>
      <p:sp>
        <p:nvSpPr>
          <p:cNvPr id="3" name="Marcador de contenido 2"/>
          <p:cNvSpPr>
            <a:spLocks noGrp="1"/>
          </p:cNvSpPr>
          <p:nvPr>
            <p:ph idx="1"/>
          </p:nvPr>
        </p:nvSpPr>
        <p:spPr>
          <a:xfrm>
            <a:off x="628650" y="1762829"/>
            <a:ext cx="7886700" cy="4794382"/>
          </a:xfrm>
        </p:spPr>
        <p:txBody>
          <a:bodyPr>
            <a:normAutofit fontScale="70000" lnSpcReduction="20000"/>
          </a:bodyPr>
          <a:lstStyle/>
          <a:p>
            <a:pPr marL="0" indent="0">
              <a:buNone/>
            </a:pPr>
            <a:r>
              <a:rPr lang="es-MX" b="1" dirty="0">
                <a:solidFill>
                  <a:schemeClr val="accent4">
                    <a:lumMod val="50000"/>
                  </a:schemeClr>
                </a:solidFill>
              </a:rPr>
              <a:t>El EV3 tiene un Port View </a:t>
            </a:r>
            <a:r>
              <a:rPr lang="es-MX" b="1" dirty="0" err="1">
                <a:solidFill>
                  <a:schemeClr val="accent4">
                    <a:lumMod val="50000"/>
                  </a:schemeClr>
                </a:solidFill>
              </a:rPr>
              <a:t>Function</a:t>
            </a:r>
            <a:r>
              <a:rPr lang="es-MX" b="1" dirty="0">
                <a:solidFill>
                  <a:schemeClr val="accent4">
                    <a:lumMod val="50000"/>
                  </a:schemeClr>
                </a:solidFill>
              </a:rPr>
              <a:t>, que deja los valores de indicación medidos por los sensores.</a:t>
            </a:r>
            <a:endParaRPr lang="es-MX" dirty="0">
              <a:solidFill>
                <a:schemeClr val="accent4">
                  <a:lumMod val="50000"/>
                </a:schemeClr>
              </a:solidFill>
            </a:endParaRPr>
          </a:p>
          <a:p>
            <a:pPr marL="0" indent="0">
              <a:buNone/>
            </a:pPr>
            <a:r>
              <a:rPr lang="es-MX" b="1" dirty="0">
                <a:solidFill>
                  <a:schemeClr val="accent4">
                    <a:lumMod val="50000"/>
                  </a:schemeClr>
                </a:solidFill>
              </a:rPr>
              <a:t>En esta sección, le mostraremos cómo utilizar el Port View para medir las vueltas</a:t>
            </a:r>
            <a:r>
              <a:rPr lang="es-MX" b="1" dirty="0" smtClean="0">
                <a:solidFill>
                  <a:schemeClr val="accent4">
                    <a:lumMod val="50000"/>
                  </a:schemeClr>
                </a:solidFill>
              </a:rPr>
              <a:t>.</a:t>
            </a:r>
          </a:p>
          <a:p>
            <a:pPr marL="0" indent="0">
              <a:buNone/>
            </a:pPr>
            <a:endParaRPr lang="es-MX" dirty="0"/>
          </a:p>
          <a:p>
            <a:pPr marL="0" indent="0">
              <a:buNone/>
            </a:pPr>
            <a:r>
              <a:rPr lang="es-MX" b="1" dirty="0">
                <a:solidFill>
                  <a:srgbClr val="FF0000"/>
                </a:solidFill>
              </a:rPr>
              <a:t>Paso 1: </a:t>
            </a:r>
            <a:r>
              <a:rPr lang="es-MX" b="1" dirty="0"/>
              <a:t>Vaya a Port View en su bloque. En el  EV3, que está en el tercer menú de la derecha.</a:t>
            </a:r>
            <a:endParaRPr lang="es-MX" dirty="0"/>
          </a:p>
          <a:p>
            <a:pPr marL="0" indent="0">
              <a:buNone/>
            </a:pPr>
            <a:r>
              <a:rPr lang="es-MX" b="1" dirty="0"/>
              <a:t>Busque el valor de uno de sus motores de accionamiento (motores conectados a las ruedas).</a:t>
            </a:r>
            <a:endParaRPr lang="es-MX" dirty="0"/>
          </a:p>
          <a:p>
            <a:pPr marL="0" indent="0">
              <a:buNone/>
            </a:pPr>
            <a:r>
              <a:rPr lang="es-MX" b="1" dirty="0">
                <a:solidFill>
                  <a:srgbClr val="FF0000"/>
                </a:solidFill>
              </a:rPr>
              <a:t>Paso 2: </a:t>
            </a:r>
            <a:r>
              <a:rPr lang="es-MX" b="1" dirty="0"/>
              <a:t>Gire el robot 90 grados (</a:t>
            </a:r>
            <a:r>
              <a:rPr lang="es-MX" b="1" dirty="0" err="1"/>
              <a:t>Pivot</a:t>
            </a:r>
            <a:r>
              <a:rPr lang="es-MX" b="1" dirty="0"/>
              <a:t> </a:t>
            </a:r>
            <a:r>
              <a:rPr lang="es-MX" b="1" dirty="0" err="1"/>
              <a:t>Turn</a:t>
            </a:r>
            <a:r>
              <a:rPr lang="es-MX" b="1" dirty="0"/>
              <a:t>) usted mismo - usando las manos para girar una rueda. Asegúrese de que las ruedas no se deslicen cuando usted haga esto.</a:t>
            </a:r>
            <a:endParaRPr lang="es-MX" dirty="0"/>
          </a:p>
          <a:p>
            <a:pPr marL="0" indent="0">
              <a:buNone/>
            </a:pPr>
            <a:r>
              <a:rPr lang="es-MX" b="1" dirty="0">
                <a:solidFill>
                  <a:srgbClr val="FF0000"/>
                </a:solidFill>
              </a:rPr>
              <a:t>Paso 3: </a:t>
            </a:r>
            <a:r>
              <a:rPr lang="es-MX" b="1" dirty="0"/>
              <a:t>Mire el valor de grados de rotación y anote el número de grados (n).</a:t>
            </a:r>
            <a:endParaRPr lang="es-MX" dirty="0"/>
          </a:p>
          <a:p>
            <a:pPr marL="0" indent="0">
              <a:buNone/>
            </a:pPr>
            <a:r>
              <a:rPr lang="es-MX" b="1" dirty="0">
                <a:solidFill>
                  <a:srgbClr val="FF0000"/>
                </a:solidFill>
              </a:rPr>
              <a:t>Paso 4: </a:t>
            </a:r>
            <a:r>
              <a:rPr lang="es-MX" b="1" dirty="0"/>
              <a:t>Se divide el número del paso 3 (n) por 90 (n / 90</a:t>
            </a:r>
            <a:r>
              <a:rPr lang="es-MX" b="1" dirty="0" smtClean="0"/>
              <a:t>).</a:t>
            </a:r>
            <a:r>
              <a:rPr lang="es-MX" b="1" dirty="0"/>
              <a:t> </a:t>
            </a:r>
            <a:endParaRPr lang="es-MX" dirty="0"/>
          </a:p>
          <a:p>
            <a:pPr marL="0" indent="0">
              <a:buNone/>
            </a:pPr>
            <a:r>
              <a:rPr lang="es-MX" b="1" dirty="0"/>
              <a:t>Este es el número de cuántos grados de rotación del motor están en 1 grado del transportador</a:t>
            </a:r>
            <a:r>
              <a:rPr lang="es-MX" b="1" dirty="0" smtClean="0"/>
              <a:t>.</a:t>
            </a:r>
          </a:p>
          <a:p>
            <a:pPr marL="0" indent="0">
              <a:buNone/>
            </a:pPr>
            <a:endParaRPr lang="es-MX" b="1" dirty="0" smtClean="0"/>
          </a:p>
          <a:p>
            <a:pPr marL="0" indent="0">
              <a:buNone/>
            </a:pPr>
            <a:r>
              <a:rPr lang="es-MX" b="1" dirty="0" smtClean="0"/>
              <a:t>Ahora </a:t>
            </a:r>
            <a:r>
              <a:rPr lang="es-MX" b="1" dirty="0"/>
              <a:t>puede utilizar esta información para hacer un </a:t>
            </a:r>
            <a:r>
              <a:rPr lang="es-MX" b="1" dirty="0" err="1"/>
              <a:t>Pivot</a:t>
            </a:r>
            <a:r>
              <a:rPr lang="es-MX" b="1" dirty="0"/>
              <a:t> </a:t>
            </a:r>
            <a:r>
              <a:rPr lang="es-MX" b="1" dirty="0" err="1"/>
              <a:t>Turn</a:t>
            </a:r>
            <a:r>
              <a:rPr lang="es-MX" b="1" dirty="0"/>
              <a:t> </a:t>
            </a:r>
            <a:r>
              <a:rPr lang="es-MX" b="1" dirty="0" err="1"/>
              <a:t>My</a:t>
            </a:r>
            <a:r>
              <a:rPr lang="es-MX" b="1" dirty="0"/>
              <a:t> Block llamado </a:t>
            </a:r>
            <a:r>
              <a:rPr lang="es-MX" b="1" dirty="0" err="1"/>
              <a:t>Turn</a:t>
            </a:r>
            <a:r>
              <a:rPr lang="es-MX" b="1" dirty="0"/>
              <a:t> </a:t>
            </a:r>
            <a:r>
              <a:rPr lang="es-MX" b="1" dirty="0" err="1"/>
              <a:t>Degrees</a:t>
            </a:r>
            <a:r>
              <a:rPr lang="es-MX" b="1" dirty="0"/>
              <a:t>. Vea por favor mi archivo EV3 adjunto. Hay fases marcadas para que usted siga. Una vez que entienda el código, puede modificar este código para hacer una vuelta </a:t>
            </a:r>
            <a:r>
              <a:rPr lang="es-MX" b="1" dirty="0" err="1"/>
              <a:t>Turn</a:t>
            </a:r>
            <a:r>
              <a:rPr lang="es-MX" b="1" dirty="0"/>
              <a:t> </a:t>
            </a:r>
            <a:r>
              <a:rPr lang="es-MX" b="1" dirty="0" err="1"/>
              <a:t>My</a:t>
            </a:r>
            <a:r>
              <a:rPr lang="es-MX" b="1" dirty="0"/>
              <a:t> Block también.</a:t>
            </a:r>
            <a:endParaRPr lang="es-MX" dirty="0"/>
          </a:p>
          <a:p>
            <a:pPr marL="0" indent="0">
              <a:buNone/>
            </a:pPr>
            <a:endParaRPr lang="es-MX" dirty="0"/>
          </a:p>
          <a:p>
            <a:pPr marL="0" indent="0">
              <a:buNone/>
            </a:pPr>
            <a:endParaRPr lang="es-MX" dirty="0"/>
          </a:p>
        </p:txBody>
      </p:sp>
    </p:spTree>
    <p:extLst>
      <p:ext uri="{BB962C8B-B14F-4D97-AF65-F5344CB8AC3E}">
        <p14:creationId xmlns:p14="http://schemas.microsoft.com/office/powerpoint/2010/main" val="201704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66518" y="1022396"/>
            <a:ext cx="8609040" cy="994172"/>
          </a:xfrm>
        </p:spPr>
        <p:txBody>
          <a:bodyPr>
            <a:normAutofit fontScale="90000"/>
          </a:bodyPr>
          <a:lstStyle/>
          <a:p>
            <a:r>
              <a:rPr lang="es-MX" b="1" dirty="0">
                <a:solidFill>
                  <a:srgbClr val="C00000"/>
                </a:solidFill>
                <a:latin typeface="Arial Black" panose="020B0A04020102020204" pitchFamily="34" charset="0"/>
              </a:rPr>
              <a:t>ETAPA 1: MEDIDA DE VUELTAS</a:t>
            </a:r>
            <a:r>
              <a:rPr lang="es-MX" dirty="0">
                <a:solidFill>
                  <a:srgbClr val="C00000"/>
                </a:solidFill>
                <a:latin typeface="Arial Black" panose="020B0A04020102020204" pitchFamily="34" charset="0"/>
              </a:rPr>
              <a:t/>
            </a:r>
            <a:br>
              <a:rPr lang="es-MX" dirty="0">
                <a:solidFill>
                  <a:srgbClr val="C00000"/>
                </a:solidFill>
                <a:latin typeface="Arial Black" panose="020B0A04020102020204" pitchFamily="34" charset="0"/>
              </a:rPr>
            </a:br>
            <a:endParaRPr lang="es-MX" dirty="0">
              <a:solidFill>
                <a:srgbClr val="C00000"/>
              </a:solidFill>
              <a:latin typeface="Arial Black" panose="020B0A04020102020204" pitchFamily="34" charset="0"/>
            </a:endParaRPr>
          </a:p>
        </p:txBody>
      </p:sp>
      <p:sp>
        <p:nvSpPr>
          <p:cNvPr id="5" name="Rectángulo 4"/>
          <p:cNvSpPr/>
          <p:nvPr/>
        </p:nvSpPr>
        <p:spPr>
          <a:xfrm>
            <a:off x="2734281" y="1821506"/>
            <a:ext cx="2481069" cy="115766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600" dirty="0">
                <a:solidFill>
                  <a:schemeClr val="tx1"/>
                </a:solidFill>
                <a:latin typeface="Verdana" panose="020B0604030504040204" pitchFamily="34" charset="0"/>
                <a:ea typeface="Verdana" panose="020B0604030504040204" pitchFamily="34" charset="0"/>
                <a:cs typeface="Verdana" panose="020B0604030504040204" pitchFamily="34" charset="0"/>
              </a:rPr>
              <a:t>El objetivo de este programa es girar el robot 90°</a:t>
            </a:r>
            <a:endPar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gn="ctr">
              <a:lnSpc>
                <a:spcPct val="107000"/>
              </a:lnSpc>
              <a:spcAft>
                <a:spcPts val="600"/>
              </a:spcAft>
            </a:pPr>
            <a:r>
              <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rPr>
              <a:t> </a:t>
            </a:r>
          </a:p>
        </p:txBody>
      </p:sp>
      <p:sp>
        <p:nvSpPr>
          <p:cNvPr id="7" name="Rectángulo 6"/>
          <p:cNvSpPr/>
          <p:nvPr/>
        </p:nvSpPr>
        <p:spPr>
          <a:xfrm>
            <a:off x="2537912" y="4202944"/>
            <a:ext cx="2370971" cy="182487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600" dirty="0">
                <a:solidFill>
                  <a:schemeClr val="tx1"/>
                </a:solidFill>
                <a:latin typeface="Verdana" panose="020B0604030504040204" pitchFamily="34" charset="0"/>
                <a:ea typeface="Verdana" panose="020B0604030504040204" pitchFamily="34" charset="0"/>
                <a:cs typeface="Verdana" panose="020B0604030504040204" pitchFamily="34" charset="0"/>
              </a:rPr>
              <a:t>Esto enciende el motor B ( el motor izquierdo como si estuviera viendo del mismo lado que el robot)</a:t>
            </a:r>
            <a:endPar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gn="ctr">
              <a:lnSpc>
                <a:spcPct val="107000"/>
              </a:lnSpc>
              <a:spcAft>
                <a:spcPts val="600"/>
              </a:spcAft>
            </a:pPr>
            <a:r>
              <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rPr>
              <a:t> </a:t>
            </a:r>
          </a:p>
        </p:txBody>
      </p:sp>
      <p:sp>
        <p:nvSpPr>
          <p:cNvPr id="8" name="Rectángulo 7"/>
          <p:cNvSpPr/>
          <p:nvPr/>
        </p:nvSpPr>
        <p:spPr>
          <a:xfrm>
            <a:off x="5757712" y="1519482"/>
            <a:ext cx="3037868" cy="52698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600" dirty="0">
                <a:solidFill>
                  <a:schemeClr val="tx1"/>
                </a:solidFill>
                <a:latin typeface="Verdana" panose="020B0604030504040204" pitchFamily="34" charset="0"/>
                <a:ea typeface="Verdana" panose="020B0604030504040204" pitchFamily="34" charset="0"/>
                <a:cs typeface="Verdana" panose="020B0604030504040204" pitchFamily="34" charset="0"/>
              </a:rPr>
              <a:t>Tiene que usar las lecturas del sensor en su bloque para calcular cuántos grados en el sensor de rotación se toma si manualmente lo gira 90° a la derecha. Para nuestro robot, este valor es 526.5. Ver el archivo en </a:t>
            </a:r>
            <a:r>
              <a:rPr lang="es-MX" sz="1600" dirty="0" err="1">
                <a:solidFill>
                  <a:schemeClr val="tx1"/>
                </a:solidFill>
                <a:latin typeface="Verdana" panose="020B0604030504040204" pitchFamily="34" charset="0"/>
                <a:ea typeface="Verdana" panose="020B0604030504040204" pitchFamily="34" charset="0"/>
                <a:cs typeface="Verdana" panose="020B0604030504040204" pitchFamily="34" charset="0"/>
              </a:rPr>
              <a:t>pdf</a:t>
            </a:r>
            <a:r>
              <a:rPr lang="es-MX" sz="1600" dirty="0">
                <a:solidFill>
                  <a:schemeClr val="tx1"/>
                </a:solidFill>
                <a:latin typeface="Verdana" panose="020B0604030504040204" pitchFamily="34" charset="0"/>
                <a:ea typeface="Verdana" panose="020B0604030504040204" pitchFamily="34" charset="0"/>
                <a:cs typeface="Verdana" panose="020B0604030504040204" pitchFamily="34" charset="0"/>
              </a:rPr>
              <a:t> para más información en cómo saber más de esto.</a:t>
            </a:r>
            <a:endPar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nSpc>
                <a:spcPct val="107000"/>
              </a:lnSpc>
              <a:spcAft>
                <a:spcPts val="600"/>
              </a:spcAft>
            </a:pPr>
            <a:r>
              <a:rPr lang="es-MX" sz="1600" dirty="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nSpc>
                <a:spcPct val="107000"/>
              </a:lnSpc>
              <a:spcAft>
                <a:spcPts val="600"/>
              </a:spcAft>
            </a:pPr>
            <a:r>
              <a:rPr lang="es-MX" sz="1600" dirty="0">
                <a:solidFill>
                  <a:schemeClr val="tx1"/>
                </a:solidFill>
                <a:latin typeface="Verdana" panose="020B0604030504040204" pitchFamily="34" charset="0"/>
                <a:ea typeface="Verdana" panose="020B0604030504040204" pitchFamily="34" charset="0"/>
                <a:cs typeface="Verdana" panose="020B0604030504040204" pitchFamily="34" charset="0"/>
              </a:rPr>
              <a:t>Ir a la etapa 2 después de esta etapa. Dar clic en el icono de la llave ubicado en la parte superior izquierda para ir a la siguiente etapa.</a:t>
            </a:r>
            <a:endPar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nSpc>
                <a:spcPct val="107000"/>
              </a:lnSpc>
              <a:spcAft>
                <a:spcPts val="600"/>
              </a:spcAft>
            </a:pPr>
            <a:r>
              <a:rPr lang="es-MX" sz="1600" dirty="0">
                <a:solidFill>
                  <a:schemeClr val="tx1"/>
                </a:solidFill>
                <a:latin typeface="Verdana" panose="020B0604030504040204" pitchFamily="34" charset="0"/>
                <a:ea typeface="Verdana" panose="020B0604030504040204" pitchFamily="34" charset="0"/>
                <a:cs typeface="Verdana" panose="020B0604030504040204" pitchFamily="34" charset="0"/>
              </a:rPr>
              <a:t>Sigue este paso al final de cada etapa</a:t>
            </a:r>
            <a:r>
              <a:rPr lang="es-MX"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r>
              <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rPr>
              <a:t> </a:t>
            </a:r>
          </a:p>
        </p:txBody>
      </p:sp>
      <p:pic>
        <p:nvPicPr>
          <p:cNvPr id="9" name="Picture 8" descr="Screen Shot 2014-09-25 at 5.29.10 PM.png"/>
          <p:cNvPicPr>
            <a:picLocks noChangeAspect="1"/>
          </p:cNvPicPr>
          <p:nvPr/>
        </p:nvPicPr>
        <p:blipFill rotWithShape="1">
          <a:blip r:embed="rId2">
            <a:extLst>
              <a:ext uri="{28A0092B-C50C-407E-A947-70E740481C1C}">
                <a14:useLocalDpi xmlns:a14="http://schemas.microsoft.com/office/drawing/2010/main" val="0"/>
              </a:ext>
            </a:extLst>
          </a:blip>
          <a:srcRect t="27892" r="48117" b="48245"/>
          <a:stretch/>
        </p:blipFill>
        <p:spPr>
          <a:xfrm>
            <a:off x="1822407" y="2979172"/>
            <a:ext cx="3801979" cy="1203158"/>
          </a:xfrm>
          <a:prstGeom prst="rect">
            <a:avLst/>
          </a:prstGeom>
        </p:spPr>
      </p:pic>
    </p:spTree>
    <p:extLst>
      <p:ext uri="{BB962C8B-B14F-4D97-AF65-F5344CB8AC3E}">
        <p14:creationId xmlns:p14="http://schemas.microsoft.com/office/powerpoint/2010/main" val="1992009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Screen Shot 2014-09-25 at 5.29.51 PM.png"/>
          <p:cNvPicPr>
            <a:picLocks noChangeAspect="1"/>
          </p:cNvPicPr>
          <p:nvPr/>
        </p:nvPicPr>
        <p:blipFill rotWithShape="1">
          <a:blip r:embed="rId2">
            <a:extLst>
              <a:ext uri="{28A0092B-C50C-407E-A947-70E740481C1C}">
                <a14:useLocalDpi xmlns:a14="http://schemas.microsoft.com/office/drawing/2010/main" val="0"/>
              </a:ext>
            </a:extLst>
          </a:blip>
          <a:srcRect t="33943" r="36706" b="36894"/>
          <a:stretch/>
        </p:blipFill>
        <p:spPr>
          <a:xfrm>
            <a:off x="239821" y="3588928"/>
            <a:ext cx="5654842" cy="1130969"/>
          </a:xfrm>
          <a:prstGeom prst="rect">
            <a:avLst/>
          </a:prstGeom>
        </p:spPr>
      </p:pic>
      <p:sp>
        <p:nvSpPr>
          <p:cNvPr id="2" name="Título 1"/>
          <p:cNvSpPr>
            <a:spLocks noGrp="1"/>
          </p:cNvSpPr>
          <p:nvPr>
            <p:ph type="title"/>
          </p:nvPr>
        </p:nvSpPr>
        <p:spPr>
          <a:xfrm>
            <a:off x="628650" y="995532"/>
            <a:ext cx="8274718" cy="994172"/>
          </a:xfrm>
        </p:spPr>
        <p:txBody>
          <a:bodyPr>
            <a:normAutofit fontScale="90000"/>
          </a:bodyPr>
          <a:lstStyle/>
          <a:p>
            <a:r>
              <a:rPr lang="es-MX" b="1" dirty="0">
                <a:solidFill>
                  <a:srgbClr val="C00000"/>
                </a:solidFill>
                <a:latin typeface="Arial Black" panose="020B0A04020102020204" pitchFamily="34" charset="0"/>
              </a:rPr>
              <a:t>ETAPA 2: AÑADIR CONSTANTES</a:t>
            </a:r>
            <a:r>
              <a:rPr lang="es-MX" dirty="0">
                <a:solidFill>
                  <a:srgbClr val="C00000"/>
                </a:solidFill>
                <a:latin typeface="Arial Black" panose="020B0A04020102020204" pitchFamily="34" charset="0"/>
              </a:rPr>
              <a:t/>
            </a:r>
            <a:br>
              <a:rPr lang="es-MX" dirty="0">
                <a:solidFill>
                  <a:srgbClr val="C00000"/>
                </a:solidFill>
                <a:latin typeface="Arial Black" panose="020B0A04020102020204" pitchFamily="34" charset="0"/>
              </a:rPr>
            </a:br>
            <a:endParaRPr lang="es-MX" dirty="0">
              <a:solidFill>
                <a:srgbClr val="C00000"/>
              </a:solidFill>
              <a:latin typeface="Arial Black" panose="020B0A04020102020204" pitchFamily="34" charset="0"/>
            </a:endParaRPr>
          </a:p>
        </p:txBody>
      </p:sp>
      <p:sp>
        <p:nvSpPr>
          <p:cNvPr id="4" name="Marcador de contenido 3"/>
          <p:cNvSpPr>
            <a:spLocks noGrp="1"/>
          </p:cNvSpPr>
          <p:nvPr>
            <p:ph idx="1"/>
          </p:nvPr>
        </p:nvSpPr>
        <p:spPr>
          <a:xfrm>
            <a:off x="239821" y="1443789"/>
            <a:ext cx="5439084" cy="139195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0" indent="0">
              <a:lnSpc>
                <a:spcPct val="107000"/>
              </a:lnSpc>
              <a:spcAft>
                <a:spcPts val="600"/>
              </a:spcAft>
              <a:buNone/>
            </a:pPr>
            <a:r>
              <a:rPr lang="es-MX" sz="1400" dirty="0">
                <a:solidFill>
                  <a:schemeClr val="tx1"/>
                </a:solidFill>
                <a:latin typeface="Verdana" panose="020B0604030504040204" pitchFamily="34" charset="0"/>
                <a:ea typeface="Verdana" panose="020B0604030504040204" pitchFamily="34" charset="0"/>
                <a:cs typeface="Verdana" panose="020B0604030504040204" pitchFamily="34" charset="0"/>
              </a:rPr>
              <a:t>Este programa es lo mismo que la etapa 1, excepto que tiene 2 constantes para la salida de los grados y energía. También le agregamos un bloque de Matemáticas para convertir de grados de transportador a los grados del motor de rotación. Le estamos añadiendo estas constantes para facilitar a la hora de hacer </a:t>
            </a:r>
            <a:r>
              <a:rPr lang="es-MX" sz="14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400" dirty="0">
                <a:solidFill>
                  <a:schemeClr val="tx1"/>
                </a:solidFill>
                <a:latin typeface="Verdana" panose="020B0604030504040204" pitchFamily="34" charset="0"/>
                <a:ea typeface="Verdana" panose="020B0604030504040204" pitchFamily="34" charset="0"/>
                <a:cs typeface="Verdana" panose="020B0604030504040204" pitchFamily="34" charset="0"/>
              </a:rPr>
              <a:t> Block</a:t>
            </a:r>
            <a:r>
              <a:rPr lang="es-MX" sz="14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r>
              <a:rPr lang="es-MX" sz="1050" dirty="0">
                <a:solidFill>
                  <a:schemeClr val="tx1"/>
                </a:solidFill>
                <a:latin typeface="Verdana" panose="020B0604030504040204" pitchFamily="34" charset="0"/>
                <a:ea typeface="Verdana" panose="020B0604030504040204" pitchFamily="34" charset="0"/>
                <a:cs typeface="Verdana" panose="020B0604030504040204" pitchFamily="34" charset="0"/>
              </a:rPr>
              <a:t> </a:t>
            </a:r>
          </a:p>
        </p:txBody>
      </p:sp>
      <p:sp>
        <p:nvSpPr>
          <p:cNvPr id="6" name="Rectángulo 5"/>
          <p:cNvSpPr/>
          <p:nvPr/>
        </p:nvSpPr>
        <p:spPr>
          <a:xfrm>
            <a:off x="1221427" y="2880482"/>
            <a:ext cx="712470" cy="6410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000" dirty="0">
                <a:solidFill>
                  <a:schemeClr val="tx1"/>
                </a:solidFill>
                <a:latin typeface="Arial" panose="020B0604020202020204" pitchFamily="34" charset="0"/>
                <a:ea typeface="Calibri" panose="020F0502020204030204" pitchFamily="34" charset="0"/>
                <a:cs typeface="Arial" panose="020B0604020202020204" pitchFamily="34" charset="0"/>
              </a:rPr>
              <a:t>Constante de energía</a:t>
            </a:r>
            <a:endParaRPr lang="es-MX" sz="105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7" name="Rectángulo 6"/>
          <p:cNvSpPr/>
          <p:nvPr/>
        </p:nvSpPr>
        <p:spPr>
          <a:xfrm>
            <a:off x="2096644" y="2896271"/>
            <a:ext cx="970598" cy="685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000" dirty="0">
                <a:solidFill>
                  <a:schemeClr val="tx1"/>
                </a:solidFill>
                <a:latin typeface="Arial" panose="020B0604020202020204" pitchFamily="34" charset="0"/>
                <a:ea typeface="Calibri" panose="020F0502020204030204" pitchFamily="34" charset="0"/>
                <a:cs typeface="Arial" panose="020B0604020202020204" pitchFamily="34" charset="0"/>
              </a:rPr>
              <a:t>Constante de grados de transportador</a:t>
            </a:r>
          </a:p>
        </p:txBody>
      </p:sp>
      <p:sp>
        <p:nvSpPr>
          <p:cNvPr id="8" name="Rectángulo 7"/>
          <p:cNvSpPr/>
          <p:nvPr/>
        </p:nvSpPr>
        <p:spPr>
          <a:xfrm>
            <a:off x="1025694" y="4685242"/>
            <a:ext cx="1558290" cy="119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000" dirty="0">
                <a:solidFill>
                  <a:schemeClr val="tx1"/>
                </a:solidFill>
                <a:latin typeface="Arial" panose="020B0604020202020204" pitchFamily="34" charset="0"/>
                <a:ea typeface="Calibri" panose="020F0502020204030204" pitchFamily="34" charset="0"/>
                <a:cs typeface="Arial" panose="020B0604020202020204" pitchFamily="34" charset="0"/>
              </a:rPr>
              <a:t>Estas son constantes. Una constante es una variable, pero se establece una vez y puedes cambiarle el valor en el cualquier lado.</a:t>
            </a:r>
            <a:endParaRPr lang="es-MX" sz="105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9" name="Rectángulo 8"/>
          <p:cNvSpPr/>
          <p:nvPr/>
        </p:nvSpPr>
        <p:spPr>
          <a:xfrm>
            <a:off x="2882050" y="4670244"/>
            <a:ext cx="1291214" cy="193509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000" dirty="0">
                <a:solidFill>
                  <a:schemeClr val="tx1"/>
                </a:solidFill>
                <a:latin typeface="Arial" panose="020B0604020202020204" pitchFamily="34" charset="0"/>
                <a:ea typeface="Calibri" panose="020F0502020204030204" pitchFamily="34" charset="0"/>
                <a:cs typeface="Arial" panose="020B0604020202020204" pitchFamily="34" charset="0"/>
              </a:rPr>
              <a:t>Este es un bloque de Matemáticas. Su función es convertir los grados del transportador a grados del motor de rotación. 5.85 es cuantos grados en el transportador. Ver el comentario a la derecha.</a:t>
            </a:r>
            <a:endParaRPr lang="es-MX" sz="105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10" name="Rectángulo 9"/>
          <p:cNvSpPr/>
          <p:nvPr/>
        </p:nvSpPr>
        <p:spPr>
          <a:xfrm>
            <a:off x="4440341" y="4648880"/>
            <a:ext cx="1068229" cy="167401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000" dirty="0">
                <a:solidFill>
                  <a:schemeClr val="tx1"/>
                </a:solidFill>
                <a:latin typeface="Arial" panose="020B0604020202020204" pitchFamily="34" charset="0"/>
                <a:ea typeface="Calibri" panose="020F0502020204030204" pitchFamily="34" charset="0"/>
                <a:cs typeface="Arial" panose="020B0604020202020204" pitchFamily="34" charset="0"/>
              </a:rPr>
              <a:t>Movemos el motor por la cantidad de grados que fue calculado en el bloque anterior, usando los cables amarillos (líneas amarillas).</a:t>
            </a:r>
            <a:endParaRPr lang="es-MX" sz="105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11" name="Marcador de contenido 3"/>
          <p:cNvSpPr txBox="1">
            <a:spLocks/>
          </p:cNvSpPr>
          <p:nvPr/>
        </p:nvSpPr>
        <p:spPr>
          <a:xfrm>
            <a:off x="5775647" y="1720514"/>
            <a:ext cx="3127721" cy="460238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mn-lt"/>
                <a:ea typeface="+mn-ea"/>
                <a:cs typeface="+mn-cs"/>
              </a:defRPr>
            </a:lvl9pPr>
          </a:lstStyle>
          <a:p>
            <a:pPr marL="0" indent="0">
              <a:lnSpc>
                <a:spcPct val="107000"/>
              </a:lnSpc>
              <a:spcAft>
                <a:spcPts val="600"/>
              </a:spcAft>
              <a:buNone/>
            </a:pPr>
            <a:r>
              <a:rPr lang="es-MX"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 la etapa 1: (puede usar el valor calculado en la etapa 1), necesita usar las lecturas del sensor para calcular cuántos grados de rotación del sensor ocupa si giras el robot 90° a la derecha. Para nuestro robot, el valor es de 526.5.</a:t>
            </a:r>
            <a:endParaRPr lang="es-MX" sz="14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07000"/>
              </a:lnSpc>
              <a:spcAft>
                <a:spcPts val="600"/>
              </a:spcAft>
              <a:buNone/>
            </a:pPr>
            <a:r>
              <a:rPr lang="es-MX"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En esta etapa (2) se tiene que dividir el valor por encima de los grados del motor de transportador por 90°  para calcular cuántos grados del motor hay en un grado del transportador. Para nuestro robot, es 5.85.</a:t>
            </a:r>
            <a:endParaRPr lang="es-MX" sz="14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07000"/>
              </a:lnSpc>
              <a:spcAft>
                <a:spcPts val="600"/>
              </a:spcAft>
              <a:buNone/>
            </a:pPr>
            <a:r>
              <a:rPr lang="es-MX"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s-MX" sz="14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07000"/>
              </a:lnSpc>
              <a:spcAft>
                <a:spcPts val="600"/>
              </a:spcAft>
              <a:buNone/>
            </a:pPr>
            <a:r>
              <a:rPr lang="es-MX"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Puede leer el documento en </a:t>
            </a:r>
            <a:r>
              <a:rPr lang="es-MX" sz="120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pdf</a:t>
            </a:r>
            <a:r>
              <a:rPr lang="es-MX"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por si necesita más explicación de lo que se hizo en esta etapa.</a:t>
            </a:r>
            <a:endParaRPr lang="es-MX" sz="14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0" indent="0">
              <a:lnSpc>
                <a:spcPct val="107000"/>
              </a:lnSpc>
              <a:spcAft>
                <a:spcPts val="600"/>
              </a:spcAft>
              <a:buNone/>
            </a:pPr>
            <a:r>
              <a:rPr lang="es-MX"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Ir a la etapa 3</a:t>
            </a:r>
            <a:endParaRPr lang="es-MX"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721476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4-09-25 at 5.30.35 PM.png"/>
          <p:cNvPicPr>
            <a:picLocks noChangeAspect="1"/>
          </p:cNvPicPr>
          <p:nvPr/>
        </p:nvPicPr>
        <p:blipFill rotWithShape="1">
          <a:blip r:embed="rId2">
            <a:extLst>
              <a:ext uri="{28A0092B-C50C-407E-A947-70E740481C1C}">
                <a14:useLocalDpi xmlns:a14="http://schemas.microsoft.com/office/drawing/2010/main" val="0"/>
              </a:ext>
            </a:extLst>
          </a:blip>
          <a:srcRect r="33791" b="37948"/>
          <a:stretch/>
        </p:blipFill>
        <p:spPr>
          <a:xfrm>
            <a:off x="168443" y="1388562"/>
            <a:ext cx="5293895" cy="2353248"/>
          </a:xfrm>
          <a:prstGeom prst="rect">
            <a:avLst/>
          </a:prstGeom>
        </p:spPr>
      </p:pic>
      <p:sp>
        <p:nvSpPr>
          <p:cNvPr id="2" name="Título 1"/>
          <p:cNvSpPr>
            <a:spLocks noGrp="1"/>
          </p:cNvSpPr>
          <p:nvPr>
            <p:ph type="title"/>
          </p:nvPr>
        </p:nvSpPr>
        <p:spPr>
          <a:xfrm>
            <a:off x="409073" y="860626"/>
            <a:ext cx="8357135" cy="1293028"/>
          </a:xfrm>
        </p:spPr>
        <p:txBody>
          <a:bodyPr>
            <a:normAutofit fontScale="90000"/>
          </a:bodyPr>
          <a:lstStyle/>
          <a:p>
            <a:r>
              <a:rPr lang="es-MX" dirty="0">
                <a:solidFill>
                  <a:srgbClr val="C00000"/>
                </a:solidFill>
                <a:latin typeface="Arial Black" panose="020B0A04020102020204" pitchFamily="34" charset="0"/>
              </a:rPr>
              <a:t>ETAPA 3: HACER UN MY BLOCK</a:t>
            </a:r>
            <a:br>
              <a:rPr lang="es-MX" dirty="0">
                <a:solidFill>
                  <a:srgbClr val="C00000"/>
                </a:solidFill>
                <a:latin typeface="Arial Black" panose="020B0A04020102020204" pitchFamily="34" charset="0"/>
              </a:rPr>
            </a:br>
            <a:endParaRPr lang="es-MX" dirty="0">
              <a:solidFill>
                <a:srgbClr val="C00000"/>
              </a:solidFill>
              <a:latin typeface="Arial Black" panose="020B0A04020102020204" pitchFamily="34" charset="0"/>
            </a:endParaRPr>
          </a:p>
        </p:txBody>
      </p:sp>
      <p:sp>
        <p:nvSpPr>
          <p:cNvPr id="5" name="Rectángulo 4"/>
          <p:cNvSpPr/>
          <p:nvPr/>
        </p:nvSpPr>
        <p:spPr>
          <a:xfrm>
            <a:off x="5462338" y="1648327"/>
            <a:ext cx="3537283" cy="47404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rPr>
              <a:t>Este programa es lo mismo que la etapa 2, excepto que tendrá que hacer un </a:t>
            </a:r>
            <a:r>
              <a:rPr lang="es-MX" sz="11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rPr>
              <a:t> Block. Dar clic en el bloque de Matemáticas en la derecha y dar clic en el menú de herramientas. Selecciona </a:t>
            </a:r>
            <a:r>
              <a:rPr lang="es-MX" sz="11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rPr>
              <a:t> Block </a:t>
            </a:r>
            <a:r>
              <a:rPr lang="es-MX" sz="1100" dirty="0" err="1">
                <a:solidFill>
                  <a:schemeClr val="tx1"/>
                </a:solidFill>
                <a:latin typeface="Verdana" panose="020B0604030504040204" pitchFamily="34" charset="0"/>
                <a:ea typeface="Verdana" panose="020B0604030504040204" pitchFamily="34" charset="0"/>
                <a:cs typeface="Verdana" panose="020B0604030504040204" pitchFamily="34" charset="0"/>
              </a:rPr>
              <a:t>Builder</a:t>
            </a:r>
            <a:r>
              <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rPr>
              <a:t>. Personaliza el </a:t>
            </a:r>
            <a:r>
              <a:rPr lang="es-MX" sz="11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rPr>
              <a:t> Block y selecciona terminar. Encontramos que el </a:t>
            </a:r>
            <a:r>
              <a:rPr lang="es-MX" sz="11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rPr>
              <a:t> Block </a:t>
            </a:r>
            <a:r>
              <a:rPr lang="es-MX" sz="1100" dirty="0" err="1">
                <a:solidFill>
                  <a:schemeClr val="tx1"/>
                </a:solidFill>
                <a:latin typeface="Verdana" panose="020B0604030504040204" pitchFamily="34" charset="0"/>
                <a:ea typeface="Verdana" panose="020B0604030504040204" pitchFamily="34" charset="0"/>
                <a:cs typeface="Verdana" panose="020B0604030504040204" pitchFamily="34" charset="0"/>
              </a:rPr>
              <a:t>Builder</a:t>
            </a:r>
            <a:r>
              <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rPr>
              <a:t> no te permite escoger un nombre largo. Para hacer un nombre largo, guardé el </a:t>
            </a:r>
            <a:r>
              <a:rPr lang="es-MX" sz="11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rPr>
              <a:t> Block y renombré como se llama “</a:t>
            </a:r>
            <a:r>
              <a:rPr lang="es-MX" sz="1100" dirty="0" err="1">
                <a:solidFill>
                  <a:schemeClr val="tx1"/>
                </a:solidFill>
                <a:latin typeface="Verdana" panose="020B0604030504040204" pitchFamily="34" charset="0"/>
                <a:ea typeface="Verdana" panose="020B0604030504040204" pitchFamily="34" charset="0"/>
                <a:cs typeface="Verdana" panose="020B0604030504040204" pitchFamily="34" charset="0"/>
              </a:rPr>
              <a:t>turndegrees_to_mtr_degrees</a:t>
            </a:r>
            <a:r>
              <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rPr>
              <a:t>”. Puede renombrar </a:t>
            </a:r>
            <a:r>
              <a:rPr lang="es-MX" sz="11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rPr>
              <a:t> Block o un programa, abriendo el programa y haciendo doble clic en la ficha del programa, en la parte superior de la pantalla. Por ejemplo, puede dar doble clic en la “etapa 3” en la parte superior de la pantalla, para renombrar este programa.</a:t>
            </a:r>
            <a:endPar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nSpc>
                <a:spcPct val="107000"/>
              </a:lnSpc>
              <a:spcAft>
                <a:spcPts val="600"/>
              </a:spcAft>
            </a:pPr>
            <a:r>
              <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rPr>
              <a:t>En general, debería de nombrar </a:t>
            </a:r>
            <a:r>
              <a:rPr lang="es-MX" sz="11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rPr>
              <a:t> Block como algo útil, para así poder recordar que es lo que hace.</a:t>
            </a:r>
            <a:endPar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nSpc>
                <a:spcPct val="107000"/>
              </a:lnSpc>
              <a:spcAft>
                <a:spcPts val="600"/>
              </a:spcAft>
            </a:pPr>
            <a:r>
              <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rPr>
              <a:t>Una vez que haga  </a:t>
            </a:r>
            <a:r>
              <a:rPr lang="es-MX" sz="11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rPr>
              <a:t> Block, te lo muestran en la ficha color verde oscura al final. Te mostrara el nombre del </a:t>
            </a:r>
            <a:r>
              <a:rPr lang="es-MX" sz="11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rPr>
              <a:t> Block si usted ciernes encima de ella. Ahora puede usar </a:t>
            </a:r>
            <a:r>
              <a:rPr lang="es-MX" sz="11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rPr>
              <a:t> Block la veces que quiera.</a:t>
            </a:r>
            <a:endPar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nSpc>
                <a:spcPct val="107000"/>
              </a:lnSpc>
              <a:spcAft>
                <a:spcPts val="600"/>
              </a:spcAft>
            </a:pPr>
            <a:r>
              <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rPr>
              <a:t>Ir a la etapa </a:t>
            </a:r>
            <a:r>
              <a:rPr lang="es-MX" sz="11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4</a:t>
            </a:r>
            <a:endPar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Rectángulo 5"/>
          <p:cNvSpPr/>
          <p:nvPr/>
        </p:nvSpPr>
        <p:spPr>
          <a:xfrm>
            <a:off x="2593744" y="3741810"/>
            <a:ext cx="1201609" cy="15069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rPr>
              <a:t>Este es el bloque de Matemáticas que necesita hacer en un </a:t>
            </a:r>
            <a:r>
              <a:rPr lang="es-MX" sz="11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100" dirty="0">
                <a:solidFill>
                  <a:schemeClr val="tx1"/>
                </a:solidFill>
                <a:latin typeface="Verdana" panose="020B0604030504040204" pitchFamily="34" charset="0"/>
                <a:ea typeface="Verdana" panose="020B0604030504040204" pitchFamily="34" charset="0"/>
                <a:cs typeface="Verdana" panose="020B0604030504040204" pitchFamily="34" charset="0"/>
              </a:rPr>
              <a:t> Block antes de ir a la etapa 4</a:t>
            </a:r>
            <a:endPar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003771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 Shot 2014-09-25 at 5.31.23 PM.png"/>
          <p:cNvPicPr>
            <a:picLocks noChangeAspect="1"/>
          </p:cNvPicPr>
          <p:nvPr/>
        </p:nvPicPr>
        <p:blipFill rotWithShape="1">
          <a:blip r:embed="rId2">
            <a:extLst>
              <a:ext uri="{28A0092B-C50C-407E-A947-70E740481C1C}">
                <a14:useLocalDpi xmlns:a14="http://schemas.microsoft.com/office/drawing/2010/main" val="0"/>
              </a:ext>
            </a:extLst>
          </a:blip>
          <a:srcRect t="50318" r="30934"/>
          <a:stretch/>
        </p:blipFill>
        <p:spPr>
          <a:xfrm>
            <a:off x="1578782" y="4018548"/>
            <a:ext cx="5811460" cy="1813702"/>
          </a:xfrm>
          <a:prstGeom prst="rect">
            <a:avLst/>
          </a:prstGeom>
        </p:spPr>
      </p:pic>
      <p:sp>
        <p:nvSpPr>
          <p:cNvPr id="2" name="Título 1"/>
          <p:cNvSpPr>
            <a:spLocks noGrp="1"/>
          </p:cNvSpPr>
          <p:nvPr>
            <p:ph type="title"/>
          </p:nvPr>
        </p:nvSpPr>
        <p:spPr>
          <a:xfrm>
            <a:off x="457200" y="968704"/>
            <a:ext cx="8453387" cy="1293028"/>
          </a:xfrm>
        </p:spPr>
        <p:txBody>
          <a:bodyPr>
            <a:normAutofit/>
          </a:bodyPr>
          <a:lstStyle/>
          <a:p>
            <a:r>
              <a:rPr lang="es-MX" dirty="0">
                <a:solidFill>
                  <a:srgbClr val="C00000"/>
                </a:solidFill>
                <a:latin typeface="Arial Black" panose="020B0A04020102020204" pitchFamily="34" charset="0"/>
              </a:rPr>
              <a:t>ETAPA 4: USAR </a:t>
            </a:r>
            <a:r>
              <a:rPr lang="es-MX" dirty="0" smtClean="0">
                <a:solidFill>
                  <a:srgbClr val="C00000"/>
                </a:solidFill>
                <a:latin typeface="Arial Black" panose="020B0A04020102020204" pitchFamily="34" charset="0"/>
              </a:rPr>
              <a:t>MY </a:t>
            </a:r>
            <a:r>
              <a:rPr lang="es-MX" dirty="0">
                <a:solidFill>
                  <a:srgbClr val="C00000"/>
                </a:solidFill>
                <a:latin typeface="Arial Black" panose="020B0A04020102020204" pitchFamily="34" charset="0"/>
              </a:rPr>
              <a:t>BLOCK</a:t>
            </a:r>
            <a:br>
              <a:rPr lang="es-MX" dirty="0">
                <a:solidFill>
                  <a:srgbClr val="C00000"/>
                </a:solidFill>
                <a:latin typeface="Arial Black" panose="020B0A04020102020204" pitchFamily="34" charset="0"/>
              </a:rPr>
            </a:br>
            <a:endParaRPr lang="es-MX" dirty="0">
              <a:solidFill>
                <a:srgbClr val="C00000"/>
              </a:solidFill>
              <a:latin typeface="Arial Black" panose="020B0A04020102020204" pitchFamily="34" charset="0"/>
            </a:endParaRPr>
          </a:p>
        </p:txBody>
      </p:sp>
      <p:sp>
        <p:nvSpPr>
          <p:cNvPr id="5" name="Rectángulo 4"/>
          <p:cNvSpPr/>
          <p:nvPr/>
        </p:nvSpPr>
        <p:spPr>
          <a:xfrm>
            <a:off x="1858879" y="2370221"/>
            <a:ext cx="3050005" cy="152780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Este programa es lo mismo que la etapa 3, excepto que ahora usa un </a:t>
            </a:r>
            <a:r>
              <a:rPr lang="es-MX"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 Block llamado </a:t>
            </a:r>
            <a:r>
              <a:rPr lang="es-MX"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turndegrees_to_motor_degrees</a:t>
            </a:r>
            <a:endParaRPr lang="es-MX"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nSpc>
                <a:spcPct val="107000"/>
              </a:lnSpc>
              <a:spcAft>
                <a:spcPts val="600"/>
              </a:spcAft>
            </a:pP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Que tendría que haber creado en la etapa 3</a:t>
            </a:r>
            <a:r>
              <a:rPr lang="es-MX"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s-MX"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Rectángulo 5"/>
          <p:cNvSpPr/>
          <p:nvPr/>
        </p:nvSpPr>
        <p:spPr>
          <a:xfrm>
            <a:off x="5526444" y="2370222"/>
            <a:ext cx="1476358" cy="15796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Este es un </a:t>
            </a:r>
            <a:r>
              <a:rPr lang="es-MX"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 Block que hicimos. Convierte grados de transportador a grados del motor.</a:t>
            </a:r>
            <a:endParaRPr lang="es-MX"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7" name="Rectángulo 6"/>
          <p:cNvSpPr/>
          <p:nvPr/>
        </p:nvSpPr>
        <p:spPr>
          <a:xfrm>
            <a:off x="5179723" y="5360286"/>
            <a:ext cx="1683068" cy="9439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07000"/>
              </a:lnSpc>
              <a:spcAft>
                <a:spcPts val="600"/>
              </a:spcAft>
            </a:pP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Ir a la etapa 4 una vez que haya insertado su </a:t>
            </a:r>
            <a:r>
              <a:rPr lang="es-MX"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es-MX" sz="1200" dirty="0">
                <a:solidFill>
                  <a:schemeClr val="tx1"/>
                </a:solidFill>
                <a:latin typeface="Verdana" panose="020B0604030504040204" pitchFamily="34" charset="0"/>
                <a:ea typeface="Verdana" panose="020B0604030504040204" pitchFamily="34" charset="0"/>
                <a:cs typeface="Verdana" panose="020B0604030504040204" pitchFamily="34" charset="0"/>
              </a:rPr>
              <a:t> Block.</a:t>
            </a:r>
            <a:endParaRPr lang="es-MX"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93400776"/>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94</TotalTime>
  <Words>1395</Words>
  <Application>Microsoft Office PowerPoint</Application>
  <PresentationFormat>On-screen Show (4:3)</PresentationFormat>
  <Paragraphs>87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Black</vt:lpstr>
      <vt:lpstr>Calibri</vt:lpstr>
      <vt:lpstr>Century Gothic</vt:lpstr>
      <vt:lpstr>Times New Roman</vt:lpstr>
      <vt:lpstr>Verdana</vt:lpstr>
      <vt:lpstr>Vapor Trail</vt:lpstr>
      <vt:lpstr>PowerPoint Presentation</vt:lpstr>
      <vt:lpstr>OBJETIVOS DE LA LECCION </vt:lpstr>
      <vt:lpstr>MY BLOCKS CON ENTRADAS Y SALIDAS (TURN DEGREES) </vt:lpstr>
      <vt:lpstr>HACIENDO UN GIRO MY BLOCK </vt:lpstr>
      <vt:lpstr>Medición del sensor de rotación </vt:lpstr>
      <vt:lpstr>ETAPA 1: MEDIDA DE VUELTAS </vt:lpstr>
      <vt:lpstr>ETAPA 2: AÑADIR CONSTANTES </vt:lpstr>
      <vt:lpstr>ETAPA 3: HACER UN MY BLOCK </vt:lpstr>
      <vt:lpstr>ETAPA 4: USAR MY BLOCK </vt:lpstr>
      <vt:lpstr>ETAPA 5: OTRO MY BLOCK </vt:lpstr>
      <vt:lpstr>ETAPA 6: GIRE LOS GRADOS A LA DERECHA </vt:lpstr>
      <vt:lpstr>PowerPoint Presentation</vt:lpstr>
      <vt:lpstr>CRÉDITOS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PAVILION</dc:creator>
  <cp:lastModifiedBy>Sanjay Seshan</cp:lastModifiedBy>
  <cp:revision>16</cp:revision>
  <dcterms:created xsi:type="dcterms:W3CDTF">2015-04-19T03:01:03Z</dcterms:created>
  <dcterms:modified xsi:type="dcterms:W3CDTF">2015-04-21T01:58:11Z</dcterms:modified>
</cp:coreProperties>
</file>