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Lst>
  <p:notesMasterIdLst>
    <p:notesMasterId r:id="rId21"/>
  </p:notesMasterIdLst>
  <p:handoutMasterIdLst>
    <p:handoutMasterId r:id="rId22"/>
  </p:handoutMasterIdLst>
  <p:sldIdLst>
    <p:sldId id="258" r:id="rId2"/>
    <p:sldId id="289" r:id="rId3"/>
    <p:sldId id="280" r:id="rId4"/>
    <p:sldId id="296" r:id="rId5"/>
    <p:sldId id="293" r:id="rId6"/>
    <p:sldId id="286" r:id="rId7"/>
    <p:sldId id="281" r:id="rId8"/>
    <p:sldId id="297" r:id="rId9"/>
    <p:sldId id="291" r:id="rId10"/>
    <p:sldId id="292" r:id="rId11"/>
    <p:sldId id="283" r:id="rId12"/>
    <p:sldId id="284" r:id="rId13"/>
    <p:sldId id="285" r:id="rId14"/>
    <p:sldId id="277" r:id="rId15"/>
    <p:sldId id="294" r:id="rId16"/>
    <p:sldId id="288" r:id="rId17"/>
    <p:sldId id="287" r:id="rId18"/>
    <p:sldId id="290"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952" autoAdjust="0"/>
    <p:restoredTop sz="93234" autoAdjust="0"/>
  </p:normalViewPr>
  <p:slideViewPr>
    <p:cSldViewPr snapToGrid="0" snapToObjects="1">
      <p:cViewPr varScale="1">
        <p:scale>
          <a:sx n="90" d="100"/>
          <a:sy n="90" d="100"/>
        </p:scale>
        <p:origin x="686" y="53"/>
      </p:cViewPr>
      <p:guideLst>
        <p:guide orient="horz" pos="2160"/>
        <p:guide pos="2880"/>
      </p:guideLst>
    </p:cSldViewPr>
  </p:slideViewPr>
  <p:notesTextViewPr>
    <p:cViewPr>
      <p:scale>
        <a:sx n="100" d="100"/>
        <a:sy n="100" d="100"/>
      </p:scale>
      <p:origin x="0" y="0"/>
    </p:cViewPr>
  </p:notesTextViewPr>
  <p:sorterViewPr>
    <p:cViewPr>
      <p:scale>
        <a:sx n="137" d="100"/>
        <a:sy n="13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11/12/2015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11/12/2015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dirty="0"/>
          </a:p>
        </p:txBody>
      </p:sp>
    </p:spTree>
    <p:extLst>
      <p:ext uri="{BB962C8B-B14F-4D97-AF65-F5344CB8AC3E}">
        <p14:creationId xmlns:p14="http://schemas.microsoft.com/office/powerpoint/2010/main" val="1994090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18</a:t>
            </a:fld>
            <a:endParaRPr lang="en-US" dirty="0"/>
          </a:p>
        </p:txBody>
      </p:sp>
    </p:spTree>
    <p:extLst>
      <p:ext uri="{BB962C8B-B14F-4D97-AF65-F5344CB8AC3E}">
        <p14:creationId xmlns:p14="http://schemas.microsoft.com/office/powerpoint/2010/main" val="1249507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19</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D03224-C78A-48B8-ACAD-0B29C3D7860E}" type="datetime1">
              <a:rPr lang="en-US" smtClean="0"/>
              <a:t>11/12/2015</a:t>
            </a:fld>
            <a:endParaRPr lang="en-US"/>
          </a:p>
        </p:txBody>
      </p:sp>
      <p:sp>
        <p:nvSpPr>
          <p:cNvPr id="5" name="Footer Placeholder 4"/>
          <p:cNvSpPr>
            <a:spLocks noGrp="1"/>
          </p:cNvSpPr>
          <p:nvPr>
            <p:ph type="ftr" sz="quarter" idx="11"/>
          </p:nvPr>
        </p:nvSpPr>
        <p:spPr/>
        <p:txBody>
          <a:bodyPr/>
          <a:lstStyle/>
          <a:p>
            <a:r>
              <a:rPr lang="en-US" smtClean="0"/>
              <a:t>© 2015 EV3Lessons.com, Last edit 11/10/2015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hasCustomPrompt="1"/>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baseline="0">
                <a:solidFill>
                  <a:schemeClr val="bg1"/>
                </a:solidFill>
                <a:latin typeface="+mj-lt"/>
                <a:ea typeface="+mj-ea"/>
                <a:cs typeface="+mj-cs"/>
              </a:defRPr>
            </a:lvl1pPr>
          </a:lstStyle>
          <a:p>
            <a:r>
              <a:rPr lang="en-US" dirty="0" smtClean="0"/>
              <a:t>Advanced Programming Lesson</a:t>
            </a:r>
            <a:endParaRPr dirty="0"/>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01D888E-E3C8-44B0-B2E0-06E87BFCDB74}" type="datetime1">
              <a:rPr lang="en-US" smtClean="0"/>
              <a:t>11/12/2015</a:t>
            </a:fld>
            <a:endParaRPr lang="en-US" dirty="0"/>
          </a:p>
        </p:txBody>
      </p:sp>
      <p:sp>
        <p:nvSpPr>
          <p:cNvPr id="6" name="Footer Placeholder 5"/>
          <p:cNvSpPr>
            <a:spLocks noGrp="1"/>
          </p:cNvSpPr>
          <p:nvPr>
            <p:ph type="ftr" sz="quarter" idx="11"/>
          </p:nvPr>
        </p:nvSpPr>
        <p:spPr/>
        <p:txBody>
          <a:bodyPr/>
          <a:lstStyle/>
          <a:p>
            <a:r>
              <a:rPr lang="en-US" smtClean="0"/>
              <a:t>© 2015 EV3Lessons.com, Last edit 11/10/2015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972658-D3F2-4DA7-93D9-610E497BF3E1}" type="datetime1">
              <a:rPr lang="en-US" smtClean="0"/>
              <a:t>11/12/2015</a:t>
            </a:fld>
            <a:endParaRPr lang="en-US" dirty="0"/>
          </a:p>
        </p:txBody>
      </p:sp>
      <p:sp>
        <p:nvSpPr>
          <p:cNvPr id="6" name="Footer Placeholder 5"/>
          <p:cNvSpPr>
            <a:spLocks noGrp="1"/>
          </p:cNvSpPr>
          <p:nvPr>
            <p:ph type="ftr" sz="quarter" idx="11"/>
          </p:nvPr>
        </p:nvSpPr>
        <p:spPr/>
        <p:txBody>
          <a:bodyPr/>
          <a:lstStyle/>
          <a:p>
            <a:r>
              <a:rPr lang="en-US" smtClean="0"/>
              <a:t>© 2015 EV3Lessons.com, Last edit 11/10/2015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2D62DFCC-42FA-4151-A3BC-7A02EE95FA20}" type="datetime1">
              <a:rPr lang="en-US" smtClean="0"/>
              <a:t>11/12/2015</a:t>
            </a:fld>
            <a:endParaRPr lang="en-US"/>
          </a:p>
        </p:txBody>
      </p:sp>
      <p:sp>
        <p:nvSpPr>
          <p:cNvPr id="5" name="Footer Placeholder 4"/>
          <p:cNvSpPr>
            <a:spLocks noGrp="1"/>
          </p:cNvSpPr>
          <p:nvPr>
            <p:ph type="ftr" sz="quarter" idx="11"/>
          </p:nvPr>
        </p:nvSpPr>
        <p:spPr/>
        <p:txBody>
          <a:bodyPr/>
          <a:lstStyle/>
          <a:p>
            <a:r>
              <a:rPr lang="en-US" smtClean="0"/>
              <a:t>© 2015 EV3Lessons.com, Last edit 11/10/2015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34138B8-64FD-4912-85B2-4445A010F270}" type="datetime1">
              <a:rPr lang="en-US" smtClean="0"/>
              <a:t>11/12/2015</a:t>
            </a:fld>
            <a:endParaRPr lang="en-US"/>
          </a:p>
        </p:txBody>
      </p:sp>
      <p:sp>
        <p:nvSpPr>
          <p:cNvPr id="5" name="Footer Placeholder 4"/>
          <p:cNvSpPr>
            <a:spLocks noGrp="1"/>
          </p:cNvSpPr>
          <p:nvPr>
            <p:ph type="ftr" sz="quarter" idx="11"/>
          </p:nvPr>
        </p:nvSpPr>
        <p:spPr/>
        <p:txBody>
          <a:bodyPr/>
          <a:lstStyle/>
          <a:p>
            <a:r>
              <a:rPr lang="en-US" smtClean="0"/>
              <a:t>© 2015 EV3Lessons.com, Last edit 11/10/2015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noFill/>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63262B27-BCFD-478F-A21D-598A0BF1DA83}" type="datetime1">
              <a:rPr lang="en-US" smtClean="0"/>
              <a:t>11/12/2015</a:t>
            </a:fld>
            <a:endParaRPr lang="en-US"/>
          </a:p>
        </p:txBody>
      </p:sp>
      <p:sp>
        <p:nvSpPr>
          <p:cNvPr id="5" name="Footer Placeholder 4"/>
          <p:cNvSpPr>
            <a:spLocks noGrp="1"/>
          </p:cNvSpPr>
          <p:nvPr>
            <p:ph type="ftr" sz="quarter" idx="11"/>
          </p:nvPr>
        </p:nvSpPr>
        <p:spPr/>
        <p:txBody>
          <a:bodyPr/>
          <a:lstStyle/>
          <a:p>
            <a:r>
              <a:rPr lang="en-US" smtClean="0"/>
              <a:t>© 2015 EV3Lessons.com, Last edit 11/10/2015</a:t>
            </a:r>
            <a:endParaRPr lang="en-US"/>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23D6D190-0146-476A-ABDB-25C129936575}" type="datetime1">
              <a:rPr lang="en-US" smtClean="0"/>
              <a:t>11/12/2015</a:t>
            </a:fld>
            <a:endParaRPr lang="en-US"/>
          </a:p>
        </p:txBody>
      </p:sp>
      <p:sp>
        <p:nvSpPr>
          <p:cNvPr id="5" name="Footer Placeholder 4"/>
          <p:cNvSpPr>
            <a:spLocks noGrp="1"/>
          </p:cNvSpPr>
          <p:nvPr>
            <p:ph type="ftr" sz="quarter" idx="11"/>
          </p:nvPr>
        </p:nvSpPr>
        <p:spPr/>
        <p:txBody>
          <a:bodyPr/>
          <a:lstStyle/>
          <a:p>
            <a:r>
              <a:rPr lang="en-US" smtClean="0"/>
              <a:t>© 2015 EV3Lessons.com, Last edit 11/10/2015</a:t>
            </a:r>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Click to edit Master text styles</a:t>
            </a:r>
          </a:p>
        </p:txBody>
      </p:sp>
      <p:sp>
        <p:nvSpPr>
          <p:cNvPr id="4" name="Date Placeholder 3"/>
          <p:cNvSpPr>
            <a:spLocks noGrp="1"/>
          </p:cNvSpPr>
          <p:nvPr>
            <p:ph type="dt" sz="half" idx="10"/>
          </p:nvPr>
        </p:nvSpPr>
        <p:spPr/>
        <p:txBody>
          <a:bodyPr/>
          <a:lstStyle/>
          <a:p>
            <a:fld id="{7E1584FB-7979-4182-BDC4-BE8F5E969862}" type="datetime1">
              <a:rPr lang="en-US" smtClean="0"/>
              <a:t>11/12/2015</a:t>
            </a:fld>
            <a:endParaRPr lang="en-US"/>
          </a:p>
        </p:txBody>
      </p:sp>
      <p:sp>
        <p:nvSpPr>
          <p:cNvPr id="5" name="Footer Placeholder 4"/>
          <p:cNvSpPr>
            <a:spLocks noGrp="1"/>
          </p:cNvSpPr>
          <p:nvPr>
            <p:ph type="ftr" sz="quarter" idx="11"/>
          </p:nvPr>
        </p:nvSpPr>
        <p:spPr/>
        <p:txBody>
          <a:bodyPr/>
          <a:lstStyle/>
          <a:p>
            <a:r>
              <a:rPr lang="en-US" smtClean="0"/>
              <a:t>© 2015 EV3Lessons.com, Last edit 11/10/2015</a:t>
            </a:r>
            <a:endParaRPr lang="en-US"/>
          </a:p>
        </p:txBody>
      </p:sp>
      <p:sp>
        <p:nvSpPr>
          <p:cNvPr id="6" name="Slide Number Placeholder 5"/>
          <p:cNvSpPr>
            <a:spLocks noGrp="1"/>
          </p:cNvSpPr>
          <p:nvPr>
            <p:ph type="sldNum" sz="quarter" idx="12"/>
          </p:nvPr>
        </p:nvSpPr>
        <p:spPr/>
        <p:txBody>
          <a:bodyPr/>
          <a:lstStyle/>
          <a:p>
            <a:fld id="{162F1D00-BD13-4404-86B0-79703945A0A7}"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Drag picture to placeholder or click icon to add</a:t>
            </a:r>
            <a:endParaRPr/>
          </a:p>
        </p:txBody>
      </p:sp>
      <p:sp>
        <p:nvSpPr>
          <p:cNvPr id="4" name="Date Placeholder 3"/>
          <p:cNvSpPr>
            <a:spLocks noGrp="1"/>
          </p:cNvSpPr>
          <p:nvPr>
            <p:ph type="dt" sz="half" idx="10"/>
          </p:nvPr>
        </p:nvSpPr>
        <p:spPr/>
        <p:txBody>
          <a:bodyPr/>
          <a:lstStyle/>
          <a:p>
            <a:fld id="{EC06FD87-F18D-457A-806B-AA5D1A76FFA4}" type="datetime1">
              <a:rPr lang="en-US" smtClean="0"/>
              <a:t>11/12/2015</a:t>
            </a:fld>
            <a:endParaRPr lang="en-US" dirty="0"/>
          </a:p>
        </p:txBody>
      </p:sp>
      <p:sp>
        <p:nvSpPr>
          <p:cNvPr id="6" name="Slide Number Placeholder 5"/>
          <p:cNvSpPr>
            <a:spLocks noGrp="1"/>
          </p:cNvSpPr>
          <p:nvPr>
            <p:ph type="sldNum" sz="quarter" idx="12"/>
          </p:nvPr>
        </p:nvSpPr>
        <p:spPr/>
        <p:txBody>
          <a:bodyPr/>
          <a:lstStyle/>
          <a:p>
            <a:fld id="{4382A7F7-08BF-4252-8141-63FB96055BBB}"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noFill/>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C0284210-0621-4985-A7D5-2E097962EC1A}" type="datetime1">
              <a:rPr lang="en-US" smtClean="0"/>
              <a:t>11/12/2015</a:t>
            </a:fld>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DE62B863-8F6A-4F0F-9561-6E711C04B361}" type="datetime1">
              <a:rPr lang="en-US" smtClean="0"/>
              <a:t>11/12/2015</a:t>
            </a:fld>
            <a:endParaRPr lang="en-US"/>
          </a:p>
        </p:txBody>
      </p:sp>
      <p:sp>
        <p:nvSpPr>
          <p:cNvPr id="8" name="Footer Placeholder 7"/>
          <p:cNvSpPr>
            <a:spLocks noGrp="1"/>
          </p:cNvSpPr>
          <p:nvPr>
            <p:ph type="ftr" sz="quarter" idx="11"/>
          </p:nvPr>
        </p:nvSpPr>
        <p:spPr/>
        <p:txBody>
          <a:bodyPr/>
          <a:lstStyle/>
          <a:p>
            <a:r>
              <a:rPr lang="en-US" smtClean="0"/>
              <a:t>© 2015 EV3Lessons.com, Last edit 11/10/2015</a:t>
            </a:r>
            <a:endParaRPr lang="en-US"/>
          </a:p>
        </p:txBody>
      </p:sp>
      <p:sp>
        <p:nvSpPr>
          <p:cNvPr id="9" name="Slide Number Placeholder 8"/>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noFill/>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647E5A3-DA8C-4E40-8E2B-382623E75419}" type="datetime1">
              <a:rPr lang="en-US" smtClean="0"/>
              <a:t>11/12/2015</a:t>
            </a:fld>
            <a:endParaRPr lang="en-US"/>
          </a:p>
        </p:txBody>
      </p:sp>
      <p:sp>
        <p:nvSpPr>
          <p:cNvPr id="4" name="Footer Placeholder 3"/>
          <p:cNvSpPr>
            <a:spLocks noGrp="1"/>
          </p:cNvSpPr>
          <p:nvPr>
            <p:ph type="ftr" sz="quarter" idx="11"/>
          </p:nvPr>
        </p:nvSpPr>
        <p:spPr/>
        <p:txBody>
          <a:bodyPr/>
          <a:lstStyle/>
          <a:p>
            <a:r>
              <a:rPr lang="en-US" smtClean="0"/>
              <a:t>© 2015 EV3Lessons.com, Last edit 11/10/2015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482767-80F5-47AB-876A-9FA9E8365339}" type="datetime1">
              <a:rPr lang="en-US" smtClean="0"/>
              <a:t>11/12/2015</a:t>
            </a:fld>
            <a:endParaRPr lang="en-US"/>
          </a:p>
        </p:txBody>
      </p:sp>
      <p:sp>
        <p:nvSpPr>
          <p:cNvPr id="6" name="Footer Placeholder 5"/>
          <p:cNvSpPr>
            <a:spLocks noGrp="1"/>
          </p:cNvSpPr>
          <p:nvPr>
            <p:ph type="ftr" sz="quarter" idx="11"/>
          </p:nvPr>
        </p:nvSpPr>
        <p:spPr/>
        <p:txBody>
          <a:bodyPr/>
          <a:lstStyle/>
          <a:p>
            <a:r>
              <a:rPr lang="en-US" smtClean="0"/>
              <a:t>© 2015 EV3Lessons.com, Last edit 11/10/2015</a:t>
            </a:r>
            <a:endParaRPr lang="en-US"/>
          </a:p>
        </p:txBody>
      </p:sp>
      <p:sp>
        <p:nvSpPr>
          <p:cNvPr id="7" name="Slide Number Placeholder 6"/>
          <p:cNvSpPr>
            <a:spLocks noGrp="1"/>
          </p:cNvSpPr>
          <p:nvPr>
            <p:ph type="sldNum" sz="quarter" idx="12"/>
          </p:nvPr>
        </p:nvSpPr>
        <p:spPr/>
        <p:txBody>
          <a:bodyPr/>
          <a:lstStyle/>
          <a:p>
            <a:fld id="{4382A7F7-08BF-4252-8141-63FB96055BBB}"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4163" y="1818870"/>
            <a:ext cx="8574087" cy="430729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FCE16FEE-4A79-4781-AACB-61C8F868F7BA}" type="datetime1">
              <a:rPr lang="en-US" smtClean="0"/>
              <a:t>11/12/2015</a:t>
            </a:fld>
            <a:endParaRPr lang="en-US" dirty="0"/>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r>
              <a:rPr lang="en-US" smtClean="0"/>
              <a:t>© 2015 EV3Lessons.com, Last edit 11/10/2015</a:t>
            </a:r>
            <a:endParaRPr lang="en-US" dirty="0"/>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4382A7F7-08BF-4252-8141-63FB96055BBB}"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9" r:id="rId9"/>
    <p:sldLayoutId id="2147483831" r:id="rId10"/>
    <p:sldLayoutId id="2147483832" r:id="rId11"/>
    <p:sldLayoutId id="2147483833" r:id="rId12"/>
    <p:sldLayoutId id="2147483834" r:id="rId13"/>
  </p:sldLayoutIdLst>
  <p:timing>
    <p:tnLst>
      <p:par>
        <p:cTn id="1" dur="indefinite" restart="never" nodeType="tmRoot"/>
      </p:par>
    </p:tnLst>
  </p:timing>
  <p:hf hd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9698" y="2974369"/>
            <a:ext cx="7810967" cy="1088237"/>
          </a:xfrm>
        </p:spPr>
        <p:txBody>
          <a:bodyPr>
            <a:normAutofit/>
          </a:bodyPr>
          <a:lstStyle/>
          <a:p>
            <a:r>
              <a:rPr lang="en-US" sz="4400" dirty="0" smtClean="0">
                <a:solidFill>
                  <a:srgbClr val="FF0000"/>
                </a:solidFill>
              </a:rPr>
              <a:t>Gyro Turns</a:t>
            </a:r>
            <a:endParaRPr lang="en-US" sz="2800" dirty="0">
              <a:solidFill>
                <a:srgbClr val="FF0000"/>
              </a:solidFill>
            </a:endParaRPr>
          </a:p>
        </p:txBody>
      </p:sp>
      <p:sp>
        <p:nvSpPr>
          <p:cNvPr id="3" name="TextBox 2"/>
          <p:cNvSpPr txBox="1"/>
          <p:nvPr/>
        </p:nvSpPr>
        <p:spPr>
          <a:xfrm>
            <a:off x="329321" y="454946"/>
            <a:ext cx="5352131" cy="1323439"/>
          </a:xfrm>
          <a:prstGeom prst="rect">
            <a:avLst/>
          </a:prstGeom>
          <a:noFill/>
        </p:spPr>
        <p:txBody>
          <a:bodyPr wrap="square" rtlCol="0">
            <a:spAutoFit/>
          </a:bodyPr>
          <a:lstStyle/>
          <a:p>
            <a:r>
              <a:rPr lang="en-US" sz="4000" dirty="0" smtClean="0">
                <a:solidFill>
                  <a:schemeClr val="bg1"/>
                </a:solidFill>
              </a:rPr>
              <a:t>ADVANCED EV3 PROGRAMMING LESSON</a:t>
            </a:r>
            <a:endParaRPr lang="en-US" sz="4000" dirty="0">
              <a:solidFill>
                <a:schemeClr val="bg1"/>
              </a:solidFill>
            </a:endParaRPr>
          </a:p>
        </p:txBody>
      </p:sp>
      <p:pic>
        <p:nvPicPr>
          <p:cNvPr id="1026" name="Picture 2" descr="EV3Lessons.com"/>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83052" y="614039"/>
            <a:ext cx="2940317" cy="1092118"/>
          </a:xfrm>
          <a:prstGeom prst="rect">
            <a:avLst/>
          </a:prstGeom>
          <a:noFill/>
          <a:extLst>
            <a:ext uri="{909E8E84-426E-40dd-AFC4-6F175D3DCCD1}">
              <a14:hiddenFill xmlns="" xmlns:a14="http://schemas.microsoft.com/office/drawing/2010/main">
                <a:solidFill>
                  <a:srgbClr val="FFFFFF"/>
                </a:solidFill>
              </a14:hiddenFill>
            </a:ext>
          </a:extLst>
        </p:spPr>
      </p:pic>
      <p:pic>
        <p:nvPicPr>
          <p:cNvPr id="6" name="Picture 5"/>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29321" y="5469467"/>
            <a:ext cx="1371546" cy="1312112"/>
          </a:xfrm>
          <a:prstGeom prst="rect">
            <a:avLst/>
          </a:prstGeom>
        </p:spPr>
      </p:pic>
      <p:sp>
        <p:nvSpPr>
          <p:cNvPr id="17" name="Subtitle 3"/>
          <p:cNvSpPr txBox="1">
            <a:spLocks/>
          </p:cNvSpPr>
          <p:nvPr/>
        </p:nvSpPr>
        <p:spPr>
          <a:xfrm>
            <a:off x="1736414" y="6068887"/>
            <a:ext cx="3749229" cy="484094"/>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smtClean="0">
                <a:solidFill>
                  <a:schemeClr val="tx1"/>
                </a:solidFill>
              </a:rPr>
              <a:t>By Droids Robotics</a:t>
            </a:r>
            <a:r>
              <a:rPr lang="en-US" dirty="0">
                <a:solidFill>
                  <a:schemeClr val="tx1"/>
                </a:solidFill>
              </a:rPr>
              <a:t> </a:t>
            </a:r>
            <a:r>
              <a:rPr lang="en-US" dirty="0" smtClean="0">
                <a:solidFill>
                  <a:schemeClr val="tx1"/>
                </a:solidFill>
              </a:rPr>
              <a:t>and Construction Mavericks</a:t>
            </a:r>
          </a:p>
        </p:txBody>
      </p:sp>
    </p:spTree>
    <p:extLst>
      <p:ext uri="{BB962C8B-B14F-4D97-AF65-F5344CB8AC3E}">
        <p14:creationId xmlns:p14="http://schemas.microsoft.com/office/powerpoint/2010/main" val="36484212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791" y="527106"/>
            <a:ext cx="8245475" cy="997211"/>
          </a:xfrm>
          <a:noFill/>
        </p:spPr>
        <p:txBody>
          <a:bodyPr/>
          <a:lstStyle/>
          <a:p>
            <a:r>
              <a:rPr lang="en-US" dirty="0" smtClean="0"/>
              <a:t>Stage </a:t>
            </a:r>
            <a:r>
              <a:rPr lang="en-US" dirty="0"/>
              <a:t>3</a:t>
            </a:r>
            <a:r>
              <a:rPr lang="en-US" dirty="0" smtClean="0"/>
              <a:t>B: Wire the </a:t>
            </a:r>
            <a:r>
              <a:rPr lang="en-US" dirty="0"/>
              <a:t>M</a:t>
            </a:r>
            <a:r>
              <a:rPr lang="en-US" dirty="0" smtClean="0"/>
              <a:t>y Block</a:t>
            </a:r>
            <a:endParaRPr lang="en-US" dirty="0"/>
          </a:p>
        </p:txBody>
      </p:sp>
      <p:sp>
        <p:nvSpPr>
          <p:cNvPr id="4" name="Footer Placeholder 3"/>
          <p:cNvSpPr>
            <a:spLocks noGrp="1"/>
          </p:cNvSpPr>
          <p:nvPr>
            <p:ph type="ftr" sz="quarter" idx="11"/>
          </p:nvPr>
        </p:nvSpPr>
        <p:spPr/>
        <p:txBody>
          <a:bodyPr/>
          <a:lstStyle/>
          <a:p>
            <a:r>
              <a:rPr lang="en-US" dirty="0" smtClean="0"/>
              <a:t>© 2015 EV3Lessons.com, Last edit 11/10/2015</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t>10</a:t>
            </a:fld>
            <a:endParaRPr lang="en-US" dirty="0"/>
          </a:p>
        </p:txBody>
      </p:sp>
      <p:pic>
        <p:nvPicPr>
          <p:cNvPr id="7" name="Picture 6" descr="Screen Clipping"/>
          <p:cNvPicPr>
            <a:picLocks noChangeAspect="1"/>
          </p:cNvPicPr>
          <p:nvPr/>
        </p:nvPicPr>
        <p:blipFill rotWithShape="1">
          <a:blip r:embed="rId2">
            <a:extLst>
              <a:ext uri="{28A0092B-C50C-407E-A947-70E740481C1C}">
                <a14:useLocalDpi xmlns:a14="http://schemas.microsoft.com/office/drawing/2010/main" val="0"/>
              </a:ext>
            </a:extLst>
          </a:blip>
          <a:srcRect t="28488"/>
          <a:stretch/>
        </p:blipFill>
        <p:spPr>
          <a:xfrm>
            <a:off x="112386" y="2760133"/>
            <a:ext cx="8824694" cy="1513368"/>
          </a:xfrm>
          <a:prstGeom prst="rect">
            <a:avLst/>
          </a:prstGeom>
        </p:spPr>
      </p:pic>
      <p:sp>
        <p:nvSpPr>
          <p:cNvPr id="5" name="TextBox 4"/>
          <p:cNvSpPr txBox="1"/>
          <p:nvPr/>
        </p:nvSpPr>
        <p:spPr>
          <a:xfrm>
            <a:off x="1227668" y="3842012"/>
            <a:ext cx="1066800" cy="253916"/>
          </a:xfrm>
          <a:prstGeom prst="rect">
            <a:avLst/>
          </a:prstGeom>
          <a:noFill/>
        </p:spPr>
        <p:txBody>
          <a:bodyPr wrap="square" rtlCol="0">
            <a:spAutoFit/>
          </a:bodyPr>
          <a:lstStyle/>
          <a:p>
            <a:r>
              <a:rPr lang="en-US" sz="1050" dirty="0" smtClean="0"/>
              <a:t>degrees</a:t>
            </a:r>
            <a:endParaRPr lang="en-US" sz="1050" dirty="0"/>
          </a:p>
        </p:txBody>
      </p:sp>
      <p:sp>
        <p:nvSpPr>
          <p:cNvPr id="8" name="TextBox 7"/>
          <p:cNvSpPr txBox="1"/>
          <p:nvPr/>
        </p:nvSpPr>
        <p:spPr>
          <a:xfrm>
            <a:off x="2057398" y="4087502"/>
            <a:ext cx="1066800" cy="253916"/>
          </a:xfrm>
          <a:prstGeom prst="rect">
            <a:avLst/>
          </a:prstGeom>
          <a:noFill/>
        </p:spPr>
        <p:txBody>
          <a:bodyPr wrap="square" rtlCol="0">
            <a:spAutoFit/>
          </a:bodyPr>
          <a:lstStyle/>
          <a:p>
            <a:r>
              <a:rPr lang="en-US" sz="1050" dirty="0" smtClean="0"/>
              <a:t>power</a:t>
            </a:r>
            <a:endParaRPr lang="en-US" sz="1050" dirty="0"/>
          </a:p>
        </p:txBody>
      </p:sp>
      <p:sp>
        <p:nvSpPr>
          <p:cNvPr id="6" name="TextBox 5"/>
          <p:cNvSpPr txBox="1"/>
          <p:nvPr/>
        </p:nvSpPr>
        <p:spPr>
          <a:xfrm>
            <a:off x="387791" y="4341418"/>
            <a:ext cx="8070409" cy="646331"/>
          </a:xfrm>
          <a:prstGeom prst="rect">
            <a:avLst/>
          </a:prstGeom>
          <a:noFill/>
        </p:spPr>
        <p:txBody>
          <a:bodyPr wrap="square" rtlCol="0">
            <a:spAutoFit/>
          </a:bodyPr>
          <a:lstStyle/>
          <a:p>
            <a:r>
              <a:rPr lang="en-US" dirty="0" smtClean="0"/>
              <a:t>Connect the degrees value into the math block and the power into the move steering block</a:t>
            </a:r>
            <a:endParaRPr lang="en-US" dirty="0"/>
          </a:p>
        </p:txBody>
      </p:sp>
    </p:spTree>
    <p:extLst>
      <p:ext uri="{BB962C8B-B14F-4D97-AF65-F5344CB8AC3E}">
        <p14:creationId xmlns:p14="http://schemas.microsoft.com/office/powerpoint/2010/main" val="1913116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10" y="152718"/>
            <a:ext cx="8245475" cy="1371600"/>
          </a:xfrm>
          <a:noFill/>
        </p:spPr>
        <p:txBody>
          <a:bodyPr/>
          <a:lstStyle/>
          <a:p>
            <a:r>
              <a:rPr lang="en-US" dirty="0" smtClean="0"/>
              <a:t>Stage 4: Using the My Block</a:t>
            </a:r>
            <a:endParaRPr lang="en-US" dirty="0"/>
          </a:p>
        </p:txBody>
      </p:sp>
      <p:sp>
        <p:nvSpPr>
          <p:cNvPr id="4" name="Footer Placeholder 3"/>
          <p:cNvSpPr>
            <a:spLocks noGrp="1"/>
          </p:cNvSpPr>
          <p:nvPr>
            <p:ph type="ftr" sz="quarter" idx="11"/>
          </p:nvPr>
        </p:nvSpPr>
        <p:spPr/>
        <p:txBody>
          <a:bodyPr/>
          <a:lstStyle/>
          <a:p>
            <a:r>
              <a:rPr lang="en-US" dirty="0" smtClean="0"/>
              <a:t>© 2015 EV3Lessons.com, Last edit 11/10/2015</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t>11</a:t>
            </a:fld>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98" y="1858793"/>
            <a:ext cx="8808946" cy="3581028"/>
          </a:xfrm>
          <a:prstGeom prst="rect">
            <a:avLst/>
          </a:prstGeom>
        </p:spPr>
      </p:pic>
    </p:spTree>
    <p:extLst>
      <p:ext uri="{BB962C8B-B14F-4D97-AF65-F5344CB8AC3E}">
        <p14:creationId xmlns:p14="http://schemas.microsoft.com/office/powerpoint/2010/main" val="9212204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23" y="363732"/>
            <a:ext cx="8798271" cy="1371600"/>
          </a:xfrm>
          <a:noFill/>
        </p:spPr>
        <p:txBody>
          <a:bodyPr>
            <a:normAutofit/>
          </a:bodyPr>
          <a:lstStyle/>
          <a:p>
            <a:r>
              <a:rPr lang="en-US" dirty="0" smtClean="0"/>
              <a:t>Step 4: Turn Degrees Right</a:t>
            </a:r>
            <a:endParaRPr lang="en-US" dirty="0"/>
          </a:p>
        </p:txBody>
      </p:sp>
      <p:sp>
        <p:nvSpPr>
          <p:cNvPr id="4" name="Footer Placeholder 3"/>
          <p:cNvSpPr>
            <a:spLocks noGrp="1"/>
          </p:cNvSpPr>
          <p:nvPr>
            <p:ph type="ftr" sz="quarter" idx="11"/>
          </p:nvPr>
        </p:nvSpPr>
        <p:spPr/>
        <p:txBody>
          <a:bodyPr/>
          <a:lstStyle/>
          <a:p>
            <a:r>
              <a:rPr lang="en-US" dirty="0" smtClean="0"/>
              <a:t>© 2015 EV3Lessons.com, Last edit 11/10/2015</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t>12</a:t>
            </a:fld>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37" y="2325055"/>
            <a:ext cx="8986586" cy="2029229"/>
          </a:xfrm>
          <a:prstGeom prst="rect">
            <a:avLst/>
          </a:prstGeom>
        </p:spPr>
      </p:pic>
    </p:spTree>
    <p:extLst>
      <p:ext uri="{BB962C8B-B14F-4D97-AF65-F5344CB8AC3E}">
        <p14:creationId xmlns:p14="http://schemas.microsoft.com/office/powerpoint/2010/main" val="102543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13" y="340286"/>
            <a:ext cx="8742029" cy="1371600"/>
          </a:xfrm>
          <a:noFill/>
        </p:spPr>
        <p:txBody>
          <a:bodyPr>
            <a:normAutofit/>
          </a:bodyPr>
          <a:lstStyle/>
          <a:p>
            <a:r>
              <a:rPr lang="en-US" dirty="0" smtClean="0"/>
              <a:t>Step 4: Turn Degrees Left</a:t>
            </a:r>
            <a:endParaRPr lang="en-US" dirty="0"/>
          </a:p>
        </p:txBody>
      </p:sp>
      <p:sp>
        <p:nvSpPr>
          <p:cNvPr id="4" name="Footer Placeholder 3"/>
          <p:cNvSpPr>
            <a:spLocks noGrp="1"/>
          </p:cNvSpPr>
          <p:nvPr>
            <p:ph type="ftr" sz="quarter" idx="11"/>
          </p:nvPr>
        </p:nvSpPr>
        <p:spPr/>
        <p:txBody>
          <a:bodyPr/>
          <a:lstStyle/>
          <a:p>
            <a:r>
              <a:rPr lang="en-US" dirty="0" smtClean="0"/>
              <a:t>© 2015 EV3Lessons.com, Last edit 11/10/2015</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t>13</a:t>
            </a:fld>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98" y="1884825"/>
            <a:ext cx="8817788" cy="2440432"/>
          </a:xfrm>
          <a:prstGeom prst="rect">
            <a:avLst/>
          </a:prstGeom>
        </p:spPr>
      </p:pic>
    </p:spTree>
    <p:extLst>
      <p:ext uri="{BB962C8B-B14F-4D97-AF65-F5344CB8AC3E}">
        <p14:creationId xmlns:p14="http://schemas.microsoft.com/office/powerpoint/2010/main" val="1748496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fontScale="90000"/>
          </a:bodyPr>
          <a:lstStyle/>
          <a:p>
            <a:r>
              <a:rPr lang="en-US" dirty="0" smtClean="0"/>
              <a:t>Proportional Gyro Turns</a:t>
            </a:r>
            <a:br>
              <a:rPr lang="en-US" dirty="0" smtClean="0"/>
            </a:br>
            <a:r>
              <a:rPr lang="en-US" sz="3100" dirty="0" smtClean="0"/>
              <a:t>by The Construction Mavericks</a:t>
            </a:r>
            <a:endParaRPr lang="en-US" dirty="0"/>
          </a:p>
        </p:txBody>
      </p:sp>
      <p:sp>
        <p:nvSpPr>
          <p:cNvPr id="3" name="Content Placeholder 2"/>
          <p:cNvSpPr>
            <a:spLocks noGrp="1"/>
          </p:cNvSpPr>
          <p:nvPr>
            <p:ph idx="1"/>
          </p:nvPr>
        </p:nvSpPr>
        <p:spPr>
          <a:xfrm>
            <a:off x="284162" y="1887025"/>
            <a:ext cx="8574087" cy="4373563"/>
          </a:xfrm>
        </p:spPr>
        <p:txBody>
          <a:bodyPr>
            <a:normAutofit fontScale="85000" lnSpcReduction="10000"/>
          </a:bodyPr>
          <a:lstStyle/>
          <a:p>
            <a:pPr marL="342900" indent="-342900">
              <a:buFont typeface="Arial"/>
              <a:buChar char="•"/>
            </a:pPr>
            <a:r>
              <a:rPr lang="en-US" b="0" dirty="0" smtClean="0"/>
              <a:t>The </a:t>
            </a:r>
            <a:r>
              <a:rPr lang="en-US" dirty="0" smtClean="0"/>
              <a:t>remainder of this lesson is a contribution by The Construction Mavericks.</a:t>
            </a:r>
          </a:p>
          <a:p>
            <a:pPr marL="342900" indent="-342900">
              <a:buFont typeface="Arial"/>
              <a:buChar char="•"/>
            </a:pPr>
            <a:r>
              <a:rPr lang="en-US" b="0" dirty="0" smtClean="0"/>
              <a:t>This </a:t>
            </a:r>
            <a:r>
              <a:rPr lang="en-US" b="0" dirty="0" smtClean="0"/>
              <a:t>method improves over the simple overshoot correction mechanism from earlier by using proportional control</a:t>
            </a:r>
          </a:p>
          <a:p>
            <a:pPr marL="803275" lvl="1" indent="-342900">
              <a:buFont typeface="Arial"/>
              <a:buChar char="•"/>
            </a:pPr>
            <a:r>
              <a:rPr lang="en-US" dirty="0" smtClean="0"/>
              <a:t>If you are unfamiliar with proportional control, please see the advanced lesson on proportional control before continuing.</a:t>
            </a:r>
            <a:endParaRPr lang="en-US" dirty="0"/>
          </a:p>
          <a:p>
            <a:pPr marL="803275" lvl="1" indent="-342900">
              <a:buFont typeface="Arial"/>
              <a:buChar char="•"/>
            </a:pPr>
            <a:r>
              <a:rPr lang="en-US" dirty="0" smtClean="0"/>
              <a:t>The basic idea is to use </a:t>
            </a:r>
            <a:r>
              <a:rPr lang="en-US" b="0" dirty="0" smtClean="0"/>
              <a:t>the </a:t>
            </a:r>
            <a:r>
              <a:rPr lang="en-US" b="0" dirty="0"/>
              <a:t>current gyro position and where it wants to point to determine how to set the motor power.  </a:t>
            </a:r>
            <a:endParaRPr lang="en-US" b="0" dirty="0" smtClean="0"/>
          </a:p>
          <a:p>
            <a:pPr marL="342900" indent="-342900">
              <a:buFont typeface="Arial"/>
              <a:buChar char="•"/>
            </a:pPr>
            <a:r>
              <a:rPr lang="en-US" b="0" dirty="0" smtClean="0"/>
              <a:t>Note from Construction Mavericks: It's </a:t>
            </a:r>
            <a:r>
              <a:rPr lang="en-US" b="0" dirty="0"/>
              <a:t>not perfect, but we have had much better success with these blocks than the </a:t>
            </a:r>
            <a:r>
              <a:rPr lang="en-US" b="0" dirty="0" smtClean="0"/>
              <a:t>overshoot</a:t>
            </a:r>
            <a:r>
              <a:rPr lang="en-US" b="0" dirty="0"/>
              <a:t>-corrected ones.  </a:t>
            </a:r>
            <a:endParaRPr lang="en-US" b="0" dirty="0" smtClean="0"/>
          </a:p>
          <a:p>
            <a:pPr marL="342900" indent="-342900">
              <a:buFont typeface="Arial"/>
              <a:buChar char="•"/>
            </a:pPr>
            <a:r>
              <a:rPr lang="en-US" b="0" dirty="0" smtClean="0"/>
              <a:t>Tip from Construction Mavericks: Try to set </a:t>
            </a:r>
            <a:r>
              <a:rPr lang="en-US" b="0" dirty="0"/>
              <a:t>the outer loop to an infinite loop.  Once the robot settles into place, pick it up and rotate it and watch it try to get back to where it wants to be</a:t>
            </a:r>
            <a:r>
              <a:rPr lang="en-US" b="0" dirty="0" smtClean="0"/>
              <a:t>.</a:t>
            </a:r>
            <a:endParaRPr lang="en-US" b="0" dirty="0"/>
          </a:p>
        </p:txBody>
      </p:sp>
      <p:sp>
        <p:nvSpPr>
          <p:cNvPr id="4" name="Footer Placeholder 3"/>
          <p:cNvSpPr>
            <a:spLocks noGrp="1"/>
          </p:cNvSpPr>
          <p:nvPr>
            <p:ph type="ftr" sz="quarter" idx="11"/>
          </p:nvPr>
        </p:nvSpPr>
        <p:spPr/>
        <p:txBody>
          <a:bodyPr/>
          <a:lstStyle/>
          <a:p>
            <a:r>
              <a:rPr lang="en-US" dirty="0" smtClean="0"/>
              <a:t>© 2015 EV3Lessons.com, Last edit 11/10/2015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14</a:t>
            </a:fld>
            <a:endParaRPr lang="en-US" dirty="0"/>
          </a:p>
        </p:txBody>
      </p:sp>
    </p:spTree>
    <p:extLst>
      <p:ext uri="{BB962C8B-B14F-4D97-AF65-F5344CB8AC3E}">
        <p14:creationId xmlns:p14="http://schemas.microsoft.com/office/powerpoint/2010/main" val="37190071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Proportional Gyro Right Turn</a:t>
            </a:r>
            <a:endParaRPr lang="en-US" dirty="0"/>
          </a:p>
        </p:txBody>
      </p:sp>
      <p:sp>
        <p:nvSpPr>
          <p:cNvPr id="3" name="Content Placeholder 2"/>
          <p:cNvSpPr>
            <a:spLocks noGrp="1"/>
          </p:cNvSpPr>
          <p:nvPr>
            <p:ph idx="1"/>
          </p:nvPr>
        </p:nvSpPr>
        <p:spPr>
          <a:xfrm>
            <a:off x="284163" y="1818870"/>
            <a:ext cx="8395379" cy="4307294"/>
          </a:xfrm>
        </p:spPr>
        <p:txBody>
          <a:bodyPr>
            <a:normAutofit/>
          </a:bodyPr>
          <a:lstStyle/>
          <a:p>
            <a:pPr marL="457200" indent="-457200">
              <a:buAutoNum type="arabicParenR"/>
            </a:pPr>
            <a:r>
              <a:rPr lang="en-US" dirty="0"/>
              <a:t>R</a:t>
            </a:r>
            <a:r>
              <a:rPr lang="en-US" dirty="0" smtClean="0"/>
              <a:t>ead </a:t>
            </a:r>
            <a:r>
              <a:rPr lang="en-US" dirty="0"/>
              <a:t>the gyro </a:t>
            </a:r>
            <a:r>
              <a:rPr lang="en-US" dirty="0" smtClean="0"/>
              <a:t>value</a:t>
            </a:r>
          </a:p>
          <a:p>
            <a:pPr marL="457200" indent="-457200">
              <a:buAutoNum type="arabicParenR"/>
            </a:pPr>
            <a:r>
              <a:rPr lang="en-US" dirty="0" smtClean="0"/>
              <a:t>Compute Error: Subtract </a:t>
            </a:r>
            <a:r>
              <a:rPr lang="en-US" dirty="0"/>
              <a:t>the gyro value from </a:t>
            </a:r>
            <a:r>
              <a:rPr lang="en-US" dirty="0" smtClean="0"/>
              <a:t>the target amount of degrees to turn. </a:t>
            </a:r>
            <a:r>
              <a:rPr lang="en-US" dirty="0"/>
              <a:t>Use scaling </a:t>
            </a:r>
            <a:r>
              <a:rPr lang="en-US" dirty="0" smtClean="0"/>
              <a:t>(multiply to tweak how much to adjust the power) if </a:t>
            </a:r>
            <a:r>
              <a:rPr lang="en-US" dirty="0"/>
              <a:t>necessary</a:t>
            </a:r>
            <a:r>
              <a:rPr lang="en-US" dirty="0" smtClean="0"/>
              <a:t>.</a:t>
            </a:r>
          </a:p>
          <a:p>
            <a:pPr marL="457200" indent="-457200">
              <a:buAutoNum type="arabicParenR"/>
            </a:pPr>
            <a:r>
              <a:rPr lang="en-US" dirty="0" smtClean="0"/>
              <a:t>Apply Correction: Use data wires to wire </a:t>
            </a:r>
            <a:r>
              <a:rPr lang="en-US" dirty="0"/>
              <a:t>the result </a:t>
            </a:r>
            <a:r>
              <a:rPr lang="en-US" dirty="0" smtClean="0"/>
              <a:t>from the previous step to </a:t>
            </a:r>
            <a:r>
              <a:rPr lang="en-US" dirty="0"/>
              <a:t>the M</a:t>
            </a:r>
            <a:r>
              <a:rPr lang="en-US" dirty="0" smtClean="0"/>
              <a:t>ove </a:t>
            </a:r>
            <a:r>
              <a:rPr lang="en-US" dirty="0"/>
              <a:t>S</a:t>
            </a:r>
            <a:r>
              <a:rPr lang="en-US" dirty="0" smtClean="0"/>
              <a:t>teering block’s power input, with steering 50</a:t>
            </a:r>
          </a:p>
          <a:p>
            <a:pPr marL="457200" indent="-457200">
              <a:buAutoNum type="arabicParenR"/>
            </a:pPr>
            <a:r>
              <a:rPr lang="en-US" dirty="0"/>
              <a:t> Repeat for the specified duration</a:t>
            </a:r>
            <a:endParaRPr lang="en-US" dirty="0"/>
          </a:p>
        </p:txBody>
      </p:sp>
      <p:sp>
        <p:nvSpPr>
          <p:cNvPr id="4" name="Footer Placeholder 3"/>
          <p:cNvSpPr>
            <a:spLocks noGrp="1"/>
          </p:cNvSpPr>
          <p:nvPr>
            <p:ph type="ftr" sz="quarter" idx="11"/>
          </p:nvPr>
        </p:nvSpPr>
        <p:spPr/>
        <p:txBody>
          <a:bodyPr/>
          <a:lstStyle/>
          <a:p>
            <a:r>
              <a:rPr lang="en-US" dirty="0" smtClean="0"/>
              <a:t>© 2015 EV3Lessons.com, Last edit 11/10/2015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15</a:t>
            </a:fld>
            <a:endParaRPr lang="en-US" dirty="0"/>
          </a:p>
        </p:txBody>
      </p:sp>
    </p:spTree>
    <p:extLst>
      <p:ext uri="{BB962C8B-B14F-4D97-AF65-F5344CB8AC3E}">
        <p14:creationId xmlns:p14="http://schemas.microsoft.com/office/powerpoint/2010/main" val="1567009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 Proportional Right </a:t>
            </a:r>
            <a:r>
              <a:rPr lang="en-US" dirty="0" smtClean="0"/>
              <a:t>Turn</a:t>
            </a:r>
            <a:endParaRPr lang="en-US" dirty="0"/>
          </a:p>
        </p:txBody>
      </p:sp>
      <p:sp>
        <p:nvSpPr>
          <p:cNvPr id="4" name="Footer Placeholder 3"/>
          <p:cNvSpPr>
            <a:spLocks noGrp="1"/>
          </p:cNvSpPr>
          <p:nvPr>
            <p:ph type="ftr" sz="quarter" idx="11"/>
          </p:nvPr>
        </p:nvSpPr>
        <p:spPr/>
        <p:txBody>
          <a:bodyPr/>
          <a:lstStyle/>
          <a:p>
            <a:r>
              <a:rPr lang="en-US" dirty="0" smtClean="0"/>
              <a:t>© 2015 EV3Lessons.com, Last edit 11/10/2015</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t>16</a:t>
            </a:fld>
            <a:endParaRPr lang="en-US" dirty="0"/>
          </a:p>
        </p:txBody>
      </p:sp>
      <p:pic>
        <p:nvPicPr>
          <p:cNvPr id="9" name="Content Placeholder 8" descr="Screen Clipping"/>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284163" y="2077451"/>
            <a:ext cx="8574087" cy="3790536"/>
          </a:xfrm>
        </p:spPr>
      </p:pic>
    </p:spTree>
    <p:extLst>
      <p:ext uri="{BB962C8B-B14F-4D97-AF65-F5344CB8AC3E}">
        <p14:creationId xmlns:p14="http://schemas.microsoft.com/office/powerpoint/2010/main" val="33670535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creen Clipping"/>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284163" y="1795591"/>
            <a:ext cx="8574087" cy="3888619"/>
          </a:xfrm>
        </p:spPr>
      </p:pic>
      <p:sp>
        <p:nvSpPr>
          <p:cNvPr id="2" name="Title 1"/>
          <p:cNvSpPr>
            <a:spLocks noGrp="1"/>
          </p:cNvSpPr>
          <p:nvPr>
            <p:ph type="title"/>
          </p:nvPr>
        </p:nvSpPr>
        <p:spPr>
          <a:noFill/>
        </p:spPr>
        <p:txBody>
          <a:bodyPr/>
          <a:lstStyle/>
          <a:p>
            <a:r>
              <a:rPr lang="en-US" dirty="0" smtClean="0"/>
              <a:t>Proportional Left Turn </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17</a:t>
            </a:fld>
            <a:endParaRPr lang="en-US" dirty="0"/>
          </a:p>
        </p:txBody>
      </p:sp>
      <p:sp>
        <p:nvSpPr>
          <p:cNvPr id="6" name="Content Placeholder 2"/>
          <p:cNvSpPr txBox="1">
            <a:spLocks/>
          </p:cNvSpPr>
          <p:nvPr/>
        </p:nvSpPr>
        <p:spPr>
          <a:xfrm>
            <a:off x="82935" y="4931388"/>
            <a:ext cx="2600716" cy="1796021"/>
          </a:xfrm>
          <a:prstGeom prst="rect">
            <a:avLst/>
          </a:prstGeom>
          <a:solidFill>
            <a:srgbClr val="92D050"/>
          </a:solidFill>
        </p:spPr>
        <p:txBody>
          <a:bodyPr vert="horz" lIns="91440" tIns="45720" rIns="91440" bIns="45720" rtlCol="0">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1100" dirty="0" smtClean="0">
                <a:solidFill>
                  <a:srgbClr val="FF0000"/>
                </a:solidFill>
              </a:rPr>
              <a:t>What is going on with the math block in Left Pivot Turn?  You always calculate TARGET/GOAL MINUS CURRENT VALUE. So why an Addition Math Block?  </a:t>
            </a:r>
            <a:r>
              <a:rPr lang="en-US" sz="1100" dirty="0">
                <a:solidFill>
                  <a:srgbClr val="FF0000"/>
                </a:solidFill>
              </a:rPr>
              <a:t>W</a:t>
            </a:r>
            <a:r>
              <a:rPr lang="en-US" sz="1100" dirty="0" smtClean="0">
                <a:solidFill>
                  <a:srgbClr val="FF0000"/>
                </a:solidFill>
              </a:rPr>
              <a:t>hen you make a Left turn, the gyro always returns negative degrees.  From math, we know that adding a negative number is the same as subtracting the number.  So, that is why we use the Addition Math block in a  Left Gyro Turn.</a:t>
            </a:r>
          </a:p>
          <a:p>
            <a:pPr marL="0" indent="0">
              <a:buFont typeface="Wingdings" pitchFamily="2" charset="2"/>
              <a:buNone/>
            </a:pPr>
            <a:endParaRPr lang="en-US" sz="1100" dirty="0">
              <a:solidFill>
                <a:srgbClr val="FF0000"/>
              </a:solidFill>
            </a:endParaRPr>
          </a:p>
        </p:txBody>
      </p:sp>
      <p:sp>
        <p:nvSpPr>
          <p:cNvPr id="4" name="Footer Placeholder 3"/>
          <p:cNvSpPr>
            <a:spLocks noGrp="1"/>
          </p:cNvSpPr>
          <p:nvPr>
            <p:ph type="ftr" sz="quarter" idx="11"/>
          </p:nvPr>
        </p:nvSpPr>
        <p:spPr>
          <a:xfrm>
            <a:off x="82935" y="6734537"/>
            <a:ext cx="6124902" cy="133216"/>
          </a:xfrm>
        </p:spPr>
        <p:txBody>
          <a:bodyPr/>
          <a:lstStyle/>
          <a:p>
            <a:r>
              <a:rPr lang="en-US" dirty="0" smtClean="0"/>
              <a:t>© 2015 EV3Lessons.com, Last edit 11/10/2015</a:t>
            </a:r>
            <a:endParaRPr lang="en-US" dirty="0"/>
          </a:p>
        </p:txBody>
      </p:sp>
    </p:spTree>
    <p:extLst>
      <p:ext uri="{BB962C8B-B14F-4D97-AF65-F5344CB8AC3E}">
        <p14:creationId xmlns:p14="http://schemas.microsoft.com/office/powerpoint/2010/main" val="1646099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latin typeface="+mn-lt"/>
              </a:rPr>
              <a:t>Discussion</a:t>
            </a:r>
            <a:endParaRPr lang="en-US" dirty="0">
              <a:latin typeface="+mn-lt"/>
            </a:endParaRPr>
          </a:p>
        </p:txBody>
      </p:sp>
      <p:sp>
        <p:nvSpPr>
          <p:cNvPr id="3" name="Content Placeholder 2"/>
          <p:cNvSpPr>
            <a:spLocks noGrp="1"/>
          </p:cNvSpPr>
          <p:nvPr>
            <p:ph idx="1"/>
          </p:nvPr>
        </p:nvSpPr>
        <p:spPr>
          <a:xfrm>
            <a:off x="284162" y="1915912"/>
            <a:ext cx="8574087" cy="3581400"/>
          </a:xfrm>
        </p:spPr>
        <p:txBody>
          <a:bodyPr>
            <a:normAutofit/>
          </a:bodyPr>
          <a:lstStyle/>
          <a:p>
            <a:pPr marL="457200" lvl="1">
              <a:spcBef>
                <a:spcPts val="2000"/>
              </a:spcBef>
              <a:buClr>
                <a:schemeClr val="bg1">
                  <a:lumMod val="65000"/>
                </a:schemeClr>
              </a:buClr>
              <a:buFont typeface="+mj-lt"/>
              <a:buAutoNum type="arabicPeriod"/>
            </a:pPr>
            <a:r>
              <a:rPr lang="en-US" dirty="0" smtClean="0">
                <a:solidFill>
                  <a:srgbClr val="FF0000"/>
                </a:solidFill>
              </a:rPr>
              <a:t>What is gyro lag?</a:t>
            </a:r>
            <a:br>
              <a:rPr lang="en-US" dirty="0" smtClean="0">
                <a:solidFill>
                  <a:srgbClr val="FF0000"/>
                </a:solidFill>
              </a:rPr>
            </a:br>
            <a:r>
              <a:rPr lang="en-US" dirty="0" smtClean="0"/>
              <a:t>Ans. The gyro sensor’s reading lags behind the true reading</a:t>
            </a:r>
            <a:endParaRPr lang="en-US" dirty="0"/>
          </a:p>
          <a:p>
            <a:pPr marL="457200" lvl="1">
              <a:spcBef>
                <a:spcPts val="2000"/>
              </a:spcBef>
              <a:buClr>
                <a:schemeClr val="bg1">
                  <a:lumMod val="65000"/>
                </a:schemeClr>
              </a:buClr>
              <a:buFont typeface="+mj-lt"/>
              <a:buAutoNum type="arabicPeriod"/>
            </a:pPr>
            <a:r>
              <a:rPr lang="en-US" dirty="0" smtClean="0">
                <a:solidFill>
                  <a:srgbClr val="FF0000"/>
                </a:solidFill>
              </a:rPr>
              <a:t>What is the difference between the two solutions presented in this lesson?</a:t>
            </a:r>
            <a:br>
              <a:rPr lang="en-US" dirty="0" smtClean="0">
                <a:solidFill>
                  <a:srgbClr val="FF0000"/>
                </a:solidFill>
              </a:rPr>
            </a:br>
            <a:r>
              <a:rPr lang="en-US" dirty="0" smtClean="0"/>
              <a:t>Ans. The first way was to reduce </a:t>
            </a:r>
            <a:r>
              <a:rPr lang="en-US" dirty="0"/>
              <a:t>the amount of angle that you turn to compensate for </a:t>
            </a:r>
            <a:r>
              <a:rPr lang="en-US" dirty="0" smtClean="0"/>
              <a:t>lag. The second way was to use </a:t>
            </a:r>
            <a:r>
              <a:rPr lang="en-US" dirty="0"/>
              <a:t>proportional control to continue performing your turn for a requested </a:t>
            </a:r>
            <a:r>
              <a:rPr lang="en-US" dirty="0" smtClean="0"/>
              <a:t>duration</a:t>
            </a:r>
            <a:endParaRPr lang="en-US" dirty="0"/>
          </a:p>
        </p:txBody>
      </p:sp>
      <p:sp>
        <p:nvSpPr>
          <p:cNvPr id="4" name="Footer Placeholder 3"/>
          <p:cNvSpPr>
            <a:spLocks noGrp="1"/>
          </p:cNvSpPr>
          <p:nvPr>
            <p:ph type="ftr" sz="quarter" idx="11"/>
          </p:nvPr>
        </p:nvSpPr>
        <p:spPr/>
        <p:txBody>
          <a:bodyPr/>
          <a:lstStyle/>
          <a:p>
            <a:r>
              <a:rPr lang="en-US" dirty="0" smtClean="0"/>
              <a:t>© 2015 EV3Lessons.com, Last edit 11/10/2015</a:t>
            </a:r>
            <a:endParaRPr lang="en-US" dirty="0"/>
          </a:p>
        </p:txBody>
      </p:sp>
      <p:sp>
        <p:nvSpPr>
          <p:cNvPr id="7" name="Slide Number Placeholder 6"/>
          <p:cNvSpPr>
            <a:spLocks noGrp="1"/>
          </p:cNvSpPr>
          <p:nvPr>
            <p:ph type="sldNum" sz="quarter" idx="12"/>
          </p:nvPr>
        </p:nvSpPr>
        <p:spPr/>
        <p:txBody>
          <a:bodyPr/>
          <a:lstStyle/>
          <a:p>
            <a:fld id="{4382A7F7-08BF-4252-8141-63FB96055BBB}" type="slidenum">
              <a:rPr lang="en-US" smtClean="0"/>
              <a:t>18</a:t>
            </a:fld>
            <a:endParaRPr lang="en-US" dirty="0"/>
          </a:p>
        </p:txBody>
      </p:sp>
    </p:spTree>
    <p:extLst>
      <p:ext uri="{BB962C8B-B14F-4D97-AF65-F5344CB8AC3E}">
        <p14:creationId xmlns:p14="http://schemas.microsoft.com/office/powerpoint/2010/main" val="3011809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smtClean="0">
                <a:latin typeface="+mn-lt"/>
              </a:rPr>
              <a:t>Credits</a:t>
            </a:r>
            <a:endParaRPr lang="en-US" dirty="0">
              <a:latin typeface="+mn-lt"/>
            </a:endParaRPr>
          </a:p>
        </p:txBody>
      </p:sp>
      <p:sp>
        <p:nvSpPr>
          <p:cNvPr id="3" name="Content Placeholder 2"/>
          <p:cNvSpPr>
            <a:spLocks noGrp="1"/>
          </p:cNvSpPr>
          <p:nvPr>
            <p:ph idx="1"/>
          </p:nvPr>
        </p:nvSpPr>
        <p:spPr>
          <a:xfrm>
            <a:off x="284162" y="1915912"/>
            <a:ext cx="8574087" cy="3581400"/>
          </a:xfrm>
        </p:spPr>
        <p:txBody>
          <a:bodyPr>
            <a:normAutofit/>
          </a:bodyPr>
          <a:lstStyle/>
          <a:p>
            <a:pPr marL="454025" lvl="1" indent="-454025">
              <a:spcBef>
                <a:spcPts val="2000"/>
              </a:spcBef>
              <a:buClr>
                <a:schemeClr val="bg1">
                  <a:lumMod val="65000"/>
                </a:schemeClr>
              </a:buClr>
            </a:pPr>
            <a:r>
              <a:rPr lang="en-US" dirty="0"/>
              <a:t>This tutorial was </a:t>
            </a:r>
            <a:r>
              <a:rPr lang="en-US" dirty="0" smtClean="0"/>
              <a:t>written by </a:t>
            </a:r>
            <a:r>
              <a:rPr lang="en-US" dirty="0"/>
              <a:t>Sanjay Seshan and Arvind Seshan from Droids </a:t>
            </a:r>
            <a:r>
              <a:rPr lang="en-US" dirty="0" smtClean="0"/>
              <a:t>Robotics using code shared by The Construction </a:t>
            </a:r>
            <a:r>
              <a:rPr lang="en-US" dirty="0"/>
              <a:t>Mavericks (http://</a:t>
            </a:r>
            <a:r>
              <a:rPr lang="en-US" dirty="0" smtClean="0"/>
              <a:t>fllmavericks.wix.com/fllmavericks)</a:t>
            </a:r>
            <a:endParaRPr lang="en-US" dirty="0"/>
          </a:p>
          <a:p>
            <a:r>
              <a:rPr lang="en-US" dirty="0" smtClean="0"/>
              <a:t>More lessons at www.ev3lessons.com</a:t>
            </a:r>
            <a:endParaRPr lang="en-US" dirty="0"/>
          </a:p>
        </p:txBody>
      </p:sp>
      <p:sp>
        <p:nvSpPr>
          <p:cNvPr id="4" name="Footer Placeholder 3"/>
          <p:cNvSpPr>
            <a:spLocks noGrp="1"/>
          </p:cNvSpPr>
          <p:nvPr>
            <p:ph type="ftr" sz="quarter" idx="11"/>
          </p:nvPr>
        </p:nvSpPr>
        <p:spPr/>
        <p:txBody>
          <a:bodyPr/>
          <a:lstStyle/>
          <a:p>
            <a:r>
              <a:rPr lang="en-US" dirty="0" smtClean="0"/>
              <a:t>© 2015 EV3Lessons.com, Last edit 11/10/2015</a:t>
            </a:r>
            <a:endParaRPr lang="en-US" dirty="0"/>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374B7"/>
                </a:solidFill>
                <a:effectLst/>
                <a:latin typeface="Helvetica Neue"/>
              </a:rPr>
              <a:t>                         </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rgbClr val="000000"/>
                </a:solidFill>
                <a:effectLst/>
                <a:latin typeface="Helvetica Neue"/>
              </a:rPr>
              <a:t>This work is licensed under a </a:t>
            </a:r>
            <a:r>
              <a:rPr kumimoji="0" lang="en-US" altLang="en-US" sz="2000" b="0" i="0" u="none" strike="noStrike" cap="none" normalizeH="0" baseline="0" dirty="0" smtClean="0">
                <a:ln>
                  <a:noFill/>
                </a:ln>
                <a:solidFill>
                  <a:srgbClr val="4374B7"/>
                </a:solidFill>
                <a:effectLst/>
                <a:latin typeface="Helvetica Neue"/>
                <a:hlinkClick r:id="rId3"/>
              </a:rPr>
              <a:t>Creative Commons Attribution-</a:t>
            </a:r>
            <a:r>
              <a:rPr kumimoji="0" lang="en-US" altLang="en-US" sz="2000" b="0" i="0" u="none" strike="noStrike" cap="none" normalizeH="0" baseline="0" dirty="0" err="1" smtClean="0">
                <a:ln>
                  <a:noFill/>
                </a:ln>
                <a:solidFill>
                  <a:srgbClr val="4374B7"/>
                </a:solidFill>
                <a:effectLst/>
                <a:latin typeface="Helvetica Neue"/>
                <a:hlinkClick r:id="rId3"/>
              </a:rPr>
              <a:t>NonCommercial</a:t>
            </a:r>
            <a:r>
              <a:rPr kumimoji="0" lang="en-US" altLang="en-US" sz="2000" b="0" i="0" u="none" strike="noStrike" cap="none" normalizeH="0" baseline="0" dirty="0" smtClean="0">
                <a:ln>
                  <a:noFill/>
                </a:ln>
                <a:solidFill>
                  <a:srgbClr val="4374B7"/>
                </a:solidFill>
                <a:effectLst/>
                <a:latin typeface="Helvetica Neue"/>
                <a:hlinkClick r:id="rId3"/>
              </a:rPr>
              <a:t>-</a:t>
            </a:r>
            <a:r>
              <a:rPr kumimoji="0" lang="en-US" altLang="en-US" sz="2000" b="0" i="0" u="none" strike="noStrike" cap="none" normalizeH="0" baseline="0" dirty="0" err="1" smtClean="0">
                <a:ln>
                  <a:noFill/>
                </a:ln>
                <a:solidFill>
                  <a:srgbClr val="4374B7"/>
                </a:solidFill>
                <a:effectLst/>
                <a:latin typeface="Helvetica Neue"/>
                <a:hlinkClick r:id="rId3"/>
              </a:rPr>
              <a:t>ShareAlike</a:t>
            </a:r>
            <a:r>
              <a:rPr kumimoji="0" lang="en-US" altLang="en-US" sz="2000" b="0" i="0" u="none" strike="noStrike" cap="none" normalizeH="0" baseline="0" dirty="0" smtClean="0">
                <a:ln>
                  <a:noFill/>
                </a:ln>
                <a:solidFill>
                  <a:srgbClr val="4374B7"/>
                </a:solidFill>
                <a:effectLst/>
                <a:latin typeface="Helvetica Neue"/>
                <a:hlinkClick r:id="rId3"/>
              </a:rPr>
              <a:t> 4.0 International License</a:t>
            </a:r>
            <a:r>
              <a:rPr kumimoji="0" lang="en-US" altLang="en-US" sz="2000" b="0" i="0" u="none" strike="noStrike" cap="none" normalizeH="0" baseline="0" dirty="0" smtClean="0">
                <a:ln>
                  <a:noFill/>
                </a:ln>
                <a:solidFill>
                  <a:srgbClr val="000000"/>
                </a:solidFill>
                <a:effectLst/>
                <a:latin typeface="Helvetica Neue"/>
              </a:rPr>
              <a:t>.</a:t>
            </a:r>
            <a:r>
              <a:rPr kumimoji="0" lang="en-US" altLang="en-US" sz="16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rgbClr val="4374B7"/>
              </a:solidFill>
              <a:effectLst/>
              <a:latin typeface="Helvetica Neue"/>
            </a:endParaRPr>
          </a:p>
        </p:txBody>
      </p:sp>
      <p:pic>
        <p:nvPicPr>
          <p:cNvPr id="6" name="Picture 2" descr="Creative Commons Licens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2487" y="4160675"/>
            <a:ext cx="2161449" cy="761422"/>
          </a:xfrm>
          <a:prstGeom prst="rect">
            <a:avLst/>
          </a:prstGeom>
          <a:noFill/>
          <a:extLst>
            <a:ext uri="{909E8E84-426E-40dd-AFC4-6F175D3DCCD1}">
              <a14:hiddenFill xmlns=""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lstStyle/>
          <a:p>
            <a:fld id="{4382A7F7-08BF-4252-8141-63FB96055BBB}" type="slidenum">
              <a:rPr lang="en-US" smtClean="0"/>
              <a:t>19</a:t>
            </a:fld>
            <a:endParaRPr lang="en-US"/>
          </a:p>
        </p:txBody>
      </p:sp>
    </p:spTree>
    <p:extLst>
      <p:ext uri="{BB962C8B-B14F-4D97-AF65-F5344CB8AC3E}">
        <p14:creationId xmlns:p14="http://schemas.microsoft.com/office/powerpoint/2010/main" val="4261110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smtClean="0"/>
              <a:t>Learn what Gyro Lag is</a:t>
            </a:r>
          </a:p>
          <a:p>
            <a:pPr marL="457200" indent="-457200">
              <a:buFont typeface="+mj-lt"/>
              <a:buAutoNum type="arabicPeriod"/>
            </a:pPr>
            <a:r>
              <a:rPr lang="en-US" dirty="0" smtClean="0"/>
              <a:t>Learn two ways to correct for this lag</a:t>
            </a:r>
          </a:p>
          <a:p>
            <a:pPr marL="457200" indent="-457200">
              <a:buFont typeface="+mj-lt"/>
              <a:buAutoNum type="arabicPeriod"/>
            </a:pPr>
            <a:r>
              <a:rPr lang="en-US" dirty="0" smtClean="0"/>
              <a:t>Understand why it is important to explore alternative solutions to a problem</a:t>
            </a:r>
          </a:p>
          <a:p>
            <a:endParaRPr lang="en-US" dirty="0"/>
          </a:p>
          <a:p>
            <a:r>
              <a:rPr lang="en-US" dirty="0" smtClean="0"/>
              <a:t>Pre-requisites: My Blocks with Inputs and Outputs, Data wires, Math Blocks, Loops, Proportional Control</a:t>
            </a:r>
            <a:endParaRPr lang="en-US" dirty="0"/>
          </a:p>
        </p:txBody>
      </p:sp>
      <p:sp>
        <p:nvSpPr>
          <p:cNvPr id="4" name="Footer Placeholder 3"/>
          <p:cNvSpPr>
            <a:spLocks noGrp="1"/>
          </p:cNvSpPr>
          <p:nvPr>
            <p:ph type="ftr" sz="quarter" idx="11"/>
          </p:nvPr>
        </p:nvSpPr>
        <p:spPr/>
        <p:txBody>
          <a:bodyPr/>
          <a:lstStyle/>
          <a:p>
            <a:r>
              <a:rPr lang="en-US" dirty="0" smtClean="0"/>
              <a:t>© 2015 EV3Lessons.com, Last edit 11/10/2015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2</a:t>
            </a:fld>
            <a:endParaRPr lang="en-US" dirty="0"/>
          </a:p>
        </p:txBody>
      </p:sp>
    </p:spTree>
    <p:extLst>
      <p:ext uri="{BB962C8B-B14F-4D97-AF65-F5344CB8AC3E}">
        <p14:creationId xmlns:p14="http://schemas.microsoft.com/office/powerpoint/2010/main" val="3063955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Gyro Problem 2: Lag</a:t>
            </a:r>
            <a:endParaRPr lang="en-US" dirty="0"/>
          </a:p>
        </p:txBody>
      </p:sp>
      <p:sp>
        <p:nvSpPr>
          <p:cNvPr id="3" name="Content Placeholder 2"/>
          <p:cNvSpPr>
            <a:spLocks noGrp="1"/>
          </p:cNvSpPr>
          <p:nvPr>
            <p:ph idx="1"/>
          </p:nvPr>
        </p:nvSpPr>
        <p:spPr/>
        <p:txBody>
          <a:bodyPr/>
          <a:lstStyle/>
          <a:p>
            <a:r>
              <a:rPr lang="en-US" dirty="0" smtClean="0"/>
              <a:t>What is lag?</a:t>
            </a:r>
          </a:p>
          <a:p>
            <a:pPr lvl="1"/>
            <a:r>
              <a:rPr lang="en-US" dirty="0" smtClean="0"/>
              <a:t>The gyro sensor readings lag behind the true value sometimes</a:t>
            </a:r>
          </a:p>
          <a:p>
            <a:r>
              <a:rPr lang="en-US" dirty="0" smtClean="0"/>
              <a:t>When the turn starts, it takes time for the gyro to begin changing</a:t>
            </a:r>
          </a:p>
          <a:p>
            <a:r>
              <a:rPr lang="en-US" dirty="0" smtClean="0"/>
              <a:t>This lesson presents two ways to deal with lag in a turn</a:t>
            </a:r>
          </a:p>
          <a:p>
            <a:pPr lvl="1">
              <a:buFont typeface="+mj-lt"/>
              <a:buAutoNum type="arabicPeriod"/>
            </a:pPr>
            <a:r>
              <a:rPr lang="en-US" dirty="0" smtClean="0"/>
              <a:t>Reduce the amount of angle that you turn to compensate for lag (slides 4-</a:t>
            </a:r>
            <a:r>
              <a:rPr lang="en-US" dirty="0"/>
              <a:t>9</a:t>
            </a:r>
            <a:r>
              <a:rPr lang="en-US" dirty="0" smtClean="0"/>
              <a:t>)</a:t>
            </a:r>
          </a:p>
          <a:p>
            <a:pPr lvl="1">
              <a:buFont typeface="+mj-lt"/>
              <a:buAutoNum type="arabicPeriod"/>
            </a:pPr>
            <a:r>
              <a:rPr lang="en-US" dirty="0" smtClean="0"/>
              <a:t>Use proportional control to continue performing your turn for a requested duration (slides 10-12)</a:t>
            </a:r>
          </a:p>
          <a:p>
            <a:endParaRPr lang="en-US" dirty="0"/>
          </a:p>
        </p:txBody>
      </p:sp>
      <p:sp>
        <p:nvSpPr>
          <p:cNvPr id="4" name="Footer Placeholder 3"/>
          <p:cNvSpPr>
            <a:spLocks noGrp="1"/>
          </p:cNvSpPr>
          <p:nvPr>
            <p:ph type="ftr" sz="quarter" idx="11"/>
          </p:nvPr>
        </p:nvSpPr>
        <p:spPr/>
        <p:txBody>
          <a:bodyPr/>
          <a:lstStyle/>
          <a:p>
            <a:r>
              <a:rPr lang="en-US" dirty="0" smtClean="0"/>
              <a:t>© 2015 EV3Lessons.com, Last edit 11/10/2015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pPr/>
              <a:t>3</a:t>
            </a:fld>
            <a:endParaRPr lang="en-US" dirty="0"/>
          </a:p>
        </p:txBody>
      </p:sp>
    </p:spTree>
    <p:extLst>
      <p:ext uri="{BB962C8B-B14F-4D97-AF65-F5344CB8AC3E}">
        <p14:creationId xmlns:p14="http://schemas.microsoft.com/office/powerpoint/2010/main" val="15238584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Mode in Wait </a:t>
            </a:r>
            <a:r>
              <a:rPr lang="en-US" dirty="0"/>
              <a:t>B</a:t>
            </a:r>
            <a:r>
              <a:rPr lang="en-US" dirty="0" smtClean="0"/>
              <a:t>lock</a:t>
            </a:r>
            <a:endParaRPr lang="en-US" dirty="0"/>
          </a:p>
        </p:txBody>
      </p:sp>
      <p:sp>
        <p:nvSpPr>
          <p:cNvPr id="4" name="Footer Placeholder 3"/>
          <p:cNvSpPr>
            <a:spLocks noGrp="1"/>
          </p:cNvSpPr>
          <p:nvPr>
            <p:ph type="ftr" sz="quarter" idx="11"/>
          </p:nvPr>
        </p:nvSpPr>
        <p:spPr/>
        <p:txBody>
          <a:bodyPr/>
          <a:lstStyle/>
          <a:p>
            <a:r>
              <a:rPr lang="en-US" smtClean="0"/>
              <a:t>© 2015 EV3Lessons.com, Last edit 11/10/2015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4</a:t>
            </a:fld>
            <a:endParaRPr lang="en-US"/>
          </a:p>
        </p:txBody>
      </p:sp>
      <p:pic>
        <p:nvPicPr>
          <p:cNvPr id="6" name="Content Placeholder 5" descr="Screen Clipping"/>
          <p:cNvPicPr>
            <a:picLocks noGrp="1" noChangeAspect="1"/>
          </p:cNvPicPr>
          <p:nvPr>
            <p:ph idx="1"/>
          </p:nvPr>
        </p:nvPicPr>
        <p:blipFill rotWithShape="1">
          <a:blip r:embed="rId2">
            <a:extLst>
              <a:ext uri="{28A0092B-C50C-407E-A947-70E740481C1C}">
                <a14:useLocalDpi xmlns:a14="http://schemas.microsoft.com/office/drawing/2010/main" val="0"/>
              </a:ext>
            </a:extLst>
          </a:blip>
          <a:srcRect l="68279" t="47657" r="13121" b="29760"/>
          <a:stretch/>
        </p:blipFill>
        <p:spPr>
          <a:xfrm>
            <a:off x="5801360" y="1778001"/>
            <a:ext cx="2682240" cy="1706880"/>
          </a:xfrm>
          <a:prstGeom prst="rect">
            <a:avLst/>
          </a:prstGeom>
        </p:spPr>
      </p:pic>
      <p:pic>
        <p:nvPicPr>
          <p:cNvPr id="8" name="Picture 7" descr="LEGO MINDSTORMS Education EV3 Teacher Edition"/>
          <p:cNvPicPr>
            <a:picLocks noChangeAspect="1"/>
          </p:cNvPicPr>
          <p:nvPr/>
        </p:nvPicPr>
        <p:blipFill rotWithShape="1">
          <a:blip r:embed="rId3" cstate="email">
            <a:extLst>
              <a:ext uri="{28A0092B-C50C-407E-A947-70E740481C1C}">
                <a14:useLocalDpi xmlns:a14="http://schemas.microsoft.com/office/drawing/2010/main" val="0"/>
              </a:ext>
            </a:extLst>
          </a:blip>
          <a:srcRect l="32334" t="34320" r="46111" b="29987"/>
          <a:stretch/>
        </p:blipFill>
        <p:spPr>
          <a:xfrm>
            <a:off x="5801360" y="3484881"/>
            <a:ext cx="3342640" cy="3135879"/>
          </a:xfrm>
          <a:prstGeom prst="rect">
            <a:avLst/>
          </a:prstGeom>
        </p:spPr>
      </p:pic>
      <p:sp>
        <p:nvSpPr>
          <p:cNvPr id="9" name="TextBox 8"/>
          <p:cNvSpPr txBox="1"/>
          <p:nvPr/>
        </p:nvSpPr>
        <p:spPr>
          <a:xfrm>
            <a:off x="355600" y="2082800"/>
            <a:ext cx="5445760" cy="4524315"/>
          </a:xfrm>
          <a:prstGeom prst="rect">
            <a:avLst/>
          </a:prstGeom>
          <a:noFill/>
        </p:spPr>
        <p:txBody>
          <a:bodyPr wrap="square" rtlCol="0">
            <a:spAutoFit/>
          </a:bodyPr>
          <a:lstStyle/>
          <a:p>
            <a:pPr marL="342900" indent="-342900">
              <a:buFont typeface="+mj-lt"/>
              <a:buAutoNum type="arabicPeriod"/>
            </a:pPr>
            <a:r>
              <a:rPr lang="en-US" dirty="0" smtClean="0"/>
              <a:t>In this lesson we use the Wait </a:t>
            </a:r>
            <a:r>
              <a:rPr lang="en-US" dirty="0"/>
              <a:t>B</a:t>
            </a:r>
            <a:r>
              <a:rPr lang="en-US" dirty="0" smtClean="0"/>
              <a:t>lock (gyro sensor) in Change </a:t>
            </a:r>
            <a:r>
              <a:rPr lang="en-US" dirty="0"/>
              <a:t>M</a:t>
            </a:r>
            <a:r>
              <a:rPr lang="en-US" dirty="0" smtClean="0"/>
              <a:t>ode</a:t>
            </a:r>
          </a:p>
          <a:p>
            <a:pPr marL="342900" indent="-342900">
              <a:buFont typeface="+mj-lt"/>
              <a:buAutoNum type="arabicPeriod"/>
            </a:pPr>
            <a:r>
              <a:rPr lang="en-US" dirty="0" smtClean="0"/>
              <a:t>Advantages over Compare </a:t>
            </a:r>
            <a:r>
              <a:rPr lang="en-US" dirty="0"/>
              <a:t>M</a:t>
            </a:r>
            <a:r>
              <a:rPr lang="en-US" dirty="0" smtClean="0"/>
              <a:t>ode:</a:t>
            </a:r>
          </a:p>
          <a:p>
            <a:pPr marL="742950" lvl="1" indent="-285750">
              <a:buFont typeface="Arial" panose="020B0604020202020204" pitchFamily="34" charset="0"/>
              <a:buChar char="•"/>
            </a:pPr>
            <a:r>
              <a:rPr lang="en-US" dirty="0" smtClean="0"/>
              <a:t>You do not need to reset the gyro beforehand</a:t>
            </a:r>
          </a:p>
          <a:p>
            <a:pPr marL="742950" lvl="1" indent="-285750">
              <a:buFont typeface="Arial" panose="020B0604020202020204" pitchFamily="34" charset="0"/>
              <a:buChar char="•"/>
            </a:pPr>
            <a:r>
              <a:rPr lang="en-US" dirty="0" smtClean="0"/>
              <a:t>You can measure if the value has changed the target degrees by both decreasing or increasing (no need to change the wait block for a left turn)</a:t>
            </a:r>
          </a:p>
          <a:p>
            <a:pPr marL="342900" indent="-342900">
              <a:buFont typeface="+mj-lt"/>
              <a:buAutoNum type="arabicPeriod"/>
            </a:pPr>
            <a:r>
              <a:rPr lang="en-US" dirty="0" smtClean="0"/>
              <a:t>Direction (the first input) defines:</a:t>
            </a:r>
          </a:p>
          <a:p>
            <a:pPr marL="800100" lvl="1" indent="-342900">
              <a:buFont typeface="Arial" panose="020B0604020202020204" pitchFamily="34" charset="0"/>
              <a:buChar char="•"/>
            </a:pPr>
            <a:r>
              <a:rPr lang="en-US" dirty="0" smtClean="0"/>
              <a:t>0 – check if the value has increased the desired degrees</a:t>
            </a:r>
          </a:p>
          <a:p>
            <a:pPr marL="800100" lvl="1" indent="-342900">
              <a:buFont typeface="Arial" panose="020B0604020202020204" pitchFamily="34" charset="0"/>
              <a:buChar char="•"/>
            </a:pPr>
            <a:r>
              <a:rPr lang="en-US" dirty="0" smtClean="0"/>
              <a:t>1 – </a:t>
            </a:r>
            <a:r>
              <a:rPr lang="en-US" dirty="0"/>
              <a:t>check if the value has </a:t>
            </a:r>
            <a:r>
              <a:rPr lang="en-US" dirty="0" smtClean="0"/>
              <a:t>decreased </a:t>
            </a:r>
            <a:r>
              <a:rPr lang="en-US" dirty="0"/>
              <a:t>the desired </a:t>
            </a:r>
            <a:r>
              <a:rPr lang="en-US" dirty="0" smtClean="0"/>
              <a:t>degrees</a:t>
            </a:r>
          </a:p>
          <a:p>
            <a:pPr marL="800100" lvl="1" indent="-342900">
              <a:buFont typeface="Arial" panose="020B0604020202020204" pitchFamily="34" charset="0"/>
              <a:buChar char="•"/>
            </a:pPr>
            <a:r>
              <a:rPr lang="en-US" dirty="0" smtClean="0"/>
              <a:t>2 – check </a:t>
            </a:r>
            <a:r>
              <a:rPr lang="en-US" dirty="0"/>
              <a:t>if the value has </a:t>
            </a:r>
            <a:r>
              <a:rPr lang="en-US" dirty="0" smtClean="0"/>
              <a:t>either increased or decreased the </a:t>
            </a:r>
            <a:r>
              <a:rPr lang="en-US" dirty="0"/>
              <a:t>desired </a:t>
            </a:r>
            <a:r>
              <a:rPr lang="en-US" dirty="0" smtClean="0"/>
              <a:t>degrees</a:t>
            </a:r>
            <a:endParaRPr lang="en-US" dirty="0"/>
          </a:p>
          <a:p>
            <a:pPr marL="800100"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752017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Gyro Turn in Four Easy Steps</a:t>
            </a:r>
            <a:endParaRPr lang="en-US" dirty="0"/>
          </a:p>
        </p:txBody>
      </p:sp>
      <p:sp>
        <p:nvSpPr>
          <p:cNvPr id="3" name="Content Placeholder 2"/>
          <p:cNvSpPr>
            <a:spLocks noGrp="1"/>
          </p:cNvSpPr>
          <p:nvPr>
            <p:ph idx="1"/>
          </p:nvPr>
        </p:nvSpPr>
        <p:spPr>
          <a:xfrm>
            <a:off x="284164" y="1818870"/>
            <a:ext cx="4863570" cy="4307294"/>
          </a:xfrm>
        </p:spPr>
        <p:txBody>
          <a:bodyPr>
            <a:normAutofit fontScale="70000" lnSpcReduction="20000"/>
          </a:bodyPr>
          <a:lstStyle/>
          <a:p>
            <a:pPr marL="0" indent="0">
              <a:buNone/>
            </a:pPr>
            <a:r>
              <a:rPr lang="en-US" dirty="0" smtClean="0"/>
              <a:t>STEP 1: Create a simple Gyro Turn program that turns 90 degrees using the Wait for Gyro block in Change Mode</a:t>
            </a:r>
          </a:p>
          <a:p>
            <a:pPr marL="457200" lvl="1" indent="0">
              <a:buNone/>
            </a:pPr>
            <a:r>
              <a:rPr lang="en-US" dirty="0" smtClean="0"/>
              <a:t>Remember to Calibrate the Gyro before the Wait For Block (see Gyro Lesson for help)</a:t>
            </a:r>
          </a:p>
          <a:p>
            <a:pPr marL="0" indent="0">
              <a:buNone/>
            </a:pPr>
            <a:r>
              <a:rPr lang="en-US" dirty="0" smtClean="0"/>
              <a:t>STEP 2: Compensate for Lag</a:t>
            </a:r>
          </a:p>
          <a:p>
            <a:pPr marL="576263" indent="-228600">
              <a:buAutoNum type="alphaUcPeriod"/>
            </a:pPr>
            <a:r>
              <a:rPr lang="en-US" dirty="0" smtClean="0"/>
              <a:t>Compensate for the lag by reducing the amount of angle to turn based on your robot (</a:t>
            </a:r>
            <a:r>
              <a:rPr lang="en-US" dirty="0" err="1" smtClean="0"/>
              <a:t>e.g</a:t>
            </a:r>
            <a:r>
              <a:rPr lang="en-US" dirty="0" smtClean="0"/>
              <a:t> 86 degrees instead of 90 degrees)</a:t>
            </a:r>
          </a:p>
          <a:p>
            <a:pPr marL="576263" indent="-228600">
              <a:buAutoNum type="alphaUcPeriod"/>
            </a:pPr>
            <a:r>
              <a:rPr lang="en-US" dirty="0" smtClean="0"/>
              <a:t>Use a Math Block to create an automatic calculator to compensate for lag</a:t>
            </a:r>
          </a:p>
          <a:p>
            <a:pPr marL="0" indent="0">
              <a:buNone/>
            </a:pPr>
            <a:r>
              <a:rPr lang="en-US" dirty="0" smtClean="0"/>
              <a:t>STEP 3: Create and Wire the My Block</a:t>
            </a:r>
          </a:p>
          <a:p>
            <a:pPr marL="0" indent="0">
              <a:buNone/>
            </a:pPr>
            <a:r>
              <a:rPr lang="en-US" dirty="0" smtClean="0"/>
              <a:t>STEP 4: Repeat the steps to make one for Left Turns vs. one for Right Turns.</a:t>
            </a:r>
            <a:endParaRPr lang="en-US" dirty="0"/>
          </a:p>
        </p:txBody>
      </p:sp>
      <p:sp>
        <p:nvSpPr>
          <p:cNvPr id="4" name="Footer Placeholder 3"/>
          <p:cNvSpPr>
            <a:spLocks noGrp="1"/>
          </p:cNvSpPr>
          <p:nvPr>
            <p:ph type="ftr" sz="quarter" idx="11"/>
          </p:nvPr>
        </p:nvSpPr>
        <p:spPr/>
        <p:txBody>
          <a:bodyPr/>
          <a:lstStyle/>
          <a:p>
            <a:r>
              <a:rPr lang="en-US" dirty="0" smtClean="0"/>
              <a:t>© 2015 EV3Lessons.com, Last edit 11/10/2015</a:t>
            </a:r>
            <a:endParaRPr lang="en-US" dirty="0"/>
          </a:p>
        </p:txBody>
      </p:sp>
      <p:sp>
        <p:nvSpPr>
          <p:cNvPr id="5" name="Slide Number Placeholder 4"/>
          <p:cNvSpPr>
            <a:spLocks noGrp="1"/>
          </p:cNvSpPr>
          <p:nvPr>
            <p:ph type="sldNum" sz="quarter" idx="12"/>
          </p:nvPr>
        </p:nvSpPr>
        <p:spPr/>
        <p:txBody>
          <a:bodyPr/>
          <a:lstStyle/>
          <a:p>
            <a:fld id="{4382A7F7-08BF-4252-8141-63FB96055BBB}" type="slidenum">
              <a:rPr lang="en-US" smtClean="0"/>
              <a:t>5</a:t>
            </a:fld>
            <a:endParaRPr lang="en-US" dirty="0"/>
          </a:p>
        </p:txBody>
      </p:sp>
      <p:pic>
        <p:nvPicPr>
          <p:cNvPr id="6" name="Picture 5" descr="Screen Clipping"/>
          <p:cNvPicPr>
            <a:picLocks noChangeAspect="1"/>
          </p:cNvPicPr>
          <p:nvPr/>
        </p:nvPicPr>
        <p:blipFill rotWithShape="1">
          <a:blip r:embed="rId2" cstate="email">
            <a:extLst>
              <a:ext uri="{28A0092B-C50C-407E-A947-70E740481C1C}">
                <a14:useLocalDpi xmlns:a14="http://schemas.microsoft.com/office/drawing/2010/main" val="0"/>
              </a:ext>
            </a:extLst>
          </a:blip>
          <a:srcRect l="47662" t="42861" r="10210" b="38856"/>
          <a:stretch/>
        </p:blipFill>
        <p:spPr>
          <a:xfrm>
            <a:off x="5245613" y="1979508"/>
            <a:ext cx="3691467" cy="829732"/>
          </a:xfrm>
          <a:prstGeom prst="rect">
            <a:avLst/>
          </a:prstGeom>
        </p:spPr>
      </p:pic>
      <p:pic>
        <p:nvPicPr>
          <p:cNvPr id="8" name="Picture 7" descr="Screen Clipping"/>
          <p:cNvPicPr>
            <a:picLocks noChangeAspect="1"/>
          </p:cNvPicPr>
          <p:nvPr/>
        </p:nvPicPr>
        <p:blipFill rotWithShape="1">
          <a:blip r:embed="rId2" cstate="email">
            <a:extLst>
              <a:ext uri="{28A0092B-C50C-407E-A947-70E740481C1C}">
                <a14:useLocalDpi xmlns:a14="http://schemas.microsoft.com/office/drawing/2010/main" val="0"/>
              </a:ext>
            </a:extLst>
          </a:blip>
          <a:srcRect l="10191" t="41947" r="59668" b="38576"/>
          <a:stretch/>
        </p:blipFill>
        <p:spPr>
          <a:xfrm>
            <a:off x="5245613" y="2809240"/>
            <a:ext cx="2641087" cy="883920"/>
          </a:xfrm>
          <a:prstGeom prst="rect">
            <a:avLst/>
          </a:prstGeom>
        </p:spPr>
      </p:pic>
      <p:pic>
        <p:nvPicPr>
          <p:cNvPr id="10" name="Content Placeholder 7" descr="Screen Clipping"/>
          <p:cNvPicPr>
            <a:picLocks noChangeAspect="1"/>
          </p:cNvPicPr>
          <p:nvPr/>
        </p:nvPicPr>
        <p:blipFill rotWithShape="1">
          <a:blip r:embed="rId3" cstate="email">
            <a:extLst>
              <a:ext uri="{28A0092B-C50C-407E-A947-70E740481C1C}">
                <a14:useLocalDpi xmlns:a14="http://schemas.microsoft.com/office/drawing/2010/main" val="0"/>
              </a:ext>
            </a:extLst>
          </a:blip>
          <a:srcRect l="53279" t="38761" r="11955" b="34613"/>
          <a:stretch/>
        </p:blipFill>
        <p:spPr>
          <a:xfrm>
            <a:off x="5245613" y="4261641"/>
            <a:ext cx="2980268" cy="1016000"/>
          </a:xfrm>
          <a:prstGeom prst="rect">
            <a:avLst/>
          </a:prstGeom>
        </p:spPr>
      </p:pic>
    </p:spTree>
    <p:extLst>
      <p:ext uri="{BB962C8B-B14F-4D97-AF65-F5344CB8AC3E}">
        <p14:creationId xmlns:p14="http://schemas.microsoft.com/office/powerpoint/2010/main" val="798568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806" y="347227"/>
            <a:ext cx="8245475" cy="1371600"/>
          </a:xfrm>
          <a:noFill/>
        </p:spPr>
        <p:txBody>
          <a:bodyPr/>
          <a:lstStyle/>
          <a:p>
            <a:r>
              <a:rPr lang="en-US" dirty="0" smtClean="0"/>
              <a:t>Step 1: Simple Gyro </a:t>
            </a:r>
            <a:r>
              <a:rPr lang="en-US" dirty="0"/>
              <a:t>T</a:t>
            </a:r>
            <a:r>
              <a:rPr lang="en-US" dirty="0" smtClean="0"/>
              <a:t>urn </a:t>
            </a:r>
            <a:endParaRPr lang="en-US" dirty="0"/>
          </a:p>
        </p:txBody>
      </p:sp>
      <p:sp>
        <p:nvSpPr>
          <p:cNvPr id="4" name="Footer Placeholder 3"/>
          <p:cNvSpPr>
            <a:spLocks noGrp="1"/>
          </p:cNvSpPr>
          <p:nvPr>
            <p:ph type="ftr" sz="quarter" idx="11"/>
          </p:nvPr>
        </p:nvSpPr>
        <p:spPr/>
        <p:txBody>
          <a:bodyPr/>
          <a:lstStyle/>
          <a:p>
            <a:r>
              <a:rPr lang="en-US" dirty="0" smtClean="0"/>
              <a:t>© 2015 EV3Lessons.com, Last edit 11/10/2015</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t>6</a:t>
            </a:fld>
            <a:endParaRPr lang="en-US"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436" y="1898707"/>
            <a:ext cx="7708364" cy="4528412"/>
          </a:xfrm>
          <a:prstGeom prst="rect">
            <a:avLst/>
          </a:prstGeom>
        </p:spPr>
      </p:pic>
    </p:spTree>
    <p:extLst>
      <p:ext uri="{BB962C8B-B14F-4D97-AF65-F5344CB8AC3E}">
        <p14:creationId xmlns:p14="http://schemas.microsoft.com/office/powerpoint/2010/main" val="358182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363" y="1826956"/>
            <a:ext cx="8198607" cy="4768577"/>
          </a:xfrm>
          <a:prstGeom prst="rect">
            <a:avLst/>
          </a:prstGeom>
        </p:spPr>
      </p:pic>
      <p:sp>
        <p:nvSpPr>
          <p:cNvPr id="2" name="Title 1"/>
          <p:cNvSpPr>
            <a:spLocks noGrp="1"/>
          </p:cNvSpPr>
          <p:nvPr>
            <p:ph type="title"/>
          </p:nvPr>
        </p:nvSpPr>
        <p:spPr>
          <a:xfrm>
            <a:off x="387791" y="527106"/>
            <a:ext cx="8245475" cy="997211"/>
          </a:xfrm>
          <a:noFill/>
        </p:spPr>
        <p:txBody>
          <a:bodyPr/>
          <a:lstStyle/>
          <a:p>
            <a:r>
              <a:rPr lang="en-US" dirty="0" smtClean="0"/>
              <a:t>Step 2A: Dealing with Lag</a:t>
            </a:r>
            <a:endParaRPr lang="en-US" dirty="0"/>
          </a:p>
        </p:txBody>
      </p:sp>
      <p:sp>
        <p:nvSpPr>
          <p:cNvPr id="4" name="Footer Placeholder 3"/>
          <p:cNvSpPr>
            <a:spLocks noGrp="1"/>
          </p:cNvSpPr>
          <p:nvPr>
            <p:ph type="ftr" sz="quarter" idx="11"/>
          </p:nvPr>
        </p:nvSpPr>
        <p:spPr/>
        <p:txBody>
          <a:bodyPr/>
          <a:lstStyle/>
          <a:p>
            <a:r>
              <a:rPr lang="en-US" dirty="0" smtClean="0"/>
              <a:t>© 2015 EV3Lessons.com, Last edit 11/10/2015</a:t>
            </a:r>
            <a:endParaRPr lang="en-US" dirty="0"/>
          </a:p>
        </p:txBody>
      </p:sp>
      <p:sp>
        <p:nvSpPr>
          <p:cNvPr id="3" name="Slide Number Placeholder 2"/>
          <p:cNvSpPr>
            <a:spLocks noGrp="1"/>
          </p:cNvSpPr>
          <p:nvPr>
            <p:ph type="sldNum" sz="quarter" idx="12"/>
          </p:nvPr>
        </p:nvSpPr>
        <p:spPr/>
        <p:txBody>
          <a:bodyPr/>
          <a:lstStyle/>
          <a:p>
            <a:fld id="{4382A7F7-08BF-4252-8141-63FB96055BBB}" type="slidenum">
              <a:rPr lang="en-US" smtClean="0"/>
              <a:t>7</a:t>
            </a:fld>
            <a:endParaRPr lang="en-US" dirty="0"/>
          </a:p>
        </p:txBody>
      </p:sp>
    </p:spTree>
    <p:extLst>
      <p:ext uri="{BB962C8B-B14F-4D97-AF65-F5344CB8AC3E}">
        <p14:creationId xmlns:p14="http://schemas.microsoft.com/office/powerpoint/2010/main" val="317730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2B: Automatically Correct for Lag</a:t>
            </a:r>
            <a:endParaRPr lang="en-US" dirty="0"/>
          </a:p>
        </p:txBody>
      </p:sp>
      <p:sp>
        <p:nvSpPr>
          <p:cNvPr id="4" name="Footer Placeholder 3"/>
          <p:cNvSpPr>
            <a:spLocks noGrp="1"/>
          </p:cNvSpPr>
          <p:nvPr>
            <p:ph type="ftr" sz="quarter" idx="11"/>
          </p:nvPr>
        </p:nvSpPr>
        <p:spPr/>
        <p:txBody>
          <a:bodyPr/>
          <a:lstStyle/>
          <a:p>
            <a:r>
              <a:rPr lang="en-US" smtClean="0"/>
              <a:t>© 2015 EV3Lessons.com, Last edit 11/10/2015</a:t>
            </a:r>
            <a:endParaRPr lang="en-US"/>
          </a:p>
        </p:txBody>
      </p:sp>
      <p:sp>
        <p:nvSpPr>
          <p:cNvPr id="5" name="Slide Number Placeholder 4"/>
          <p:cNvSpPr>
            <a:spLocks noGrp="1"/>
          </p:cNvSpPr>
          <p:nvPr>
            <p:ph type="sldNum" sz="quarter" idx="12"/>
          </p:nvPr>
        </p:nvSpPr>
        <p:spPr/>
        <p:txBody>
          <a:bodyPr/>
          <a:lstStyle/>
          <a:p>
            <a:fld id="{4382A7F7-08BF-4252-8141-63FB96055BBB}" type="slidenum">
              <a:rPr lang="en-US" smtClean="0"/>
              <a:t>8</a:t>
            </a:fld>
            <a:endParaRPr lang="en-US"/>
          </a:p>
        </p:txBody>
      </p:sp>
      <p:pic>
        <p:nvPicPr>
          <p:cNvPr id="8" name="Content Placeholder 7" descr="Screen Clipping"/>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284163" y="1805959"/>
            <a:ext cx="8572228" cy="3815908"/>
          </a:xfrm>
        </p:spPr>
      </p:pic>
    </p:spTree>
    <p:extLst>
      <p:ext uri="{BB962C8B-B14F-4D97-AF65-F5344CB8AC3E}">
        <p14:creationId xmlns:p14="http://schemas.microsoft.com/office/powerpoint/2010/main" val="668171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a:t>
            </a:r>
            <a:r>
              <a:rPr lang="en-US" dirty="0"/>
              <a:t>3</a:t>
            </a:r>
            <a:r>
              <a:rPr lang="en-US" dirty="0" smtClean="0"/>
              <a:t>A: Create a My Block</a:t>
            </a:r>
            <a:endParaRPr lang="en-US" dirty="0"/>
          </a:p>
        </p:txBody>
      </p:sp>
      <p:sp>
        <p:nvSpPr>
          <p:cNvPr id="4" name="Footer Placeholder 3"/>
          <p:cNvSpPr>
            <a:spLocks noGrp="1"/>
          </p:cNvSpPr>
          <p:nvPr>
            <p:ph type="ftr" sz="quarter" idx="11"/>
          </p:nvPr>
        </p:nvSpPr>
        <p:spPr/>
        <p:txBody>
          <a:bodyPr/>
          <a:lstStyle/>
          <a:p>
            <a:r>
              <a:rPr lang="en-US" dirty="0" smtClean="0"/>
              <a:t>© 2015 EV3Lessons.com, Last edit 11/10/2015</a:t>
            </a:r>
            <a:endParaRPr lang="en-US" dirty="0"/>
          </a:p>
        </p:txBody>
      </p:sp>
      <p:sp>
        <p:nvSpPr>
          <p:cNvPr id="11" name="TextBox 10"/>
          <p:cNvSpPr txBox="1"/>
          <p:nvPr/>
        </p:nvSpPr>
        <p:spPr>
          <a:xfrm>
            <a:off x="540329" y="1875281"/>
            <a:ext cx="3178206" cy="4524315"/>
          </a:xfrm>
          <a:prstGeom prst="rect">
            <a:avLst/>
          </a:prstGeom>
          <a:noFill/>
        </p:spPr>
        <p:txBody>
          <a:bodyPr wrap="square" rtlCol="0">
            <a:spAutoFit/>
          </a:bodyPr>
          <a:lstStyle/>
          <a:p>
            <a:pPr marL="342900" indent="-342900">
              <a:buFont typeface="+mj-lt"/>
              <a:buAutoNum type="alphaUcPeriod"/>
            </a:pPr>
            <a:r>
              <a:rPr lang="en-US" sz="2400" dirty="0" smtClean="0">
                <a:solidFill>
                  <a:srgbClr val="00B0F0"/>
                </a:solidFill>
              </a:rPr>
              <a:t>Highlight all the blocks then go to My Block Builder</a:t>
            </a:r>
          </a:p>
          <a:p>
            <a:pPr marL="342900" indent="-342900">
              <a:buFont typeface="+mj-lt"/>
              <a:buAutoNum type="alphaUcPeriod"/>
            </a:pPr>
            <a:endParaRPr lang="en-US" sz="2400" dirty="0" smtClean="0">
              <a:solidFill>
                <a:srgbClr val="00B050"/>
              </a:solidFill>
            </a:endParaRPr>
          </a:p>
          <a:p>
            <a:pPr marL="342900" indent="-342900">
              <a:buFont typeface="+mj-lt"/>
              <a:buAutoNum type="alphaUcPeriod"/>
            </a:pPr>
            <a:r>
              <a:rPr lang="en-US" sz="2400" dirty="0" smtClean="0">
                <a:solidFill>
                  <a:srgbClr val="FF0000"/>
                </a:solidFill>
              </a:rPr>
              <a:t>Add 2 inputs: one for power and one for and degrees</a:t>
            </a:r>
            <a:r>
              <a:rPr lang="en-US" sz="2400" dirty="0" smtClean="0">
                <a:solidFill>
                  <a:srgbClr val="00B050"/>
                </a:solidFill>
              </a:rPr>
              <a:t> </a:t>
            </a:r>
          </a:p>
          <a:p>
            <a:pPr marL="342900" indent="-342900">
              <a:buFont typeface="+mj-lt"/>
              <a:buAutoNum type="alphaUcPeriod"/>
            </a:pPr>
            <a:endParaRPr lang="en-US" sz="2400" dirty="0" smtClean="0">
              <a:solidFill>
                <a:srgbClr val="00B050"/>
              </a:solidFill>
            </a:endParaRPr>
          </a:p>
          <a:p>
            <a:r>
              <a:rPr lang="en-US" sz="2400" dirty="0"/>
              <a:t>Refer to the My Blocks with Inputs &amp; Outputs lesson if you need help setting up the My Block</a:t>
            </a:r>
            <a:endParaRPr lang="en-US" sz="2400" dirty="0">
              <a:solidFill>
                <a:srgbClr val="00B050"/>
              </a:solidFill>
            </a:endParaRPr>
          </a:p>
        </p:txBody>
      </p:sp>
      <p:sp>
        <p:nvSpPr>
          <p:cNvPr id="13" name="TextBox 12"/>
          <p:cNvSpPr txBox="1"/>
          <p:nvPr/>
        </p:nvSpPr>
        <p:spPr>
          <a:xfrm>
            <a:off x="4052657" y="4245161"/>
            <a:ext cx="426128" cy="523220"/>
          </a:xfrm>
          <a:prstGeom prst="rect">
            <a:avLst/>
          </a:prstGeom>
          <a:noFill/>
        </p:spPr>
        <p:txBody>
          <a:bodyPr wrap="square" rtlCol="0">
            <a:spAutoFit/>
          </a:bodyPr>
          <a:lstStyle/>
          <a:p>
            <a:r>
              <a:rPr lang="en-US" sz="2800" b="1" dirty="0" smtClean="0">
                <a:solidFill>
                  <a:srgbClr val="FF0000"/>
                </a:solidFill>
              </a:rPr>
              <a:t>B</a:t>
            </a:r>
            <a:endParaRPr lang="en-US" sz="2800" b="1" dirty="0">
              <a:solidFill>
                <a:srgbClr val="FF0000"/>
              </a:solidFill>
            </a:endParaRPr>
          </a:p>
        </p:txBody>
      </p:sp>
      <p:pic>
        <p:nvPicPr>
          <p:cNvPr id="12" name="Picture 11" descr="Screen Clipping"/>
          <p:cNvPicPr>
            <a:picLocks noChangeAspect="1"/>
          </p:cNvPicPr>
          <p:nvPr/>
        </p:nvPicPr>
        <p:blipFill rotWithShape="1">
          <a:blip r:embed="rId2" cstate="email">
            <a:extLst>
              <a:ext uri="{28A0092B-C50C-407E-A947-70E740481C1C}">
                <a14:useLocalDpi xmlns:a14="http://schemas.microsoft.com/office/drawing/2010/main" val="0"/>
              </a:ext>
            </a:extLst>
          </a:blip>
          <a:srcRect t="47451" b="29228"/>
          <a:stretch/>
        </p:blipFill>
        <p:spPr>
          <a:xfrm>
            <a:off x="4059166" y="2308594"/>
            <a:ext cx="5084834" cy="643597"/>
          </a:xfrm>
          <a:prstGeom prst="rect">
            <a:avLst/>
          </a:prstGeom>
        </p:spPr>
      </p:pic>
      <p:sp>
        <p:nvSpPr>
          <p:cNvPr id="9" name="Rectangle 8"/>
          <p:cNvSpPr/>
          <p:nvPr/>
        </p:nvSpPr>
        <p:spPr>
          <a:xfrm>
            <a:off x="4533847" y="2308593"/>
            <a:ext cx="4475242" cy="735293"/>
          </a:xfrm>
          <a:prstGeom prst="rect">
            <a:avLst/>
          </a:prstGeom>
          <a:noFill/>
          <a:ln w="7620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B0F0"/>
                </a:solidFill>
              </a:rPr>
              <a:t>A</a:t>
            </a:r>
            <a:endParaRPr lang="en-US" b="1" dirty="0">
              <a:solidFill>
                <a:srgbClr val="00B0F0"/>
              </a:solidFill>
            </a:endParaRPr>
          </a:p>
        </p:txBody>
      </p:sp>
      <p:pic>
        <p:nvPicPr>
          <p:cNvPr id="3" name="Picture 2" descr="Screen Clippi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1205" y="3324766"/>
            <a:ext cx="3778315" cy="3433671"/>
          </a:xfrm>
          <a:prstGeom prst="rect">
            <a:avLst/>
          </a:prstGeom>
        </p:spPr>
      </p:pic>
      <p:sp>
        <p:nvSpPr>
          <p:cNvPr id="5" name="Slide Number Placeholder 4"/>
          <p:cNvSpPr>
            <a:spLocks noGrp="1"/>
          </p:cNvSpPr>
          <p:nvPr>
            <p:ph type="sldNum" sz="quarter" idx="12"/>
          </p:nvPr>
        </p:nvSpPr>
        <p:spPr/>
        <p:txBody>
          <a:bodyPr/>
          <a:lstStyle/>
          <a:p>
            <a:fld id="{4382A7F7-08BF-4252-8141-63FB96055BBB}" type="slidenum">
              <a:rPr lang="en-US" smtClean="0"/>
              <a:t>9</a:t>
            </a:fld>
            <a:endParaRPr lang="en-US" dirty="0"/>
          </a:p>
        </p:txBody>
      </p:sp>
    </p:spTree>
    <p:extLst>
      <p:ext uri="{BB962C8B-B14F-4D97-AF65-F5344CB8AC3E}">
        <p14:creationId xmlns:p14="http://schemas.microsoft.com/office/powerpoint/2010/main" val="3806522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Spectrum">
      <a:dk1>
        <a:sysClr val="windowText" lastClr="000000"/>
      </a:dk1>
      <a:lt1>
        <a:sysClr val="window" lastClr="FFFFFF"/>
      </a:lt1>
      <a:dk2>
        <a:srgbClr val="252731"/>
      </a:dk2>
      <a:lt2>
        <a:srgbClr val="EAE7E4"/>
      </a:lt2>
      <a:accent1>
        <a:srgbClr val="990000"/>
      </a:accent1>
      <a:accent2>
        <a:srgbClr val="FF6600"/>
      </a:accent2>
      <a:accent3>
        <a:srgbClr val="FFBA00"/>
      </a:accent3>
      <a:accent4>
        <a:srgbClr val="99CC00"/>
      </a:accent4>
      <a:accent5>
        <a:srgbClr val="528A02"/>
      </a:accent5>
      <a:accent6>
        <a:srgbClr val="333333"/>
      </a:accent6>
      <a:hlink>
        <a:srgbClr val="660000"/>
      </a:hlink>
      <a:folHlink>
        <a:srgbClr val="CC330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3536</TotalTime>
  <Words>887</Words>
  <Application>Microsoft Office PowerPoint</Application>
  <PresentationFormat>On-screen Show (4:3)</PresentationFormat>
  <Paragraphs>112</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Corbel</vt:lpstr>
      <vt:lpstr>Helvetica Neue</vt:lpstr>
      <vt:lpstr>Wingdings</vt:lpstr>
      <vt:lpstr>Spectrum</vt:lpstr>
      <vt:lpstr>Gyro Turns</vt:lpstr>
      <vt:lpstr>Lesson Objectives</vt:lpstr>
      <vt:lpstr>Gyro Problem 2: Lag</vt:lpstr>
      <vt:lpstr>Change Mode in Wait Block</vt:lpstr>
      <vt:lpstr>Gyro Turn in Four Easy Steps</vt:lpstr>
      <vt:lpstr>Step 1: Simple Gyro Turn </vt:lpstr>
      <vt:lpstr>Step 2A: Dealing with Lag</vt:lpstr>
      <vt:lpstr>Step 2B: Automatically Correct for Lag</vt:lpstr>
      <vt:lpstr>Step 3A: Create a My Block</vt:lpstr>
      <vt:lpstr>Stage 3B: Wire the My Block</vt:lpstr>
      <vt:lpstr>Stage 4: Using the My Block</vt:lpstr>
      <vt:lpstr>Step 4: Turn Degrees Right</vt:lpstr>
      <vt:lpstr>Step 4: Turn Degrees Left</vt:lpstr>
      <vt:lpstr>Proportional Gyro Turns by The Construction Mavericks</vt:lpstr>
      <vt:lpstr>Sample: Proportional Gyro Right Turn</vt:lpstr>
      <vt:lpstr> Proportional Right Turn</vt:lpstr>
      <vt:lpstr>Proportional Left Turn </vt:lpstr>
      <vt:lpstr>Discussion</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Gyro Turns</dc:title>
  <dc:creator>Sanjay Seshan</dc:creator>
  <cp:lastModifiedBy>Sanjay Seshan</cp:lastModifiedBy>
  <cp:revision>48</cp:revision>
  <dcterms:created xsi:type="dcterms:W3CDTF">2014-10-28T21:59:38Z</dcterms:created>
  <dcterms:modified xsi:type="dcterms:W3CDTF">2015-11-12T22:58:07Z</dcterms:modified>
</cp:coreProperties>
</file>