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3"/>
  </p:notesMasterIdLst>
  <p:handoutMasterIdLst>
    <p:handoutMasterId r:id="rId14"/>
  </p:handoutMasterIdLst>
  <p:sldIdLst>
    <p:sldId id="381" r:id="rId2"/>
    <p:sldId id="383" r:id="rId3"/>
    <p:sldId id="386" r:id="rId4"/>
    <p:sldId id="385" r:id="rId5"/>
    <p:sldId id="373" r:id="rId6"/>
    <p:sldId id="375" r:id="rId7"/>
    <p:sldId id="387" r:id="rId8"/>
    <p:sldId id="378" r:id="rId9"/>
    <p:sldId id="377" r:id="rId10"/>
    <p:sldId id="384" r:id="rId11"/>
    <p:sldId id="3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91" d="100"/>
          <a:sy n="91" d="100"/>
        </p:scale>
        <p:origin x="1138" y="6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B4AF0-F6EE-480D-A570-56CAD7FEF418}"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v. 2.0, Last edit 11/5/2015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39708-B4E8-4DA6-B5AB-D1D3E887206B}"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v. 2.0,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90A2B-611C-40E7-B0D8-427099FE71E6}"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v. 2.0,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AF688-46BC-4ECF-BEB1-34FE2FC8F70E}"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v. 2.0,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485C9B7-1AC2-4C0C-917D-381F53EF94D4}" type="datetime1">
              <a:rPr lang="en-US" smtClean="0"/>
              <a:t>11/6/2015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2.0, Last edit 11/5/2015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D13EE12-2D20-433B-A19C-024E79AFE22B}"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v. 2.0,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3A4445-6919-4DD8-866B-040B845D0E2D}" type="datetime1">
              <a:rPr lang="en-US" smtClean="0"/>
              <a:t>11/6/2015</a:t>
            </a:fld>
            <a:endParaRPr lang="en-US"/>
          </a:p>
        </p:txBody>
      </p:sp>
      <p:sp>
        <p:nvSpPr>
          <p:cNvPr id="8" name="Footer Placeholder 7"/>
          <p:cNvSpPr>
            <a:spLocks noGrp="1"/>
          </p:cNvSpPr>
          <p:nvPr>
            <p:ph type="ftr" sz="quarter" idx="11"/>
          </p:nvPr>
        </p:nvSpPr>
        <p:spPr/>
        <p:txBody>
          <a:bodyPr/>
          <a:lstStyle/>
          <a:p>
            <a:r>
              <a:rPr lang="en-US" smtClean="0"/>
              <a:t>© 2014, Droids Robotics, v. 2.0, Last edit 11/5/2015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30BB6-03E8-4073-85D8-130C007766DA}" type="datetime1">
              <a:rPr lang="en-US" smtClean="0"/>
              <a:t>11/6/2015</a:t>
            </a:fld>
            <a:endParaRPr lang="en-US"/>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DFF83-F5B6-4BA3-971E-3CD89DA5EE8A}" type="datetime1">
              <a:rPr lang="en-US" smtClean="0"/>
              <a:t>11/6/2015</a:t>
            </a:fld>
            <a:endParaRPr lang="en-US"/>
          </a:p>
        </p:txBody>
      </p:sp>
      <p:sp>
        <p:nvSpPr>
          <p:cNvPr id="3" name="Footer Placeholder 2"/>
          <p:cNvSpPr>
            <a:spLocks noGrp="1"/>
          </p:cNvSpPr>
          <p:nvPr>
            <p:ph type="ftr" sz="quarter" idx="11"/>
          </p:nvPr>
        </p:nvSpPr>
        <p:spPr/>
        <p:txBody>
          <a:bodyPr/>
          <a:lstStyle/>
          <a:p>
            <a:r>
              <a:rPr lang="en-US" smtClean="0"/>
              <a:t>© 2014, Droids Robotics, v. 2.0, Last edit 11/5/2015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CAF63-347F-4A06-A7F0-3DB8DE7FBFED}"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v. 2.0,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98247-2C29-457E-A82E-D4488127F08B}"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v. 2.0,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0D93269-5744-4782-A370-30EF315B623C}" type="datetime1">
              <a:rPr lang="en-US" smtClean="0"/>
              <a:t>11/6/2015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2.0, Last edit 11/5/2015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6054573"/>
            <a:ext cx="4750545" cy="461665"/>
          </a:xfrm>
          <a:prstGeom prst="rect">
            <a:avLst/>
          </a:prstGeom>
          <a:noFill/>
        </p:spPr>
        <p:txBody>
          <a:bodyPr wrap="square" rtlCol="0">
            <a:spAutoFit/>
          </a:bodyPr>
          <a:lstStyle/>
          <a:p>
            <a:r>
              <a:rPr lang="en-US" sz="2400" dirty="0" smtClean="0"/>
              <a:t>By: Droids Robotics</a:t>
            </a:r>
          </a:p>
        </p:txBody>
      </p:sp>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a:t>
            </a:r>
          </a:p>
          <a:p>
            <a:r>
              <a:rPr lang="en-US" sz="2800" dirty="0" smtClean="0">
                <a:solidFill>
                  <a:srgbClr val="FF0000"/>
                </a:solidFill>
              </a:rPr>
              <a:t>Move Until Black</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01" y="5212742"/>
            <a:ext cx="1317200" cy="1260121"/>
          </a:xfrm>
          <a:prstGeom prst="rect">
            <a:avLst/>
          </a:prstGeom>
        </p:spPr>
      </p:pic>
    </p:spTree>
    <p:extLst>
      <p:ext uri="{BB962C8B-B14F-4D97-AF65-F5344CB8AC3E}">
        <p14:creationId xmlns:p14="http://schemas.microsoft.com/office/powerpoint/2010/main"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en-US" b="0" dirty="0" smtClean="0"/>
              <a:t>We </a:t>
            </a:r>
            <a:r>
              <a:rPr lang="en-US" b="0" dirty="0"/>
              <a:t>use a simple line follower in this lesson. You can combine these techniques with any line follower. </a:t>
            </a:r>
          </a:p>
          <a:p>
            <a:pPr marL="233363" indent="-233363">
              <a:buFont typeface="Arial"/>
              <a:buChar char="•"/>
            </a:pPr>
            <a:r>
              <a:rPr lang="en-US" b="0" dirty="0" smtClean="0"/>
              <a:t>Learn how </a:t>
            </a:r>
            <a:r>
              <a:rPr lang="en-US" b="0" dirty="0"/>
              <a:t>to create a proportional line follower for light or a smooth line follower for color </a:t>
            </a:r>
            <a:r>
              <a:rPr lang="en-US" b="0" dirty="0">
                <a:sym typeface="Wingdings"/>
              </a:rPr>
              <a:t> </a:t>
            </a:r>
            <a:r>
              <a:rPr lang="en-US" b="0" dirty="0"/>
              <a:t>check out our </a:t>
            </a:r>
            <a:r>
              <a:rPr lang="en-US" b="0" dirty="0" smtClean="0"/>
              <a:t>Advanced: Proportional Line Follower lesson.</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when it sees a another line</a:t>
            </a:r>
          </a:p>
          <a:p>
            <a:pPr marL="457200" indent="-457200">
              <a:buAutoNum type="arabicParenR"/>
            </a:pPr>
            <a:r>
              <a:rPr lang="en-US" dirty="0" smtClean="0"/>
              <a:t>Practice making useful My Blocks</a:t>
            </a:r>
          </a:p>
          <a:p>
            <a:pPr marL="457200" indent="-457200">
              <a:buAutoNum type="arabicParenR"/>
            </a:pPr>
            <a:endParaRPr lang="en-US" dirty="0"/>
          </a:p>
          <a:p>
            <a:pPr marL="457200" indent="-457200">
              <a:buAutoNum type="arabicParenR"/>
            </a:pPr>
            <a:endParaRPr lang="en-US" dirty="0" smtClean="0"/>
          </a:p>
          <a:p>
            <a:r>
              <a:rPr lang="en-US" dirty="0" smtClean="0"/>
              <a:t>Prerequisites: My Blocks with Inputs &amp; Outputs, Data Wires</a:t>
            </a:r>
          </a:p>
          <a:p>
            <a:endParaRPr lang="en-US" dirty="0"/>
          </a:p>
          <a:p>
            <a:r>
              <a:rPr lang="en-US" sz="1400" b="0" i="1" dirty="0"/>
              <a:t>The code uses Blue Comment Blocks.  Make sure you are running the most recent version of the EV3 Software. EV3Lessons has Quick Guides to help you.</a:t>
            </a:r>
          </a:p>
          <a:p>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program and how to make a My Block with 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p>
          <a:p>
            <a:pPr marL="457200" indent="-457200">
              <a:buAutoNum type="arabicParenR"/>
            </a:pPr>
            <a:r>
              <a:rPr lang="en-US" b="0" dirty="0" smtClean="0"/>
              <a:t>Check which ports you have your color sensor connected to the EV3 and adjust the code as needed</a:t>
            </a:r>
            <a:endParaRPr lang="en-US" b="0" dirty="0"/>
          </a:p>
          <a:p>
            <a:pPr marL="457200" indent="-457200">
              <a:buAutoNum type="arabicParenR"/>
            </a:pPr>
            <a:r>
              <a:rPr lang="en-US" b="0" dirty="0" smtClean="0"/>
              <a:t>You may have to adjust the speed or direction to work for your robot.  Make sure that the 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Tree>
    <p:extLst>
      <p:ext uri="{BB962C8B-B14F-4D97-AF65-F5344CB8AC3E}">
        <p14:creationId xmlns:p14="http://schemas.microsoft.com/office/powerpoint/2010/main" val="365646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Follower until color in 3 easy steps</a:t>
            </a:r>
            <a:endParaRPr lang="en-US" dirty="0"/>
          </a:p>
        </p:txBody>
      </p:sp>
      <p:sp>
        <p:nvSpPr>
          <p:cNvPr id="3" name="Content Placeholder 2"/>
          <p:cNvSpPr>
            <a:spLocks noGrp="1"/>
          </p:cNvSpPr>
          <p:nvPr>
            <p:ph idx="1"/>
          </p:nvPr>
        </p:nvSpPr>
        <p:spPr>
          <a:xfrm>
            <a:off x="4776446" y="1562533"/>
            <a:ext cx="3751624" cy="4373563"/>
          </a:xfrm>
        </p:spPr>
        <p:txBody>
          <a:bodyPr>
            <a:normAutofit/>
          </a:bodyPr>
          <a:lstStyle/>
          <a:p>
            <a:r>
              <a:rPr lang="en-US" dirty="0" smtClean="0">
                <a:solidFill>
                  <a:srgbClr val="FF0000"/>
                </a:solidFill>
              </a:rPr>
              <a:t>Challenge: Create a line follower My Block that stops when it sees black</a:t>
            </a:r>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dirty="0"/>
          </a:p>
        </p:txBody>
      </p:sp>
      <p:sp>
        <p:nvSpPr>
          <p:cNvPr id="5" name="Rectangle 4"/>
          <p:cNvSpPr/>
          <p:nvPr/>
        </p:nvSpPr>
        <p:spPr>
          <a:xfrm>
            <a:off x="5948304" y="2938071"/>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767457" y="3312826"/>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166935" y="3312826"/>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437177" y="5289769"/>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470106" y="1599783"/>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smtClean="0"/>
              <a:t>STEP 1:</a:t>
            </a:r>
          </a:p>
          <a:p>
            <a:pPr lvl="1"/>
            <a:r>
              <a:rPr lang="en-US" b="0" dirty="0" smtClean="0"/>
              <a:t>Create a simple line follower</a:t>
            </a:r>
          </a:p>
          <a:p>
            <a:r>
              <a:rPr lang="en-US" dirty="0" smtClean="0"/>
              <a:t>STEP 2:</a:t>
            </a:r>
          </a:p>
          <a:p>
            <a:pPr lvl="1"/>
            <a:r>
              <a:rPr lang="en-US" b="0" dirty="0" smtClean="0"/>
              <a:t>Change the loop exit condition to “until black”</a:t>
            </a:r>
          </a:p>
          <a:p>
            <a:r>
              <a:rPr lang="en-US" dirty="0" smtClean="0"/>
              <a:t>STEP 3:</a:t>
            </a:r>
          </a:p>
          <a:p>
            <a:pPr lvl="1"/>
            <a:r>
              <a:rPr lang="en-US" dirty="0" smtClean="0"/>
              <a:t>A. </a:t>
            </a:r>
            <a:r>
              <a:rPr lang="en-US" b="0" dirty="0" smtClean="0"/>
              <a:t>Make a My </a:t>
            </a:r>
            <a:r>
              <a:rPr lang="en-US" b="0" dirty="0"/>
              <a:t>B</a:t>
            </a:r>
            <a:r>
              <a:rPr lang="en-US" b="0" dirty="0" smtClean="0"/>
              <a:t>lock with 3 inputs: Power, Color to line follow on, and Color to stop at</a:t>
            </a:r>
            <a:endParaRPr lang="en-US" dirty="0"/>
          </a:p>
          <a:p>
            <a:pPr lvl="1"/>
            <a:r>
              <a:rPr lang="en-US" b="0" dirty="0" smtClean="0"/>
              <a:t>B. Wire the My Block</a:t>
            </a:r>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val="381749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CHANGE LOOP EXIT CONDITION</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 y="1524318"/>
            <a:ext cx="8357073" cy="4617722"/>
          </a:xfrm>
          <a:prstGeom prst="rect">
            <a:avLst/>
          </a:prstGeom>
        </p:spPr>
      </p:pic>
      <p:sp>
        <p:nvSpPr>
          <p:cNvPr id="5" name="Rounded Rectangle 4"/>
          <p:cNvSpPr/>
          <p:nvPr/>
        </p:nvSpPr>
        <p:spPr>
          <a:xfrm>
            <a:off x="7582364" y="4034256"/>
            <a:ext cx="1027710" cy="8694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16 at 12.38.31 PM.png"/>
          <p:cNvPicPr>
            <a:picLocks noChangeAspect="1"/>
          </p:cNvPicPr>
          <p:nvPr/>
        </p:nvPicPr>
        <p:blipFill rotWithShape="1">
          <a:blip r:embed="rId2">
            <a:extLst>
              <a:ext uri="{28A0092B-C50C-407E-A947-70E740481C1C}">
                <a14:useLocalDpi xmlns:a14="http://schemas.microsoft.com/office/drawing/2010/main" val="0"/>
              </a:ext>
            </a:extLst>
          </a:blip>
          <a:srcRect t="29549"/>
          <a:stretch/>
        </p:blipFill>
        <p:spPr>
          <a:xfrm>
            <a:off x="3742965" y="1149617"/>
            <a:ext cx="5064022" cy="197131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
        <p:nvSpPr>
          <p:cNvPr id="9" name="Rectangle 8"/>
          <p:cNvSpPr/>
          <p:nvPr/>
        </p:nvSpPr>
        <p:spPr>
          <a:xfrm>
            <a:off x="3935393" y="982254"/>
            <a:ext cx="4846572" cy="213867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96" y="982255"/>
            <a:ext cx="3589135" cy="5262979"/>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847" y="3288295"/>
            <a:ext cx="3871921" cy="3529506"/>
          </a:xfrm>
          <a:prstGeom prst="rect">
            <a:avLst/>
          </a:prstGeom>
        </p:spPr>
      </p:pic>
      <p:sp>
        <p:nvSpPr>
          <p:cNvPr id="12" name="TextBox 11"/>
          <p:cNvSpPr txBox="1"/>
          <p:nvPr/>
        </p:nvSpPr>
        <p:spPr>
          <a:xfrm>
            <a:off x="4265721" y="1291568"/>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5544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MY BLOCK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
        <p:nvSpPr>
          <p:cNvPr id="6" name="TextBox 5"/>
          <p:cNvSpPr txBox="1"/>
          <p:nvPr/>
        </p:nvSpPr>
        <p:spPr>
          <a:xfrm>
            <a:off x="680719" y="534699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7030A0"/>
                </a:solidFill>
              </a:rPr>
              <a:t>The color to stop at goes into loop exit condition</a:t>
            </a:r>
          </a:p>
          <a:p>
            <a:pPr marL="285750" indent="-285750">
              <a:buFont typeface="Arial" panose="020B0604020202020204" pitchFamily="34" charset="0"/>
              <a:buChar char="•"/>
            </a:pPr>
            <a:r>
              <a:rPr lang="en-US" dirty="0" smtClean="0">
                <a:solidFill>
                  <a:srgbClr val="7030A0"/>
                </a:solidFill>
              </a:rPr>
              <a:t>The power input goes into power input on the steering block</a:t>
            </a:r>
          </a:p>
          <a:p>
            <a:pPr marL="285750" indent="-285750">
              <a:buFont typeface="Arial" panose="020B0604020202020204" pitchFamily="34" charset="0"/>
              <a:buChar char="•"/>
            </a:pPr>
            <a:r>
              <a:rPr lang="en-US" dirty="0" smtClean="0">
                <a:solidFill>
                  <a:srgbClr val="7030A0"/>
                </a:solidFill>
              </a:rPr>
              <a:t>The color input goes into color input for the switch</a:t>
            </a:r>
            <a:endParaRPr lang="en-US" dirty="0">
              <a:solidFill>
                <a:srgbClr val="7030A0"/>
              </a:solidFill>
            </a:endParaRPr>
          </a:p>
        </p:txBody>
      </p:sp>
      <p:sp>
        <p:nvSpPr>
          <p:cNvPr id="7" name="TextBox 6"/>
          <p:cNvSpPr txBox="1"/>
          <p:nvPr/>
        </p:nvSpPr>
        <p:spPr>
          <a:xfrm>
            <a:off x="78954" y="5325941"/>
            <a:ext cx="426128" cy="523220"/>
          </a:xfrm>
          <a:prstGeom prst="rect">
            <a:avLst/>
          </a:prstGeom>
          <a:noFill/>
        </p:spPr>
        <p:txBody>
          <a:bodyPr wrap="square" rtlCol="0">
            <a:spAutoFit/>
          </a:bodyPr>
          <a:lstStyle/>
          <a:p>
            <a:r>
              <a:rPr lang="en-US" sz="2800" b="1" dirty="0">
                <a:solidFill>
                  <a:srgbClr val="7030A0"/>
                </a:solidFill>
              </a:rPr>
              <a:t>C</a:t>
            </a:r>
          </a:p>
        </p:txBody>
      </p:sp>
      <p:sp>
        <p:nvSpPr>
          <p:cNvPr id="8" name="TextBox 7"/>
          <p:cNvSpPr txBox="1"/>
          <p:nvPr/>
        </p:nvSpPr>
        <p:spPr>
          <a:xfrm>
            <a:off x="1393203" y="4632720"/>
            <a:ext cx="1535526" cy="261610"/>
          </a:xfrm>
          <a:prstGeom prst="rect">
            <a:avLst/>
          </a:prstGeom>
          <a:noFill/>
        </p:spPr>
        <p:txBody>
          <a:bodyPr wrap="square" rtlCol="0">
            <a:spAutoFit/>
          </a:bodyPr>
          <a:lstStyle/>
          <a:p>
            <a:r>
              <a:rPr lang="en-US" sz="1100" dirty="0" smtClean="0"/>
              <a:t>Color to line follow</a:t>
            </a:r>
            <a:endParaRPr lang="en-US" sz="1100" dirty="0"/>
          </a:p>
        </p:txBody>
      </p:sp>
      <p:sp>
        <p:nvSpPr>
          <p:cNvPr id="9" name="TextBox 8"/>
          <p:cNvSpPr txBox="1"/>
          <p:nvPr/>
        </p:nvSpPr>
        <p:spPr>
          <a:xfrm>
            <a:off x="4500675" y="5063042"/>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6986955" y="4572291"/>
            <a:ext cx="1553016" cy="261610"/>
          </a:xfrm>
          <a:prstGeom prst="rect">
            <a:avLst/>
          </a:prstGeom>
          <a:noFill/>
        </p:spPr>
        <p:txBody>
          <a:bodyPr wrap="square" rtlCol="0">
            <a:spAutoFit/>
          </a:bodyPr>
          <a:lstStyle/>
          <a:p>
            <a:r>
              <a:rPr lang="en-US" sz="1100" dirty="0" smtClean="0"/>
              <a:t>Color to stop at</a:t>
            </a:r>
            <a:endParaRPr lang="en-US" sz="1100" dirty="0"/>
          </a:p>
        </p:txBody>
      </p:sp>
    </p:spTree>
    <p:extLst>
      <p:ext uri="{BB962C8B-B14F-4D97-AF65-F5344CB8AC3E}">
        <p14:creationId xmlns:p14="http://schemas.microsoft.com/office/powerpoint/2010/main" val="3298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THE MYBLOCK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11/5/2015</a:t>
            </a:r>
            <a:endParaRPr lang="en-US"/>
          </a:p>
        </p:txBody>
      </p:sp>
      <p:sp>
        <p:nvSpPr>
          <p:cNvPr id="6" name="Content Placeholder 2"/>
          <p:cNvSpPr>
            <a:spLocks noGrp="1"/>
          </p:cNvSpPr>
          <p:nvPr>
            <p:ph idx="1"/>
          </p:nvPr>
        </p:nvSpPr>
        <p:spPr>
          <a:xfrm>
            <a:off x="4579936" y="1321739"/>
            <a:ext cx="3890831" cy="3669986"/>
          </a:xfrm>
        </p:spPr>
        <p:txBody>
          <a:bodyPr>
            <a:noAutofit/>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solves the challenge and follows a red line until it sees the robot sees black</a:t>
            </a:r>
          </a:p>
          <a:p>
            <a:pPr marL="342900" indent="-342900">
              <a:buFont typeface="Arial" panose="020B0604020202020204" pitchFamily="34" charset="0"/>
              <a:buChar char="•"/>
            </a:pPr>
            <a:r>
              <a:rPr lang="en-US" sz="1800" b="0" dirty="0" smtClean="0"/>
              <a:t>The second block in this code is to show that the same block can be used with different inputs</a:t>
            </a:r>
            <a:endParaRPr lang="en-US" sz="1800" b="0" dirty="0"/>
          </a:p>
          <a:p>
            <a:pPr marL="346075" indent="-346075">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6619"/>
          <a:stretch/>
        </p:blipFill>
        <p:spPr>
          <a:xfrm>
            <a:off x="208104" y="1850059"/>
            <a:ext cx="4423881" cy="1686560"/>
          </a:xfrm>
          <a:prstGeom prst="rect">
            <a:avLst/>
          </a:prstGeom>
        </p:spPr>
      </p:pic>
    </p:spTree>
    <p:extLst>
      <p:ext uri="{BB962C8B-B14F-4D97-AF65-F5344CB8AC3E}">
        <p14:creationId xmlns:p14="http://schemas.microsoft.com/office/powerpoint/2010/main" val="3424578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9269</TotalTime>
  <Words>714</Words>
  <Application>Microsoft Office PowerPoint</Application>
  <PresentationFormat>On-screen Show (4:3)</PresentationFormat>
  <Paragraphs>71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Helvetica Neue</vt:lpstr>
      <vt:lpstr>Wingdings</vt:lpstr>
      <vt:lpstr>Essential</vt:lpstr>
      <vt:lpstr>INTERMEDIATE PROGRAMMING Lesson</vt:lpstr>
      <vt:lpstr>Lesson Objectives</vt:lpstr>
      <vt:lpstr>TIPS TO SUCCEED</vt:lpstr>
      <vt:lpstr>Color Follower until color in 3 easy steps</vt:lpstr>
      <vt:lpstr>STEP 1: MAKE A SIMPLE LINE FOLLOWER</vt:lpstr>
      <vt:lpstr>STEP 2: CHANGE LOOP EXIT CONDITION</vt:lpstr>
      <vt:lpstr>Step 3a: Create a My Block</vt:lpstr>
      <vt:lpstr>STEP 3B: WIRE THE MY BLOCK</vt:lpstr>
      <vt:lpstr>STEP 3b: THE MYBLOCK</vt:lpstr>
      <vt:lpstr>Next steps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21</cp:revision>
  <dcterms:created xsi:type="dcterms:W3CDTF">2014-08-07T02:19:13Z</dcterms:created>
  <dcterms:modified xsi:type="dcterms:W3CDTF">2015-11-06T14:01:35Z</dcterms:modified>
</cp:coreProperties>
</file>