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Lst>
  <p:notesMasterIdLst>
    <p:notesMasterId r:id="rId14"/>
  </p:notesMasterIdLst>
  <p:handoutMasterIdLst>
    <p:handoutMasterId r:id="rId15"/>
  </p:handoutMasterIdLst>
  <p:sldIdLst>
    <p:sldId id="292" r:id="rId2"/>
    <p:sldId id="290" r:id="rId3"/>
    <p:sldId id="283" r:id="rId4"/>
    <p:sldId id="294" r:id="rId5"/>
    <p:sldId id="293" r:id="rId6"/>
    <p:sldId id="297" r:id="rId7"/>
    <p:sldId id="298" r:id="rId8"/>
    <p:sldId id="296" r:id="rId9"/>
    <p:sldId id="299" r:id="rId10"/>
    <p:sldId id="300" r:id="rId11"/>
    <p:sldId id="295"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67" autoAdjust="0"/>
    <p:restoredTop sz="94613"/>
  </p:normalViewPr>
  <p:slideViewPr>
    <p:cSldViewPr snapToGrid="0" snapToObjects="1">
      <p:cViewPr varScale="1">
        <p:scale>
          <a:sx n="84" d="100"/>
          <a:sy n="84" d="100"/>
        </p:scale>
        <p:origin x="89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6/29/2016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6/29/2016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169640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244612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12</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BD060F-7991-4C20-BCBF-286281588516}" type="datetime1">
              <a:rPr lang="en-US" smtClean="0"/>
              <a:t>6/30/2016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1" y="-1"/>
            <a:ext cx="9144000" cy="1920240"/>
          </a:xfrm>
          <a:prstGeom prst="rect">
            <a:avLst/>
          </a:prstGeom>
          <a:solidFill>
            <a:schemeClr val="bg2">
              <a:lumMod val="2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tx1">
                  <a:lumMod val="85000"/>
                  <a:lumOff val="15000"/>
                </a:schemeClr>
              </a:solidFill>
              <a:latin typeface="+mj-lt"/>
              <a:ea typeface="+mj-ea"/>
              <a:cs typeface="+mj-cs"/>
            </a:endParaRPr>
          </a:p>
        </p:txBody>
      </p:sp>
      <p:grpSp>
        <p:nvGrpSpPr>
          <p:cNvPr id="8" name="Group 16"/>
          <p:cNvGrpSpPr/>
          <p:nvPr/>
        </p:nvGrpSpPr>
        <p:grpSpPr>
          <a:xfrm>
            <a:off x="0" y="1920240"/>
            <a:ext cx="9144000"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57200" y="2855890"/>
            <a:ext cx="8229600" cy="1088136"/>
          </a:xfrm>
          <a:noFill/>
        </p:spPr>
        <p:txBody>
          <a:bodyPr vert="horz" lIns="91440" tIns="45720" rIns="91440" bIns="45720" rtlCol="0" anchor="b" anchorCtr="0">
            <a:normAutofit/>
          </a:bodyPr>
          <a:lstStyle>
            <a:lvl1pPr marL="0" algn="ctr" defTabSz="914400" rtl="0" eaLnBrk="1" latinLnBrk="0" hangingPunct="1">
              <a:lnSpc>
                <a:spcPts val="4600"/>
              </a:lnSpc>
              <a:spcBef>
                <a:spcPct val="0"/>
              </a:spcBef>
              <a:buNone/>
              <a:defRPr sz="4000" kern="1200" baseline="0">
                <a:solidFill>
                  <a:schemeClr val="tx1"/>
                </a:solidFill>
                <a:latin typeface="+mj-lt"/>
                <a:ea typeface="+mj-ea"/>
                <a:cs typeface="+mj-cs"/>
              </a:defRPr>
            </a:lvl1pPr>
          </a:lstStyle>
          <a:p>
            <a:r>
              <a:rPr lang="en-US"/>
              <a:t>Click to edit Master title style</a:t>
            </a:r>
            <a:endParaRPr dirty="0"/>
          </a:p>
        </p:txBody>
      </p:sp>
      <p:sp>
        <p:nvSpPr>
          <p:cNvPr id="3" name="Subtitle 2"/>
          <p:cNvSpPr>
            <a:spLocks noGrp="1"/>
          </p:cNvSpPr>
          <p:nvPr>
            <p:ph type="subTitle" idx="1"/>
          </p:nvPr>
        </p:nvSpPr>
        <p:spPr>
          <a:xfrm>
            <a:off x="457200" y="4075497"/>
            <a:ext cx="8229600" cy="484632"/>
          </a:xfrm>
        </p:spPr>
        <p:txBody>
          <a:bodyPr vert="horz" lIns="91440" tIns="45720" rIns="91440" bIns="45720" rtlCol="0">
            <a:normAutofit/>
          </a:bodyPr>
          <a:lstStyle>
            <a:lvl1pPr marL="0" indent="0" algn="ctr"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xtBox 13"/>
          <p:cNvSpPr txBox="1"/>
          <p:nvPr/>
        </p:nvSpPr>
        <p:spPr>
          <a:xfrm>
            <a:off x="329321" y="365291"/>
            <a:ext cx="5046247" cy="1200329"/>
          </a:xfrm>
          <a:prstGeom prst="rect">
            <a:avLst/>
          </a:prstGeom>
          <a:noFill/>
        </p:spPr>
        <p:txBody>
          <a:bodyPr wrap="square" rtlCol="0">
            <a:spAutoFit/>
          </a:bodyPr>
          <a:lstStyle/>
          <a:p>
            <a:r>
              <a:rPr lang="en-US" sz="3600" dirty="0">
                <a:solidFill>
                  <a:schemeClr val="bg1"/>
                </a:solidFill>
              </a:rPr>
              <a:t>ADVANCED EV3 PROGRAMMING LESSON</a:t>
            </a:r>
          </a:p>
        </p:txBody>
      </p:sp>
      <p:pic>
        <p:nvPicPr>
          <p:cNvPr id="15" name="Picture 14"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20917" y="473502"/>
            <a:ext cx="2940317" cy="1092118"/>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7" name="Straight Connector 16"/>
          <p:cNvCxnSpPr/>
          <p:nvPr/>
        </p:nvCxnSpPr>
        <p:spPr>
          <a:xfrm>
            <a:off x="457200" y="4012165"/>
            <a:ext cx="822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Subtitle 3"/>
          <p:cNvSpPr txBox="1">
            <a:spLocks/>
          </p:cNvSpPr>
          <p:nvPr/>
        </p:nvSpPr>
        <p:spPr>
          <a:xfrm>
            <a:off x="1549400" y="5829838"/>
            <a:ext cx="3749229" cy="4840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solidFill>
                  <a:schemeClr val="tx1"/>
                </a:solidFill>
              </a:rPr>
              <a:t>By Seshan</a:t>
            </a:r>
            <a:r>
              <a:rPr lang="en-US" baseline="0" dirty="0">
                <a:solidFill>
                  <a:schemeClr val="tx1"/>
                </a:solidFill>
              </a:rPr>
              <a:t> Brothers</a:t>
            </a:r>
            <a:endParaRPr lang="en-US" dirty="0">
              <a:solidFill>
                <a:schemeClr val="tx1"/>
              </a:solidFill>
            </a:endParaRPr>
          </a:p>
        </p:txBody>
      </p:sp>
      <p:pic>
        <p:nvPicPr>
          <p:cNvPr id="16" name="Picture 1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329321" y="4898814"/>
            <a:ext cx="1220079" cy="1220079"/>
          </a:xfrm>
          <a:prstGeom prst="rect">
            <a:avLst/>
          </a:prstGeom>
        </p:spPr>
      </p:pic>
    </p:spTree>
    <p:extLst>
      <p:ext uri="{BB962C8B-B14F-4D97-AF65-F5344CB8AC3E}">
        <p14:creationId xmlns:p14="http://schemas.microsoft.com/office/powerpoint/2010/main" val="19929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ABD56C29-21F8-48CC-93CF-C06ED550EE23}" type="datetime1">
              <a:rPr lang="en-US" smtClean="0"/>
              <a:t>6/30/2016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12" name="Group 11"/>
          <p:cNvGrpSpPr/>
          <p:nvPr/>
        </p:nvGrpSpPr>
        <p:grpSpPr>
          <a:xfrm>
            <a:off x="0" y="1188720"/>
            <a:ext cx="9144000" cy="137411"/>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6" name="Title 1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714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0" name="Title 19"/>
          <p:cNvSpPr>
            <a:spLocks noGrp="1"/>
          </p:cNvSpPr>
          <p:nvPr>
            <p:ph type="title"/>
          </p:nvPr>
        </p:nvSpPr>
        <p:spPr>
          <a:xfrm>
            <a:off x="0" y="5075171"/>
            <a:ext cx="9143999" cy="1782829"/>
          </a:xfrm>
        </p:spPr>
        <p:txBody>
          <a:bodyPr/>
          <a:lstStyle/>
          <a:p>
            <a:r>
              <a:rPr lang="en-US"/>
              <a:t>Click to edit Master title style</a:t>
            </a:r>
          </a:p>
        </p:txBody>
      </p:sp>
      <p:grpSp>
        <p:nvGrpSpPr>
          <p:cNvPr id="15" name="Group 14"/>
          <p:cNvGrpSpPr/>
          <p:nvPr/>
        </p:nvGrpSpPr>
        <p:grpSpPr>
          <a:xfrm>
            <a:off x="0" y="4937760"/>
            <a:ext cx="9144000" cy="137411"/>
            <a:chOff x="284163" y="1577847"/>
            <a:chExt cx="8576373" cy="137411"/>
          </a:xfrm>
        </p:grpSpPr>
        <p:sp>
          <p:nvSpPr>
            <p:cNvPr id="16" name="Rectangle 15"/>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8C41A9B7-E7A4-40FB-B347-4192208D4EA0}" type="datetime1">
              <a:rPr lang="en-US" smtClean="0"/>
              <a:t>6/30/2016</a:t>
            </a:fld>
            <a:endParaRPr lang="en-US" dirty="0"/>
          </a:p>
        </p:txBody>
      </p:sp>
      <p:sp>
        <p:nvSpPr>
          <p:cNvPr id="5" name="Footer Placeholder 4"/>
          <p:cNvSpPr>
            <a:spLocks noGrp="1"/>
          </p:cNvSpPr>
          <p:nvPr>
            <p:ph type="ftr" sz="quarter" idx="11"/>
          </p:nvPr>
        </p:nvSpPr>
        <p:spPr/>
        <p:txBody>
          <a:bodyPr/>
          <a:lstStyle/>
          <a:p>
            <a:r>
              <a:rPr lang="en-US"/>
              <a:t>© 2016 EV3Lessons.com, Last edit 6/30/2016</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199042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grpSp>
        <p:nvGrpSpPr>
          <p:cNvPr id="17" name="Group 16"/>
          <p:cNvGrpSpPr/>
          <p:nvPr/>
        </p:nvGrpSpPr>
        <p:grpSpPr>
          <a:xfrm>
            <a:off x="0" y="1188720"/>
            <a:ext cx="9144000" cy="137411"/>
            <a:chOff x="284163" y="1577847"/>
            <a:chExt cx="8576373" cy="137411"/>
          </a:xfrm>
        </p:grpSpPr>
        <p:sp>
          <p:nvSpPr>
            <p:cNvPr id="18" name="Rectangle 17"/>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9C3533C0-2013-4269-9B3F-48C2CDDAD521}" type="datetime1">
              <a:rPr lang="en-US" smtClean="0"/>
              <a:t>6/30/2016</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1" name="Rectangle 1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1630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a:t>Click to edit Master title style</a:t>
            </a:r>
          </a:p>
        </p:txBody>
      </p:sp>
      <p:grpSp>
        <p:nvGrpSpPr>
          <p:cNvPr id="20" name="Group 19"/>
          <p:cNvGrpSpPr/>
          <p:nvPr/>
        </p:nvGrpSpPr>
        <p:grpSpPr>
          <a:xfrm>
            <a:off x="0" y="1188720"/>
            <a:ext cx="9144000" cy="137411"/>
            <a:chOff x="284163" y="1577847"/>
            <a:chExt cx="8576373" cy="137411"/>
          </a:xfrm>
        </p:grpSpPr>
        <p:sp>
          <p:nvSpPr>
            <p:cNvPr id="21" name="Rectangle 20"/>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Rectangle 21"/>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22"/>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8718560-4408-49B6-BC83-B7A6E80089F9}" type="datetime1">
              <a:rPr lang="en-US" smtClean="0"/>
              <a:t>6/30/2016</a:t>
            </a:fld>
            <a:endParaRPr lang="en-US"/>
          </a:p>
        </p:txBody>
      </p:sp>
      <p:sp>
        <p:nvSpPr>
          <p:cNvPr id="8" name="Footer Placeholder 7"/>
          <p:cNvSpPr>
            <a:spLocks noGrp="1"/>
          </p:cNvSpPr>
          <p:nvPr>
            <p:ph type="ftr" sz="quarter" idx="11"/>
          </p:nvPr>
        </p:nvSpPr>
        <p:spPr/>
        <p:txBody>
          <a:bodyPr/>
          <a:lstStyle/>
          <a:p>
            <a:r>
              <a:rPr lang="en-US"/>
              <a:t>© 2016 EV3Lessons.com, Last edit 6/30/2016</a:t>
            </a:r>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103538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grpSp>
        <p:nvGrpSpPr>
          <p:cNvPr id="16" name="Group 15"/>
          <p:cNvGrpSpPr/>
          <p:nvPr/>
        </p:nvGrpSpPr>
        <p:grpSpPr>
          <a:xfrm>
            <a:off x="0" y="1188720"/>
            <a:ext cx="9144000" cy="137411"/>
            <a:chOff x="284163" y="1577847"/>
            <a:chExt cx="8576373" cy="137411"/>
          </a:xfrm>
        </p:grpSpPr>
        <p:sp>
          <p:nvSpPr>
            <p:cNvPr id="17" name="Rectangle 16"/>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Date Placeholder 2"/>
          <p:cNvSpPr>
            <a:spLocks noGrp="1"/>
          </p:cNvSpPr>
          <p:nvPr>
            <p:ph type="dt" sz="half" idx="10"/>
          </p:nvPr>
        </p:nvSpPr>
        <p:spPr/>
        <p:txBody>
          <a:bodyPr/>
          <a:lstStyle/>
          <a:p>
            <a:fld id="{C7E50E7B-B662-4638-959D-1A83E4140688}" type="datetime1">
              <a:rPr lang="en-US" smtClean="0"/>
              <a:t>6/30/2016</a:t>
            </a:fld>
            <a:endParaRPr lang="en-US"/>
          </a:p>
        </p:txBody>
      </p:sp>
      <p:sp>
        <p:nvSpPr>
          <p:cNvPr id="4" name="Footer Placeholder 3"/>
          <p:cNvSpPr>
            <a:spLocks noGrp="1"/>
          </p:cNvSpPr>
          <p:nvPr>
            <p:ph type="ftr" sz="quarter" idx="11"/>
          </p:nvPr>
        </p:nvSpPr>
        <p:spPr/>
        <p:txBody>
          <a:bodyPr/>
          <a:lstStyle/>
          <a:p>
            <a:r>
              <a:rPr lang="en-US"/>
              <a:t>© 2016 EV3Lessons.com, Last edit 6/30/2016</a:t>
            </a:r>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extLst>
      <p:ext uri="{BB962C8B-B14F-4D97-AF65-F5344CB8AC3E}">
        <p14:creationId xmlns:p14="http://schemas.microsoft.com/office/powerpoint/2010/main" val="649888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0" y="1188720"/>
            <a:ext cx="9144000" cy="137411"/>
            <a:chOff x="284163" y="1577847"/>
            <a:chExt cx="8576373" cy="137411"/>
          </a:xfrm>
        </p:grpSpPr>
        <p:sp>
          <p:nvSpPr>
            <p:cNvPr id="14" name="Rectangle 13"/>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FB32ACB-1660-43C0-A868-2BBF2980BA8C}" type="datetime1">
              <a:rPr lang="en-US" smtClean="0"/>
              <a:t>6/30/2016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17" name="Title 1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08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6" name="Title 15"/>
          <p:cNvSpPr>
            <a:spLocks noGrp="1"/>
          </p:cNvSpPr>
          <p:nvPr>
            <p:ph type="title"/>
          </p:nvPr>
        </p:nvSpPr>
        <p:spPr>
          <a:xfrm rot="5400000">
            <a:off x="5257800" y="2965449"/>
            <a:ext cx="6858000" cy="914400"/>
          </a:xfrm>
        </p:spPr>
        <p:txBody>
          <a:bodyPr>
            <a:normAutofit/>
          </a:bodyPr>
          <a:lstStyle>
            <a:lvl1pPr algn="ctr">
              <a:defRPr sz="3600"/>
            </a:lvl1pPr>
          </a:lstStyle>
          <a:p>
            <a:r>
              <a:rPr lang="en-US"/>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3679924" y="6437032"/>
            <a:ext cx="2133600" cy="365125"/>
          </a:xfrm>
        </p:spPr>
        <p:txBody>
          <a:bodyPr/>
          <a:lstStyle/>
          <a:p>
            <a:fld id="{6DE09D55-AD78-496B-BF3F-C465BA0D8C3D}" type="datetime1">
              <a:rPr lang="en-US" smtClean="0"/>
              <a:t>6/30/2016</a:t>
            </a:fld>
            <a:endParaRPr lang="en-US"/>
          </a:p>
        </p:txBody>
      </p:sp>
      <p:sp>
        <p:nvSpPr>
          <p:cNvPr id="5" name="Footer Placeholder 4"/>
          <p:cNvSpPr>
            <a:spLocks noGrp="1"/>
          </p:cNvSpPr>
          <p:nvPr>
            <p:ph type="ftr" sz="quarter" idx="11"/>
          </p:nvPr>
        </p:nvSpPr>
        <p:spPr/>
        <p:txBody>
          <a:bodyPr/>
          <a:lstStyle/>
          <a:p>
            <a:r>
              <a:rPr lang="en-US"/>
              <a:t>© 2016 EV3Lessons.com, Last edit 6/30/2016</a:t>
            </a:r>
          </a:p>
        </p:txBody>
      </p:sp>
      <p:sp>
        <p:nvSpPr>
          <p:cNvPr id="6" name="Slide Number Placeholder 5"/>
          <p:cNvSpPr>
            <a:spLocks noGrp="1"/>
          </p:cNvSpPr>
          <p:nvPr>
            <p:ph type="sldNum" sz="quarter" idx="12"/>
          </p:nvPr>
        </p:nvSpPr>
        <p:spPr>
          <a:xfrm>
            <a:off x="7477031" y="6439714"/>
            <a:ext cx="630621" cy="359760"/>
          </a:xfrm>
        </p:spPr>
        <p:txBody>
          <a:bodyPr/>
          <a:lstStyle/>
          <a:p>
            <a:fld id="{4382A7F7-08BF-4252-8141-63FB96055BBB}" type="slidenum">
              <a:rPr lang="en-US" smtClean="0"/>
              <a:t>‹#›</a:t>
            </a:fld>
            <a:endParaRPr lang="en-US"/>
          </a:p>
        </p:txBody>
      </p:sp>
      <p:grpSp>
        <p:nvGrpSpPr>
          <p:cNvPr id="12" name="Group 11"/>
          <p:cNvGrpSpPr/>
          <p:nvPr/>
        </p:nvGrpSpPr>
        <p:grpSpPr>
          <a:xfrm rot="5400000">
            <a:off x="4753323" y="3358675"/>
            <a:ext cx="6861177" cy="137475"/>
            <a:chOff x="284163" y="1577847"/>
            <a:chExt cx="8576373" cy="137411"/>
          </a:xfrm>
        </p:grpSpPr>
        <p:sp>
          <p:nvSpPr>
            <p:cNvPr id="13" name="Rectangle 12"/>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7494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02E242-AC18-4BB8-BD68-0B88E633D91D}" type="datetime1">
              <a:rPr lang="en-US" smtClean="0"/>
              <a:t>6/30/2016</a:t>
            </a:fld>
            <a:endParaRPr lang="en-US" dirty="0"/>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
        <p:nvSpPr>
          <p:cNvPr id="7" name="Text Placeholder 6"/>
          <p:cNvSpPr>
            <a:spLocks noGrp="1"/>
          </p:cNvSpPr>
          <p:nvPr>
            <p:ph type="body" sz="quarter" idx="13"/>
          </p:nvPr>
        </p:nvSpPr>
        <p:spPr>
          <a:xfrm>
            <a:off x="199698" y="1554163"/>
            <a:ext cx="8737927" cy="4741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4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2784041" y="6434349"/>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35A9312A-CAAC-4A7D-BBDB-EA255A9392A9}" type="datetime1">
              <a:rPr lang="en-US" smtClean="0"/>
              <a:t>6/30/2016</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a:t>© 2016 EV3Lessons.com, Last edit 6/30/2016</a:t>
            </a:r>
            <a:endParaRPr lang="en-US" dirty="0"/>
          </a:p>
        </p:txBody>
      </p:sp>
      <p:sp>
        <p:nvSpPr>
          <p:cNvPr id="2" name="Title Placeholder 1"/>
          <p:cNvSpPr>
            <a:spLocks noGrp="1"/>
          </p:cNvSpPr>
          <p:nvPr>
            <p:ph type="title"/>
          </p:nvPr>
        </p:nvSpPr>
        <p:spPr>
          <a:xfrm>
            <a:off x="0" y="0"/>
            <a:ext cx="9143999" cy="1188720"/>
          </a:xfrm>
          <a:prstGeom prst="rect">
            <a:avLst/>
          </a:prstGeom>
          <a:solidFill>
            <a:schemeClr val="bg2">
              <a:lumMod val="25000"/>
            </a:schemeClr>
          </a:solidFill>
        </p:spPr>
        <p:txBody>
          <a:bodyPr vert="horz" lIns="91440" tIns="45720" rIns="91440" bIns="45720" rtlCol="0" anchor="ctr">
            <a:normAutofit/>
          </a:bodyPr>
          <a:lstStyle/>
          <a:p>
            <a:r>
              <a:rPr lang="en-US"/>
              <a:t>Click to edit Master title style</a:t>
            </a:r>
            <a:endParaRPr dirty="0"/>
          </a:p>
        </p:txBody>
      </p:sp>
      <p:sp>
        <p:nvSpPr>
          <p:cNvPr id="6" name="Slide Number Placeholder 5"/>
          <p:cNvSpPr>
            <a:spLocks noGrp="1"/>
          </p:cNvSpPr>
          <p:nvPr>
            <p:ph type="sldNum" sz="quarter" idx="4"/>
          </p:nvPr>
        </p:nvSpPr>
        <p:spPr>
          <a:xfrm>
            <a:off x="8297915" y="6439714"/>
            <a:ext cx="630621" cy="359760"/>
          </a:xfrm>
          <a:prstGeom prst="rect">
            <a:avLst/>
          </a:prstGeom>
          <a:ln>
            <a:noFill/>
          </a:ln>
        </p:spPr>
        <p:txBody>
          <a:bodyPr vert="horz" lIns="91440" tIns="45720" rIns="91440" bIns="45720" rtlCol="0" anchor="ctr"/>
          <a:lstStyle>
            <a:lvl1pPr algn="r">
              <a:defRPr sz="1400" b="1">
                <a:solidFill>
                  <a:schemeClr val="tx1"/>
                </a:solidFill>
              </a:defRPr>
            </a:lvl1pPr>
          </a:lstStyle>
          <a:p>
            <a:fld id="{4382A7F7-08BF-4252-8141-63FB96055BBB}" type="slidenum">
              <a:rPr lang="en-US" smtClean="0"/>
              <a:t>‹#›</a:t>
            </a:fld>
            <a:endParaRPr lang="en-US"/>
          </a:p>
        </p:txBody>
      </p:sp>
    </p:spTree>
    <p:extLst>
      <p:ext uri="{BB962C8B-B14F-4D97-AF65-F5344CB8AC3E}">
        <p14:creationId xmlns:p14="http://schemas.microsoft.com/office/powerpoint/2010/main" val="197958050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Lst>
  <p:hf hdr="0" dt="0"/>
  <p:txStyles>
    <p:titleStyle>
      <a:lvl1pPr marL="231775" indent="3175" algn="l" defTabSz="914400" rtl="0" eaLnBrk="1" latinLnBrk="0" hangingPunct="1">
        <a:spcBef>
          <a:spcPct val="0"/>
        </a:spcBef>
        <a:buNone/>
        <a:tabLst/>
        <a:defRPr sz="4200" kern="1200">
          <a:solidFill>
            <a:schemeClr val="bg1"/>
          </a:solidFill>
          <a:latin typeface="Calibri" charset="0"/>
          <a:ea typeface="Calibri" charset="0"/>
          <a:cs typeface="Calibri" charset="0"/>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ki/Simon_(game)#Gamepla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Block</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61130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#1, #2 and #3 have an equal chance of being picked at random with our fix</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10</a:t>
            </a:fld>
            <a:endParaRPr lang="en-US"/>
          </a:p>
        </p:txBody>
      </p:sp>
      <p:sp>
        <p:nvSpPr>
          <p:cNvPr id="5" name="Title 4"/>
          <p:cNvSpPr>
            <a:spLocks noGrp="1"/>
          </p:cNvSpPr>
          <p:nvPr>
            <p:ph type="title"/>
          </p:nvPr>
        </p:nvSpPr>
        <p:spPr/>
        <p:txBody>
          <a:bodyPr/>
          <a:lstStyle/>
          <a:p>
            <a:r>
              <a:rPr lang="en-US" dirty="0"/>
              <a:t>Challenge 2 Discussion</a:t>
            </a:r>
          </a:p>
        </p:txBody>
      </p:sp>
    </p:spTree>
    <p:extLst>
      <p:ext uri="{BB962C8B-B14F-4D97-AF65-F5344CB8AC3E}">
        <p14:creationId xmlns:p14="http://schemas.microsoft.com/office/powerpoint/2010/main" val="3748242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4163" y="1818870"/>
            <a:ext cx="4489005" cy="4307294"/>
          </a:xfrm>
        </p:spPr>
        <p:txBody>
          <a:bodyPr>
            <a:normAutofit fontScale="85000" lnSpcReduction="20000"/>
          </a:bodyPr>
          <a:lstStyle/>
          <a:p>
            <a:r>
              <a:rPr lang="en-US" dirty="0"/>
              <a:t>Make a game that is similar to the Simon Game using your EV3</a:t>
            </a:r>
          </a:p>
          <a:p>
            <a:pPr lvl="1"/>
            <a:r>
              <a:rPr lang="en-US" dirty="0"/>
              <a:t>Unfamiliar with the game? See: </a:t>
            </a:r>
            <a:r>
              <a:rPr lang="en-US" dirty="0">
                <a:hlinkClick r:id="rId2"/>
              </a:rPr>
              <a:t>Wikipedia Simon Game</a:t>
            </a:r>
            <a:endParaRPr lang="en-US" dirty="0"/>
          </a:p>
          <a:p>
            <a:r>
              <a:rPr lang="en-US" dirty="0"/>
              <a:t>You can use touch sensors, color sensors, brick buttons (see Simon Game by Damien </a:t>
            </a:r>
            <a:r>
              <a:rPr lang="en-US" dirty="0" err="1"/>
              <a:t>Kee</a:t>
            </a:r>
            <a:r>
              <a:rPr lang="en-US" dirty="0"/>
              <a:t>), or even the </a:t>
            </a:r>
            <a:r>
              <a:rPr lang="en-US" dirty="0" err="1"/>
              <a:t>Mindsensors</a:t>
            </a:r>
            <a:r>
              <a:rPr lang="en-US" dirty="0"/>
              <a:t> PSP-</a:t>
            </a:r>
            <a:r>
              <a:rPr lang="en-US" dirty="0" err="1"/>
              <a:t>Nx</a:t>
            </a:r>
            <a:r>
              <a:rPr lang="en-US" dirty="0"/>
              <a:t> Controller (see the PSP-</a:t>
            </a:r>
            <a:r>
              <a:rPr lang="en-US" dirty="0" err="1"/>
              <a:t>Nx</a:t>
            </a:r>
            <a:r>
              <a:rPr lang="en-US" dirty="0"/>
              <a:t> Controller Lesson in Beyond on EV3Lessons.com)</a:t>
            </a:r>
          </a:p>
          <a:p>
            <a:r>
              <a:rPr lang="en-US" dirty="0"/>
              <a:t>Our version (see photo on the right) uses four color sensors. The code to play the game can be downloaded on ev3lessons.com</a:t>
            </a:r>
          </a:p>
          <a:p>
            <a:endParaRPr lang="en-US" dirty="0"/>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11</a:t>
            </a:fld>
            <a:endParaRPr lang="en-US"/>
          </a:p>
        </p:txBody>
      </p:sp>
      <p:sp>
        <p:nvSpPr>
          <p:cNvPr id="5" name="Title 4"/>
          <p:cNvSpPr>
            <a:spLocks noGrp="1"/>
          </p:cNvSpPr>
          <p:nvPr>
            <p:ph type="title"/>
          </p:nvPr>
        </p:nvSpPr>
        <p:spPr/>
        <p:txBody>
          <a:bodyPr/>
          <a:lstStyle/>
          <a:p>
            <a:r>
              <a:rPr lang="en-US" dirty="0"/>
              <a:t>Bonus Challenge: Create a Simon Game</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126313" y="2587752"/>
            <a:ext cx="3486912" cy="26151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668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dirty="0"/>
              <a:t>This tutorial was created by Sanjay Seshan and Arvind Seshan </a:t>
            </a:r>
          </a:p>
          <a:p>
            <a:pPr lvl="1"/>
            <a:r>
              <a:rPr lang="en-US" dirty="0"/>
              <a:t>More lessons at www.ev3lessons.com</a:t>
            </a:r>
          </a:p>
        </p:txBody>
      </p:sp>
      <p:sp>
        <p:nvSpPr>
          <p:cNvPr id="4" name="Footer Placeholder 3"/>
          <p:cNvSpPr>
            <a:spLocks noGrp="1"/>
          </p:cNvSpPr>
          <p:nvPr>
            <p:ph type="ftr" sz="quarter" idx="11"/>
          </p:nvPr>
        </p:nvSpPr>
        <p:spPr/>
        <p:txBody>
          <a:bodyPr/>
          <a:lstStyle/>
          <a:p>
            <a:r>
              <a:rPr lang="en-US"/>
              <a:t>© 2016 EV3Lessons.com, Last edit 6/30/2016</a:t>
            </a:r>
          </a:p>
        </p:txBody>
      </p:sp>
      <p:sp>
        <p:nvSpPr>
          <p:cNvPr id="7" name="Slide Number Placeholder 6"/>
          <p:cNvSpPr>
            <a:spLocks noGrp="1"/>
          </p:cNvSpPr>
          <p:nvPr>
            <p:ph type="sldNum" sz="quarter" idx="12"/>
          </p:nvPr>
        </p:nvSpPr>
        <p:spPr/>
        <p:txBody>
          <a:bodyPr/>
          <a:lstStyle/>
          <a:p>
            <a:fld id="{4382A7F7-08BF-4252-8141-63FB96055BBB}" type="slidenum">
              <a:rPr lang="en-US" smtClean="0"/>
              <a:pPr/>
              <a:t>12</a:t>
            </a:fld>
            <a:endParaRPr lang="en-US"/>
          </a:p>
        </p:txBody>
      </p:sp>
      <p:sp>
        <p:nvSpPr>
          <p:cNvPr id="2" name="Title 1"/>
          <p:cNvSpPr>
            <a:spLocks noGrp="1"/>
          </p:cNvSpPr>
          <p:nvPr>
            <p:ph type="title"/>
          </p:nvPr>
        </p:nvSpPr>
        <p:spPr/>
        <p:txBody>
          <a:bodyPr/>
          <a:lstStyle/>
          <a:p>
            <a:r>
              <a:rPr lang="en-US"/>
              <a:t>Credits</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3"/>
              </a:rPr>
              <a:t>Creative Commons Attribution-</a:t>
            </a:r>
            <a:r>
              <a:rPr kumimoji="0" lang="en-US" altLang="en-US" sz="2000" b="0" i="0" u="none" strike="noStrike" cap="none" normalizeH="0" baseline="0" dirty="0" err="1">
                <a:ln>
                  <a:noFill/>
                </a:ln>
                <a:solidFill>
                  <a:srgbClr val="4374B7"/>
                </a:solidFill>
                <a:effectLst/>
                <a:latin typeface="Helvetica Neue"/>
                <a:hlinkClick r:id="rId3"/>
              </a:rPr>
              <a:t>NonCommercial</a:t>
            </a:r>
            <a:r>
              <a:rPr kumimoji="0" lang="en-US" altLang="en-US" sz="2000" b="0" i="0" u="none" strike="noStrike" cap="none" normalizeH="0" baseline="0" dirty="0">
                <a:ln>
                  <a:noFill/>
                </a:ln>
                <a:solidFill>
                  <a:srgbClr val="4374B7"/>
                </a:solidFill>
                <a:effectLst/>
                <a:latin typeface="Helvetica Neue"/>
                <a:hlinkClick r:id="rId3"/>
              </a:rPr>
              <a:t>-</a:t>
            </a:r>
            <a:r>
              <a:rPr kumimoji="0" lang="en-US" altLang="en-US" sz="2000" b="0" i="0" u="none" strike="noStrike" cap="none" normalizeH="0" baseline="0" dirty="0" err="1">
                <a:ln>
                  <a:noFill/>
                </a:ln>
                <a:solidFill>
                  <a:srgbClr val="4374B7"/>
                </a:solidFill>
                <a:effectLst/>
                <a:latin typeface="Helvetica Neue"/>
                <a:hlinkClick r:id="rId3"/>
              </a:rPr>
              <a:t>ShareAlike</a:t>
            </a:r>
            <a:r>
              <a:rPr kumimoji="0" lang="en-US" altLang="en-US" sz="2000" b="0" i="0" u="none" strike="noStrike" cap="none" normalizeH="0" baseline="0" dirty="0">
                <a:ln>
                  <a:noFill/>
                </a:ln>
                <a:solidFill>
                  <a:srgbClr val="4374B7"/>
                </a:solidFill>
                <a:effectLst/>
                <a:latin typeface="Helvetica Neue"/>
                <a:hlinkClick r:id="rId3"/>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31284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Understand what the random block does</a:t>
            </a:r>
          </a:p>
          <a:p>
            <a:r>
              <a:rPr lang="en-US" dirty="0"/>
              <a:t>Fix the random block’s “lack of randomness”</a:t>
            </a:r>
          </a:p>
          <a:p>
            <a:r>
              <a:rPr lang="en-US" dirty="0"/>
              <a:t>Create a game using the random block</a:t>
            </a:r>
          </a:p>
          <a:p>
            <a:endParaRPr lang="en-US" dirty="0"/>
          </a:p>
          <a:p>
            <a:r>
              <a:rPr lang="en-US" dirty="0"/>
              <a:t>Prerequisites: Math Blocks, Data Wires, Variables, Constants, My Blocks with Inputs and Outputs</a:t>
            </a:r>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Title 1"/>
          <p:cNvSpPr>
            <a:spLocks noGrp="1"/>
          </p:cNvSpPr>
          <p:nvPr>
            <p:ph type="title"/>
          </p:nvPr>
        </p:nvSpPr>
        <p:spPr/>
        <p:txBody>
          <a:bodyPr/>
          <a:lstStyle/>
          <a:p>
            <a:r>
              <a:rPr lang="en-US"/>
              <a:t>Lesson Objectives</a:t>
            </a:r>
            <a:endParaRPr lang="en-US" dirty="0"/>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164" y="1818870"/>
            <a:ext cx="4842314" cy="4307294"/>
          </a:xfrm>
        </p:spPr>
        <p:txBody>
          <a:bodyPr>
            <a:normAutofit lnSpcReduction="10000"/>
          </a:bodyPr>
          <a:lstStyle/>
          <a:p>
            <a:r>
              <a:rPr lang="en-US" sz="2000" dirty="0"/>
              <a:t>Random Block (Numeric Mode)</a:t>
            </a:r>
          </a:p>
          <a:p>
            <a:pPr lvl="1"/>
            <a:r>
              <a:rPr lang="en-US" sz="1800" dirty="0"/>
              <a:t>Two inputs: The minimum and maximum values for the output</a:t>
            </a:r>
          </a:p>
          <a:p>
            <a:pPr lvl="1"/>
            <a:r>
              <a:rPr lang="en-US" sz="2000" dirty="0"/>
              <a:t>It outputs a number between the range specified</a:t>
            </a:r>
          </a:p>
          <a:p>
            <a:pPr lvl="1"/>
            <a:r>
              <a:rPr lang="en-US" sz="2000" dirty="0"/>
              <a:t>The output is only integers (no decimals/fractions)</a:t>
            </a:r>
          </a:p>
          <a:p>
            <a:pPr lvl="1"/>
            <a:endParaRPr lang="en-US" sz="2000" dirty="0"/>
          </a:p>
          <a:p>
            <a:r>
              <a:rPr lang="en-US" sz="2200" dirty="0"/>
              <a:t>Random Block (Logic Mode)</a:t>
            </a:r>
          </a:p>
          <a:p>
            <a:pPr lvl="1"/>
            <a:r>
              <a:rPr lang="en-US" sz="2000" dirty="0"/>
              <a:t>One input: The probability of True being the output</a:t>
            </a:r>
          </a:p>
          <a:p>
            <a:pPr lvl="1"/>
            <a:r>
              <a:rPr lang="en-US" sz="2000" dirty="0"/>
              <a:t>It outputs either True of False</a:t>
            </a:r>
          </a:p>
        </p:txBody>
      </p:sp>
      <p:sp>
        <p:nvSpPr>
          <p:cNvPr id="4" name="Footer Placeholder 3"/>
          <p:cNvSpPr>
            <a:spLocks noGrp="1"/>
          </p:cNvSpPr>
          <p:nvPr>
            <p:ph type="ftr" sz="quarter" idx="11"/>
          </p:nvPr>
        </p:nvSpPr>
        <p:spPr/>
        <p:txBody>
          <a:bodyPr/>
          <a:lstStyle/>
          <a:p>
            <a:r>
              <a:rPr lang="en-US"/>
              <a:t>© 2016 EV3Lessons.com, Last edit 6/30/2016</a:t>
            </a:r>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3</a:t>
            </a:fld>
            <a:endParaRPr lang="en-US" dirty="0"/>
          </a:p>
        </p:txBody>
      </p:sp>
      <p:sp>
        <p:nvSpPr>
          <p:cNvPr id="2" name="Title 1"/>
          <p:cNvSpPr>
            <a:spLocks noGrp="1"/>
          </p:cNvSpPr>
          <p:nvPr>
            <p:ph type="title"/>
          </p:nvPr>
        </p:nvSpPr>
        <p:spPr/>
        <p:txBody>
          <a:bodyPr/>
          <a:lstStyle/>
          <a:p>
            <a:r>
              <a:rPr lang="en-US" dirty="0"/>
              <a:t>What Does the Random Block Do?</a:t>
            </a:r>
          </a:p>
        </p:txBody>
      </p:sp>
      <p:pic>
        <p:nvPicPr>
          <p:cNvPr id="12" name="Picture 1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558" y="1818870"/>
            <a:ext cx="3114064" cy="1793441"/>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b="4354"/>
          <a:stretch/>
        </p:blipFill>
        <p:spPr>
          <a:xfrm>
            <a:off x="5884589" y="4330321"/>
            <a:ext cx="2835033" cy="1795843"/>
          </a:xfrm>
          <a:prstGeom prst="rect">
            <a:avLst/>
          </a:prstGeom>
        </p:spPr>
      </p:pic>
    </p:spTree>
    <p:extLst>
      <p:ext uri="{BB962C8B-B14F-4D97-AF65-F5344CB8AC3E}">
        <p14:creationId xmlns:p14="http://schemas.microsoft.com/office/powerpoint/2010/main" val="133045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 a replacement for dice</a:t>
            </a:r>
          </a:p>
          <a:p>
            <a:r>
              <a:rPr lang="en-US" dirty="0"/>
              <a:t>Making your robot </a:t>
            </a:r>
            <a:r>
              <a:rPr lang="en-US" i="1" dirty="0"/>
              <a:t>unpredictable (e.g. random animal movements)</a:t>
            </a:r>
          </a:p>
          <a:p>
            <a:r>
              <a:rPr lang="en-US" dirty="0"/>
              <a:t>Making a Game</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4</a:t>
            </a:fld>
            <a:endParaRPr lang="en-US"/>
          </a:p>
        </p:txBody>
      </p:sp>
      <p:sp>
        <p:nvSpPr>
          <p:cNvPr id="5" name="Title 4"/>
          <p:cNvSpPr>
            <a:spLocks noGrp="1"/>
          </p:cNvSpPr>
          <p:nvPr>
            <p:ph type="title"/>
          </p:nvPr>
        </p:nvSpPr>
        <p:spPr/>
        <p:txBody>
          <a:bodyPr/>
          <a:lstStyle/>
          <a:p>
            <a:r>
              <a:rPr lang="en-US" dirty="0"/>
              <a:t>What Can You Use a Random Block For?</a:t>
            </a:r>
          </a:p>
        </p:txBody>
      </p:sp>
    </p:spTree>
    <p:extLst>
      <p:ext uri="{BB962C8B-B14F-4D97-AF65-F5344CB8AC3E}">
        <p14:creationId xmlns:p14="http://schemas.microsoft.com/office/powerpoint/2010/main" val="322562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Make a random number generation system to pick a number between 1 and 3</a:t>
            </a:r>
          </a:p>
          <a:p>
            <a:r>
              <a:rPr lang="en-US" dirty="0"/>
              <a:t>In a loop, record how many times you get each number using three variables</a:t>
            </a:r>
          </a:p>
          <a:p>
            <a:r>
              <a:rPr lang="en-US" dirty="0"/>
              <a:t>Run your system 1000 times</a:t>
            </a:r>
          </a:p>
          <a:p>
            <a:r>
              <a:rPr lang="en-US" dirty="0"/>
              <a:t>Display the results to the screen</a:t>
            </a:r>
          </a:p>
          <a:p>
            <a:r>
              <a:rPr lang="en-US" dirty="0"/>
              <a:t>What do you notice about the number of times you got #1 vs. #2 vs. #3?</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5</a:t>
            </a:fld>
            <a:endParaRPr lang="en-US"/>
          </a:p>
        </p:txBody>
      </p:sp>
      <p:sp>
        <p:nvSpPr>
          <p:cNvPr id="5" name="Title 4"/>
          <p:cNvSpPr>
            <a:spLocks noGrp="1"/>
          </p:cNvSpPr>
          <p:nvPr>
            <p:ph type="title"/>
          </p:nvPr>
        </p:nvSpPr>
        <p:spPr/>
        <p:txBody>
          <a:bodyPr>
            <a:normAutofit fontScale="90000"/>
          </a:bodyPr>
          <a:lstStyle/>
          <a:p>
            <a:r>
              <a:rPr lang="en-US" dirty="0"/>
              <a:t>Challenge 1: Is the Random Block Random?</a:t>
            </a:r>
          </a:p>
        </p:txBody>
      </p:sp>
    </p:spTree>
    <p:extLst>
      <p:ext uri="{BB962C8B-B14F-4D97-AF65-F5344CB8AC3E}">
        <p14:creationId xmlns:p14="http://schemas.microsoft.com/office/powerpoint/2010/main" val="157101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6</a:t>
            </a:fld>
            <a:endParaRPr lang="en-US"/>
          </a:p>
        </p:txBody>
      </p:sp>
      <p:sp>
        <p:nvSpPr>
          <p:cNvPr id="5" name="Title 4"/>
          <p:cNvSpPr>
            <a:spLocks noGrp="1"/>
          </p:cNvSpPr>
          <p:nvPr>
            <p:ph type="title"/>
          </p:nvPr>
        </p:nvSpPr>
        <p:spPr/>
        <p:txBody>
          <a:bodyPr/>
          <a:lstStyle/>
          <a:p>
            <a:r>
              <a:rPr lang="en-US" dirty="0"/>
              <a:t>Challenge 1 Solution</a:t>
            </a:r>
          </a:p>
        </p:txBody>
      </p:sp>
      <p:pic>
        <p:nvPicPr>
          <p:cNvPr id="12" name="Picture 11" descr="Screen Clippi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99698" y="1946438"/>
            <a:ext cx="8944302" cy="3556593"/>
          </a:xfrm>
          <a:prstGeom prst="rect">
            <a:avLst/>
          </a:prstGeom>
        </p:spPr>
      </p:pic>
      <p:sp>
        <p:nvSpPr>
          <p:cNvPr id="13" name="TextBox 12"/>
          <p:cNvSpPr txBox="1"/>
          <p:nvPr/>
        </p:nvSpPr>
        <p:spPr>
          <a:xfrm>
            <a:off x="128016" y="3721608"/>
            <a:ext cx="1545336" cy="461665"/>
          </a:xfrm>
          <a:prstGeom prst="rect">
            <a:avLst/>
          </a:prstGeom>
          <a:noFill/>
        </p:spPr>
        <p:txBody>
          <a:bodyPr wrap="square" rtlCol="0">
            <a:spAutoFit/>
          </a:bodyPr>
          <a:lstStyle/>
          <a:p>
            <a:r>
              <a:rPr lang="en-US" sz="1200" dirty="0"/>
              <a:t>Three variables – one for each number</a:t>
            </a:r>
          </a:p>
        </p:txBody>
      </p:sp>
      <p:sp>
        <p:nvSpPr>
          <p:cNvPr id="14" name="TextBox 13"/>
          <p:cNvSpPr txBox="1"/>
          <p:nvPr/>
        </p:nvSpPr>
        <p:spPr>
          <a:xfrm>
            <a:off x="7055589" y="1870055"/>
            <a:ext cx="1242325" cy="276999"/>
          </a:xfrm>
          <a:prstGeom prst="rect">
            <a:avLst/>
          </a:prstGeom>
          <a:noFill/>
        </p:spPr>
        <p:txBody>
          <a:bodyPr wrap="square" rtlCol="0">
            <a:spAutoFit/>
          </a:bodyPr>
          <a:lstStyle/>
          <a:p>
            <a:r>
              <a:rPr lang="en-US" sz="1200" dirty="0"/>
              <a:t>Loop 1000 times</a:t>
            </a:r>
          </a:p>
        </p:txBody>
      </p:sp>
      <p:sp>
        <p:nvSpPr>
          <p:cNvPr id="15" name="TextBox 14"/>
          <p:cNvSpPr txBox="1"/>
          <p:nvPr/>
        </p:nvSpPr>
        <p:spPr>
          <a:xfrm>
            <a:off x="8147304" y="3712464"/>
            <a:ext cx="996696" cy="461665"/>
          </a:xfrm>
          <a:prstGeom prst="rect">
            <a:avLst/>
          </a:prstGeom>
          <a:noFill/>
        </p:spPr>
        <p:txBody>
          <a:bodyPr wrap="square" rtlCol="0">
            <a:spAutoFit/>
          </a:bodyPr>
          <a:lstStyle/>
          <a:p>
            <a:r>
              <a:rPr lang="en-US" sz="1200" dirty="0"/>
              <a:t>Wait before exiting</a:t>
            </a:r>
          </a:p>
        </p:txBody>
      </p:sp>
      <p:sp>
        <p:nvSpPr>
          <p:cNvPr id="16" name="TextBox 15"/>
          <p:cNvSpPr txBox="1"/>
          <p:nvPr/>
        </p:nvSpPr>
        <p:spPr>
          <a:xfrm>
            <a:off x="2265453" y="3634031"/>
            <a:ext cx="996696" cy="461665"/>
          </a:xfrm>
          <a:prstGeom prst="rect">
            <a:avLst/>
          </a:prstGeom>
          <a:noFill/>
        </p:spPr>
        <p:txBody>
          <a:bodyPr wrap="square" rtlCol="0">
            <a:spAutoFit/>
          </a:bodyPr>
          <a:lstStyle/>
          <a:p>
            <a:r>
              <a:rPr lang="en-US" sz="1200" dirty="0"/>
              <a:t>Get random number</a:t>
            </a:r>
          </a:p>
        </p:txBody>
      </p:sp>
      <p:sp>
        <p:nvSpPr>
          <p:cNvPr id="17" name="TextBox 16"/>
          <p:cNvSpPr txBox="1"/>
          <p:nvPr/>
        </p:nvSpPr>
        <p:spPr>
          <a:xfrm>
            <a:off x="3941064" y="3072384"/>
            <a:ext cx="2816352" cy="430887"/>
          </a:xfrm>
          <a:prstGeom prst="rect">
            <a:avLst/>
          </a:prstGeom>
          <a:solidFill>
            <a:schemeClr val="bg1"/>
          </a:solidFill>
        </p:spPr>
        <p:txBody>
          <a:bodyPr wrap="square" rtlCol="0">
            <a:spAutoFit/>
          </a:bodyPr>
          <a:lstStyle/>
          <a:p>
            <a:r>
              <a:rPr lang="en-US" sz="1100" dirty="0"/>
              <a:t>Add 1 to the variable decided by the random block and display to the screen </a:t>
            </a:r>
          </a:p>
        </p:txBody>
      </p:sp>
    </p:spTree>
    <p:extLst>
      <p:ext uri="{BB962C8B-B14F-4D97-AF65-F5344CB8AC3E}">
        <p14:creationId xmlns:p14="http://schemas.microsoft.com/office/powerpoint/2010/main" val="423662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will notice that you got the #1 and #3 about 250 times each. But you got the #2 around 500 times</a:t>
            </a:r>
          </a:p>
          <a:p>
            <a:r>
              <a:rPr lang="en-US" dirty="0"/>
              <a:t>This is due to a bug in the EV3 that causes the boundary values (1 and 3 in our example) to occur half as often as the middle values (2 in our example). This is true no matter what your range of numbers is.</a:t>
            </a:r>
          </a:p>
          <a:p>
            <a:r>
              <a:rPr lang="en-US" dirty="0"/>
              <a:t>Can you think of how you might fix this problem to get a better random number?</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7</a:t>
            </a:fld>
            <a:endParaRPr lang="en-US"/>
          </a:p>
        </p:txBody>
      </p:sp>
      <p:sp>
        <p:nvSpPr>
          <p:cNvPr id="5" name="Title 4"/>
          <p:cNvSpPr>
            <a:spLocks noGrp="1"/>
          </p:cNvSpPr>
          <p:nvPr>
            <p:ph type="title"/>
          </p:nvPr>
        </p:nvSpPr>
        <p:spPr/>
        <p:txBody>
          <a:bodyPr/>
          <a:lstStyle/>
          <a:p>
            <a:r>
              <a:rPr lang="en-US" dirty="0"/>
              <a:t>Challenge 1 Discussion</a:t>
            </a:r>
          </a:p>
        </p:txBody>
      </p:sp>
    </p:spTree>
    <p:extLst>
      <p:ext uri="{BB962C8B-B14F-4D97-AF65-F5344CB8AC3E}">
        <p14:creationId xmlns:p14="http://schemas.microsoft.com/office/powerpoint/2010/main" val="418892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Create a new system that is more random in picking a number in Challenge 1 and fixes for the bug in the EV3 code</a:t>
            </a:r>
          </a:p>
          <a:p>
            <a:r>
              <a:rPr lang="en-US" dirty="0"/>
              <a:t>Record how many times you get each number and compare the results to the previous results</a:t>
            </a:r>
          </a:p>
        </p:txBody>
      </p:sp>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8</a:t>
            </a:fld>
            <a:endParaRPr lang="en-US"/>
          </a:p>
        </p:txBody>
      </p:sp>
      <p:sp>
        <p:nvSpPr>
          <p:cNvPr id="5" name="Title 4"/>
          <p:cNvSpPr>
            <a:spLocks noGrp="1"/>
          </p:cNvSpPr>
          <p:nvPr>
            <p:ph type="title"/>
          </p:nvPr>
        </p:nvSpPr>
        <p:spPr/>
        <p:txBody>
          <a:bodyPr>
            <a:normAutofit fontScale="90000"/>
          </a:bodyPr>
          <a:lstStyle/>
          <a:p>
            <a:r>
              <a:rPr lang="en-US" dirty="0"/>
              <a:t>Challenge 2: Fix the “Lack of Randomness”</a:t>
            </a:r>
          </a:p>
        </p:txBody>
      </p:sp>
    </p:spTree>
    <p:extLst>
      <p:ext uri="{BB962C8B-B14F-4D97-AF65-F5344CB8AC3E}">
        <p14:creationId xmlns:p14="http://schemas.microsoft.com/office/powerpoint/2010/main" val="211536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3350" y="2460663"/>
            <a:ext cx="8604395" cy="1753867"/>
          </a:xfrm>
          <a:prstGeom prst="rect">
            <a:avLst/>
          </a:prstGeom>
        </p:spPr>
      </p:pic>
      <p:sp>
        <p:nvSpPr>
          <p:cNvPr id="3" name="Footer Placeholder 2"/>
          <p:cNvSpPr>
            <a:spLocks noGrp="1"/>
          </p:cNvSpPr>
          <p:nvPr>
            <p:ph type="ftr" sz="quarter" idx="11"/>
          </p:nvPr>
        </p:nvSpPr>
        <p:spPr/>
        <p:txBody>
          <a:bodyPr/>
          <a:lstStyle/>
          <a:p>
            <a:r>
              <a:rPr lang="en-US"/>
              <a:t>© 2016 EV3Lessons.com, Last edit 6/30/2016</a:t>
            </a:r>
          </a:p>
        </p:txBody>
      </p:sp>
      <p:sp>
        <p:nvSpPr>
          <p:cNvPr id="4" name="Slide Number Placeholder 3"/>
          <p:cNvSpPr>
            <a:spLocks noGrp="1"/>
          </p:cNvSpPr>
          <p:nvPr>
            <p:ph type="sldNum" sz="quarter" idx="12"/>
          </p:nvPr>
        </p:nvSpPr>
        <p:spPr/>
        <p:txBody>
          <a:bodyPr/>
          <a:lstStyle/>
          <a:p>
            <a:fld id="{4382A7F7-08BF-4252-8141-63FB96055BBB}" type="slidenum">
              <a:rPr lang="en-US" smtClean="0"/>
              <a:t>9</a:t>
            </a:fld>
            <a:endParaRPr lang="en-US"/>
          </a:p>
        </p:txBody>
      </p:sp>
      <p:sp>
        <p:nvSpPr>
          <p:cNvPr id="5" name="Title 4"/>
          <p:cNvSpPr>
            <a:spLocks noGrp="1"/>
          </p:cNvSpPr>
          <p:nvPr>
            <p:ph type="title"/>
          </p:nvPr>
        </p:nvSpPr>
        <p:spPr/>
        <p:txBody>
          <a:bodyPr/>
          <a:lstStyle/>
          <a:p>
            <a:r>
              <a:rPr lang="en-US" dirty="0"/>
              <a:t>Challenge 2 Solution</a:t>
            </a:r>
          </a:p>
        </p:txBody>
      </p:sp>
      <p:sp>
        <p:nvSpPr>
          <p:cNvPr id="8" name="TextBox 7"/>
          <p:cNvSpPr txBox="1"/>
          <p:nvPr/>
        </p:nvSpPr>
        <p:spPr>
          <a:xfrm>
            <a:off x="273990" y="1530153"/>
            <a:ext cx="8623117" cy="923330"/>
          </a:xfrm>
          <a:prstGeom prst="rect">
            <a:avLst/>
          </a:prstGeom>
          <a:noFill/>
        </p:spPr>
        <p:txBody>
          <a:bodyPr wrap="square" rtlCol="0">
            <a:spAutoFit/>
          </a:bodyPr>
          <a:lstStyle/>
          <a:p>
            <a:r>
              <a:rPr lang="en-US" dirty="0"/>
              <a:t>In our solution, we subtract one from the lowest range value and add one to the highest range value, and reject those two values (so that we eliminate using the boundary values)</a:t>
            </a:r>
          </a:p>
          <a:p>
            <a:endParaRPr lang="en-US" dirty="0"/>
          </a:p>
        </p:txBody>
      </p:sp>
      <p:pic>
        <p:nvPicPr>
          <p:cNvPr id="10" name="Picture 9" descr="Screen Clipping"/>
          <p:cNvPicPr>
            <a:picLocks noChangeAspect="1"/>
          </p:cNvPicPr>
          <p:nvPr/>
        </p:nvPicPr>
        <p:blipFill>
          <a:blip r:embed="rId4" cstate="email">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38136" y="4263982"/>
            <a:ext cx="6542206" cy="2511480"/>
          </a:xfrm>
          <a:prstGeom prst="rect">
            <a:avLst/>
          </a:prstGeom>
        </p:spPr>
      </p:pic>
      <p:sp>
        <p:nvSpPr>
          <p:cNvPr id="11" name="Rectangle 10"/>
          <p:cNvSpPr/>
          <p:nvPr/>
        </p:nvSpPr>
        <p:spPr>
          <a:xfrm>
            <a:off x="2541448" y="4989210"/>
            <a:ext cx="710973" cy="429582"/>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99698" y="2453483"/>
            <a:ext cx="8728838" cy="1783804"/>
          </a:xfrm>
          <a:prstGeom prst="rect">
            <a:avLst/>
          </a:prstGeom>
          <a:noFill/>
          <a:ln w="381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 name="Straight Connector 13"/>
          <p:cNvCxnSpPr>
            <a:endCxn id="11" idx="1"/>
          </p:cNvCxnSpPr>
          <p:nvPr/>
        </p:nvCxnSpPr>
        <p:spPr>
          <a:xfrm>
            <a:off x="189970" y="4283379"/>
            <a:ext cx="2351478" cy="9206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1" idx="3"/>
          </p:cNvCxnSpPr>
          <p:nvPr/>
        </p:nvCxnSpPr>
        <p:spPr>
          <a:xfrm flipV="1">
            <a:off x="3252421" y="4267693"/>
            <a:ext cx="5666387" cy="936308"/>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86481" y="2633673"/>
            <a:ext cx="2502408" cy="276999"/>
          </a:xfrm>
          <a:prstGeom prst="rect">
            <a:avLst/>
          </a:prstGeom>
          <a:noFill/>
        </p:spPr>
        <p:txBody>
          <a:bodyPr wrap="square" rtlCol="0">
            <a:spAutoFit/>
          </a:bodyPr>
          <a:lstStyle/>
          <a:p>
            <a:r>
              <a:rPr lang="en-US" sz="1200" dirty="0"/>
              <a:t>Add and Subtract 1 from the range</a:t>
            </a:r>
          </a:p>
        </p:txBody>
      </p:sp>
      <p:sp>
        <p:nvSpPr>
          <p:cNvPr id="18" name="TextBox 17"/>
          <p:cNvSpPr txBox="1"/>
          <p:nvPr/>
        </p:nvSpPr>
        <p:spPr>
          <a:xfrm>
            <a:off x="3195714" y="2679839"/>
            <a:ext cx="1389833" cy="276999"/>
          </a:xfrm>
          <a:prstGeom prst="rect">
            <a:avLst/>
          </a:prstGeom>
          <a:noFill/>
        </p:spPr>
        <p:txBody>
          <a:bodyPr wrap="square" rtlCol="0">
            <a:spAutoFit/>
          </a:bodyPr>
          <a:lstStyle/>
          <a:p>
            <a:r>
              <a:rPr lang="en-US" sz="1200" dirty="0"/>
              <a:t>Get random value</a:t>
            </a:r>
          </a:p>
        </p:txBody>
      </p:sp>
      <p:sp>
        <p:nvSpPr>
          <p:cNvPr id="19" name="TextBox 18"/>
          <p:cNvSpPr txBox="1"/>
          <p:nvPr/>
        </p:nvSpPr>
        <p:spPr>
          <a:xfrm>
            <a:off x="4663861" y="2649061"/>
            <a:ext cx="3639312" cy="307777"/>
          </a:xfrm>
          <a:prstGeom prst="rect">
            <a:avLst/>
          </a:prstGeom>
          <a:noFill/>
        </p:spPr>
        <p:txBody>
          <a:bodyPr wrap="square" rtlCol="0">
            <a:spAutoFit/>
          </a:bodyPr>
          <a:lstStyle/>
          <a:p>
            <a:r>
              <a:rPr lang="en-US" sz="1400" dirty="0"/>
              <a:t>If random is a boundary value -&gt; repeat</a:t>
            </a:r>
          </a:p>
        </p:txBody>
      </p:sp>
      <p:sp>
        <p:nvSpPr>
          <p:cNvPr id="20" name="TextBox 19"/>
          <p:cNvSpPr txBox="1"/>
          <p:nvPr/>
        </p:nvSpPr>
        <p:spPr>
          <a:xfrm>
            <a:off x="2053249" y="5660457"/>
            <a:ext cx="5221224" cy="646331"/>
          </a:xfrm>
          <a:prstGeom prst="rect">
            <a:avLst/>
          </a:prstGeom>
          <a:solidFill>
            <a:schemeClr val="bg1">
              <a:lumMod val="85000"/>
            </a:schemeClr>
          </a:solidFill>
        </p:spPr>
        <p:txBody>
          <a:bodyPr wrap="square" rtlCol="0">
            <a:spAutoFit/>
          </a:bodyPr>
          <a:lstStyle/>
          <a:p>
            <a:r>
              <a:rPr lang="en-US" dirty="0"/>
              <a:t>Same code as Challenge 1 except the random block is replaced with our new My Block</a:t>
            </a:r>
          </a:p>
        </p:txBody>
      </p:sp>
    </p:spTree>
    <p:extLst>
      <p:ext uri="{BB962C8B-B14F-4D97-AF65-F5344CB8AC3E}">
        <p14:creationId xmlns:p14="http://schemas.microsoft.com/office/powerpoint/2010/main" val="958054233"/>
      </p:ext>
    </p:extLst>
  </p:cSld>
  <p:clrMapOvr>
    <a:masterClrMapping/>
  </p:clrMapOvr>
</p:sld>
</file>

<file path=ppt/theme/theme1.xml><?xml version="1.0" encoding="utf-8"?>
<a:theme xmlns:a="http://schemas.openxmlformats.org/drawingml/2006/main" name="advanced">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dvanced" id="{90896108-50DE-FE4A-B182-456CF756ABD8}" vid="{7A7CEA50-AD81-7D48-98DE-F95E5886FB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advanced</Template>
  <TotalTime>4161</TotalTime>
  <Words>678</Words>
  <Application>Microsoft Office PowerPoint</Application>
  <PresentationFormat>On-screen Show (4:3)</PresentationFormat>
  <Paragraphs>81</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Wingdings</vt:lpstr>
      <vt:lpstr>advanced</vt:lpstr>
      <vt:lpstr>Random Block</vt:lpstr>
      <vt:lpstr>Lesson Objectives</vt:lpstr>
      <vt:lpstr>What Does the Random Block Do?</vt:lpstr>
      <vt:lpstr>What Can You Use a Random Block For?</vt:lpstr>
      <vt:lpstr>Challenge 1: Is the Random Block Random?</vt:lpstr>
      <vt:lpstr>Challenge 1 Solution</vt:lpstr>
      <vt:lpstr>Challenge 1 Discussion</vt:lpstr>
      <vt:lpstr>Challenge 2: Fix the “Lack of Randomness”</vt:lpstr>
      <vt:lpstr>Challenge 2 Solution</vt:lpstr>
      <vt:lpstr>Challenge 2 Discussion</vt:lpstr>
      <vt:lpstr>Bonus Challenge: Create a Simon Game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Beam Synchronization</dc:title>
  <cp:lastModifiedBy>Sanjay Seshan</cp:lastModifiedBy>
  <cp:revision>49</cp:revision>
  <dcterms:created xsi:type="dcterms:W3CDTF">2014-10-28T21:59:38Z</dcterms:created>
  <dcterms:modified xsi:type="dcterms:W3CDTF">2016-06-30T17:18:43Z</dcterms:modified>
</cp:coreProperties>
</file>