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4"/>
  </p:notesMasterIdLst>
  <p:handoutMasterIdLst>
    <p:handoutMasterId r:id="rId15"/>
  </p:handoutMasterIdLst>
  <p:sldIdLst>
    <p:sldId id="289" r:id="rId2"/>
    <p:sldId id="300" r:id="rId3"/>
    <p:sldId id="309" r:id="rId4"/>
    <p:sldId id="310" r:id="rId5"/>
    <p:sldId id="312" r:id="rId6"/>
    <p:sldId id="302" r:id="rId7"/>
    <p:sldId id="303" r:id="rId8"/>
    <p:sldId id="313" r:id="rId9"/>
    <p:sldId id="316" r:id="rId10"/>
    <p:sldId id="311" r:id="rId11"/>
    <p:sldId id="31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0B"/>
    <a:srgbClr val="AC0000"/>
    <a:srgbClr val="824ED6"/>
    <a:srgbClr val="9366DB"/>
    <a:srgbClr val="E7740B"/>
    <a:srgbClr val="0F6C73"/>
    <a:srgbClr val="138D96"/>
    <a:srgbClr val="E9F92C"/>
    <a:srgbClr val="FEBE11"/>
    <a:srgbClr val="F3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7" autoAdjust="0"/>
    <p:restoredTop sz="94640"/>
  </p:normalViewPr>
  <p:slideViewPr>
    <p:cSldViewPr snapToGrid="0" snapToObjects="1">
      <p:cViewPr varScale="1">
        <p:scale>
          <a:sx n="100" d="100"/>
          <a:sy n="100" d="100"/>
        </p:scale>
        <p:origin x="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Sanjay\Desktop\ColorSensor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Raw vs. RGB modes For</a:t>
            </a:r>
            <a:r>
              <a:rPr lang="en-US" baseline="0"/>
              <a:t> The HiTechnic Sensor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469523073923"/>
          <c:y val="0.155508626915031"/>
          <c:w val="0.840843605906628"/>
          <c:h val="0.68486907343945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00441025022492945"/>
                  <c:y val="0.12864776672056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2.1786x + 14.053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121.0</c:v>
                </c:pt>
                <c:pt idx="1">
                  <c:v>128.0</c:v>
                </c:pt>
                <c:pt idx="2">
                  <c:v>63.0</c:v>
                </c:pt>
                <c:pt idx="3">
                  <c:v>66.0</c:v>
                </c:pt>
                <c:pt idx="4">
                  <c:v>109.0</c:v>
                </c:pt>
                <c:pt idx="5">
                  <c:v>114.0</c:v>
                </c:pt>
                <c:pt idx="6">
                  <c:v>11.0</c:v>
                </c:pt>
                <c:pt idx="7">
                  <c:v>10.0</c:v>
                </c:pt>
                <c:pt idx="8">
                  <c:v>10.0</c:v>
                </c:pt>
                <c:pt idx="9">
                  <c:v>9.0</c:v>
                </c:pt>
                <c:pt idx="10">
                  <c:v>6.0</c:v>
                </c:pt>
                <c:pt idx="11">
                  <c:v>8.0</c:v>
                </c:pt>
                <c:pt idx="12">
                  <c:v>20.0</c:v>
                </c:pt>
                <c:pt idx="13">
                  <c:v>19.0</c:v>
                </c:pt>
                <c:pt idx="14">
                  <c:v>123.0</c:v>
                </c:pt>
                <c:pt idx="15">
                  <c:v>131.0</c:v>
                </c:pt>
                <c:pt idx="16">
                  <c:v>64.0</c:v>
                </c:pt>
                <c:pt idx="17">
                  <c:v>63.0</c:v>
                </c:pt>
                <c:pt idx="18">
                  <c:v>110.0</c:v>
                </c:pt>
                <c:pt idx="19">
                  <c:v>116.0</c:v>
                </c:pt>
                <c:pt idx="20">
                  <c:v>10.0</c:v>
                </c:pt>
                <c:pt idx="21">
                  <c:v>14.0</c:v>
                </c:pt>
                <c:pt idx="22">
                  <c:v>10.0</c:v>
                </c:pt>
                <c:pt idx="23">
                  <c:v>11.0</c:v>
                </c:pt>
                <c:pt idx="24">
                  <c:v>7.0</c:v>
                </c:pt>
                <c:pt idx="25">
                  <c:v>9.0</c:v>
                </c:pt>
                <c:pt idx="26">
                  <c:v>21.0</c:v>
                </c:pt>
                <c:pt idx="27">
                  <c:v>20.0</c:v>
                </c:pt>
                <c:pt idx="28">
                  <c:v>122.0</c:v>
                </c:pt>
                <c:pt idx="29">
                  <c:v>128.0</c:v>
                </c:pt>
                <c:pt idx="30">
                  <c:v>16.0</c:v>
                </c:pt>
                <c:pt idx="31">
                  <c:v>19.0</c:v>
                </c:pt>
                <c:pt idx="32">
                  <c:v>78.0</c:v>
                </c:pt>
                <c:pt idx="33">
                  <c:v>83.0</c:v>
                </c:pt>
                <c:pt idx="34">
                  <c:v>29.0</c:v>
                </c:pt>
                <c:pt idx="35">
                  <c:v>28.0</c:v>
                </c:pt>
                <c:pt idx="36">
                  <c:v>23.0</c:v>
                </c:pt>
                <c:pt idx="37">
                  <c:v>23.0</c:v>
                </c:pt>
                <c:pt idx="38">
                  <c:v>6.0</c:v>
                </c:pt>
                <c:pt idx="39">
                  <c:v>123.0</c:v>
                </c:pt>
                <c:pt idx="40">
                  <c:v>132.0</c:v>
                </c:pt>
                <c:pt idx="41">
                  <c:v>17.0</c:v>
                </c:pt>
                <c:pt idx="42">
                  <c:v>16.0</c:v>
                </c:pt>
                <c:pt idx="43">
                  <c:v>80.0</c:v>
                </c:pt>
                <c:pt idx="44">
                  <c:v>86.0</c:v>
                </c:pt>
                <c:pt idx="45">
                  <c:v>27.0</c:v>
                </c:pt>
                <c:pt idx="46">
                  <c:v>32.0</c:v>
                </c:pt>
                <c:pt idx="47">
                  <c:v>23.0</c:v>
                </c:pt>
                <c:pt idx="48">
                  <c:v>25.0</c:v>
                </c:pt>
                <c:pt idx="49">
                  <c:v>8.0</c:v>
                </c:pt>
                <c:pt idx="50">
                  <c:v>8.0</c:v>
                </c:pt>
                <c:pt idx="51">
                  <c:v>12.0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101.0</c:v>
                </c:pt>
                <c:pt idx="56">
                  <c:v>105.0</c:v>
                </c:pt>
                <c:pt idx="57">
                  <c:v>7.0</c:v>
                </c:pt>
                <c:pt idx="58">
                  <c:v>11.0</c:v>
                </c:pt>
                <c:pt idx="59">
                  <c:v>13.0</c:v>
                </c:pt>
                <c:pt idx="60">
                  <c:v>19.0</c:v>
                </c:pt>
                <c:pt idx="61">
                  <c:v>17.0</c:v>
                </c:pt>
                <c:pt idx="62">
                  <c:v>54.0</c:v>
                </c:pt>
                <c:pt idx="63">
                  <c:v>52.0</c:v>
                </c:pt>
                <c:pt idx="64">
                  <c:v>6.0</c:v>
                </c:pt>
                <c:pt idx="65">
                  <c:v>8.0</c:v>
                </c:pt>
                <c:pt idx="66">
                  <c:v>8.0</c:v>
                </c:pt>
                <c:pt idx="67">
                  <c:v>8.0</c:v>
                </c:pt>
                <c:pt idx="68">
                  <c:v>102.0</c:v>
                </c:pt>
                <c:pt idx="69">
                  <c:v>108.0</c:v>
                </c:pt>
                <c:pt idx="70">
                  <c:v>8.0</c:v>
                </c:pt>
                <c:pt idx="71">
                  <c:v>5.0</c:v>
                </c:pt>
                <c:pt idx="72">
                  <c:v>13.0</c:v>
                </c:pt>
                <c:pt idx="73">
                  <c:v>15.0</c:v>
                </c:pt>
                <c:pt idx="74">
                  <c:v>18.0</c:v>
                </c:pt>
                <c:pt idx="75">
                  <c:v>19.0</c:v>
                </c:pt>
                <c:pt idx="76">
                  <c:v>53.0</c:v>
                </c:pt>
                <c:pt idx="77">
                  <c:v>53.0</c:v>
                </c:pt>
                <c:pt idx="78">
                  <c:v>8.0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</c:numCache>
            </c:numRef>
          </c:xVal>
          <c:yVal>
            <c:numRef>
              <c:f>Sheet1!$AB$4:$AB$85</c:f>
              <c:numCache>
                <c:formatCode>General</c:formatCode>
                <c:ptCount val="82"/>
                <c:pt idx="0">
                  <c:v>287.0</c:v>
                </c:pt>
                <c:pt idx="1">
                  <c:v>301.0</c:v>
                </c:pt>
                <c:pt idx="2">
                  <c:v>143.0</c:v>
                </c:pt>
                <c:pt idx="3">
                  <c:v>150.0</c:v>
                </c:pt>
                <c:pt idx="4">
                  <c:v>244.0</c:v>
                </c:pt>
                <c:pt idx="5">
                  <c:v>255.0</c:v>
                </c:pt>
                <c:pt idx="6">
                  <c:v>41.0</c:v>
                </c:pt>
                <c:pt idx="7">
                  <c:v>39.0</c:v>
                </c:pt>
                <c:pt idx="8">
                  <c:v>42.0</c:v>
                </c:pt>
                <c:pt idx="9">
                  <c:v>41.0</c:v>
                </c:pt>
                <c:pt idx="10">
                  <c:v>25.0</c:v>
                </c:pt>
                <c:pt idx="11">
                  <c:v>30.0</c:v>
                </c:pt>
                <c:pt idx="12">
                  <c:v>56.0</c:v>
                </c:pt>
                <c:pt idx="13">
                  <c:v>54.0</c:v>
                </c:pt>
                <c:pt idx="14">
                  <c:v>291.0</c:v>
                </c:pt>
                <c:pt idx="15">
                  <c:v>311.0</c:v>
                </c:pt>
                <c:pt idx="16">
                  <c:v>146.0</c:v>
                </c:pt>
                <c:pt idx="17">
                  <c:v>142.0</c:v>
                </c:pt>
                <c:pt idx="18">
                  <c:v>247.0</c:v>
                </c:pt>
                <c:pt idx="19">
                  <c:v>263.0</c:v>
                </c:pt>
                <c:pt idx="20">
                  <c:v>38.0</c:v>
                </c:pt>
                <c:pt idx="21">
                  <c:v>46.0</c:v>
                </c:pt>
                <c:pt idx="22">
                  <c:v>42.0</c:v>
                </c:pt>
                <c:pt idx="23">
                  <c:v>45.0</c:v>
                </c:pt>
                <c:pt idx="24">
                  <c:v>27.0</c:v>
                </c:pt>
                <c:pt idx="25">
                  <c:v>31.0</c:v>
                </c:pt>
                <c:pt idx="26">
                  <c:v>58.0</c:v>
                </c:pt>
                <c:pt idx="27">
                  <c:v>55.0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87A-406A-BE46-A16409AC900C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000662990558042342"/>
                  <c:y val="-0.052024293205993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/>
                      <a:t>y = 3.4245x + 31.227</a:t>
                    </a:r>
                    <a:endParaRPr lang="en-US" sz="105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121.0</c:v>
                </c:pt>
                <c:pt idx="1">
                  <c:v>128.0</c:v>
                </c:pt>
                <c:pt idx="2">
                  <c:v>63.0</c:v>
                </c:pt>
                <c:pt idx="3">
                  <c:v>66.0</c:v>
                </c:pt>
                <c:pt idx="4">
                  <c:v>109.0</c:v>
                </c:pt>
                <c:pt idx="5">
                  <c:v>114.0</c:v>
                </c:pt>
                <c:pt idx="6">
                  <c:v>11.0</c:v>
                </c:pt>
                <c:pt idx="7">
                  <c:v>10.0</c:v>
                </c:pt>
                <c:pt idx="8">
                  <c:v>10.0</c:v>
                </c:pt>
                <c:pt idx="9">
                  <c:v>9.0</c:v>
                </c:pt>
                <c:pt idx="10">
                  <c:v>6.0</c:v>
                </c:pt>
                <c:pt idx="11">
                  <c:v>8.0</c:v>
                </c:pt>
                <c:pt idx="12">
                  <c:v>20.0</c:v>
                </c:pt>
                <c:pt idx="13">
                  <c:v>19.0</c:v>
                </c:pt>
                <c:pt idx="14">
                  <c:v>123.0</c:v>
                </c:pt>
                <c:pt idx="15">
                  <c:v>131.0</c:v>
                </c:pt>
                <c:pt idx="16">
                  <c:v>64.0</c:v>
                </c:pt>
                <c:pt idx="17">
                  <c:v>63.0</c:v>
                </c:pt>
                <c:pt idx="18">
                  <c:v>110.0</c:v>
                </c:pt>
                <c:pt idx="19">
                  <c:v>116.0</c:v>
                </c:pt>
                <c:pt idx="20">
                  <c:v>10.0</c:v>
                </c:pt>
                <c:pt idx="21">
                  <c:v>14.0</c:v>
                </c:pt>
                <c:pt idx="22">
                  <c:v>10.0</c:v>
                </c:pt>
                <c:pt idx="23">
                  <c:v>11.0</c:v>
                </c:pt>
                <c:pt idx="24">
                  <c:v>7.0</c:v>
                </c:pt>
                <c:pt idx="25">
                  <c:v>9.0</c:v>
                </c:pt>
                <c:pt idx="26">
                  <c:v>21.0</c:v>
                </c:pt>
                <c:pt idx="27">
                  <c:v>20.0</c:v>
                </c:pt>
                <c:pt idx="28">
                  <c:v>122.0</c:v>
                </c:pt>
                <c:pt idx="29">
                  <c:v>128.0</c:v>
                </c:pt>
                <c:pt idx="30">
                  <c:v>16.0</c:v>
                </c:pt>
                <c:pt idx="31">
                  <c:v>19.0</c:v>
                </c:pt>
                <c:pt idx="32">
                  <c:v>78.0</c:v>
                </c:pt>
                <c:pt idx="33">
                  <c:v>83.0</c:v>
                </c:pt>
                <c:pt idx="34">
                  <c:v>29.0</c:v>
                </c:pt>
                <c:pt idx="35">
                  <c:v>28.0</c:v>
                </c:pt>
                <c:pt idx="36">
                  <c:v>23.0</c:v>
                </c:pt>
                <c:pt idx="37">
                  <c:v>23.0</c:v>
                </c:pt>
                <c:pt idx="38">
                  <c:v>6.0</c:v>
                </c:pt>
                <c:pt idx="39">
                  <c:v>123.0</c:v>
                </c:pt>
                <c:pt idx="40">
                  <c:v>132.0</c:v>
                </c:pt>
                <c:pt idx="41">
                  <c:v>17.0</c:v>
                </c:pt>
                <c:pt idx="42">
                  <c:v>16.0</c:v>
                </c:pt>
                <c:pt idx="43">
                  <c:v>80.0</c:v>
                </c:pt>
                <c:pt idx="44">
                  <c:v>86.0</c:v>
                </c:pt>
                <c:pt idx="45">
                  <c:v>27.0</c:v>
                </c:pt>
                <c:pt idx="46">
                  <c:v>32.0</c:v>
                </c:pt>
                <c:pt idx="47">
                  <c:v>23.0</c:v>
                </c:pt>
                <c:pt idx="48">
                  <c:v>25.0</c:v>
                </c:pt>
                <c:pt idx="49">
                  <c:v>8.0</c:v>
                </c:pt>
                <c:pt idx="50">
                  <c:v>8.0</c:v>
                </c:pt>
                <c:pt idx="51">
                  <c:v>12.0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101.0</c:v>
                </c:pt>
                <c:pt idx="56">
                  <c:v>105.0</c:v>
                </c:pt>
                <c:pt idx="57">
                  <c:v>7.0</c:v>
                </c:pt>
                <c:pt idx="58">
                  <c:v>11.0</c:v>
                </c:pt>
                <c:pt idx="59">
                  <c:v>13.0</c:v>
                </c:pt>
                <c:pt idx="60">
                  <c:v>19.0</c:v>
                </c:pt>
                <c:pt idx="61">
                  <c:v>17.0</c:v>
                </c:pt>
                <c:pt idx="62">
                  <c:v>54.0</c:v>
                </c:pt>
                <c:pt idx="63">
                  <c:v>52.0</c:v>
                </c:pt>
                <c:pt idx="64">
                  <c:v>6.0</c:v>
                </c:pt>
                <c:pt idx="65">
                  <c:v>8.0</c:v>
                </c:pt>
                <c:pt idx="66">
                  <c:v>8.0</c:v>
                </c:pt>
                <c:pt idx="67">
                  <c:v>8.0</c:v>
                </c:pt>
                <c:pt idx="68">
                  <c:v>102.0</c:v>
                </c:pt>
                <c:pt idx="69">
                  <c:v>108.0</c:v>
                </c:pt>
                <c:pt idx="70">
                  <c:v>8.0</c:v>
                </c:pt>
                <c:pt idx="71">
                  <c:v>5.0</c:v>
                </c:pt>
                <c:pt idx="72">
                  <c:v>13.0</c:v>
                </c:pt>
                <c:pt idx="73">
                  <c:v>15.0</c:v>
                </c:pt>
                <c:pt idx="74">
                  <c:v>18.0</c:v>
                </c:pt>
                <c:pt idx="75">
                  <c:v>19.0</c:v>
                </c:pt>
                <c:pt idx="76">
                  <c:v>53.0</c:v>
                </c:pt>
                <c:pt idx="77">
                  <c:v>53.0</c:v>
                </c:pt>
                <c:pt idx="78">
                  <c:v>8.0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</c:numCache>
            </c:numRef>
          </c:xVal>
          <c:yVal>
            <c:numRef>
              <c:f>Sheet1!$AC$4:$AC$85</c:f>
              <c:numCache>
                <c:formatCode>General</c:formatCode>
                <c:ptCount val="82"/>
                <c:pt idx="28">
                  <c:v>450.0</c:v>
                </c:pt>
                <c:pt idx="29">
                  <c:v>472.0</c:v>
                </c:pt>
                <c:pt idx="30">
                  <c:v>94.0</c:v>
                </c:pt>
                <c:pt idx="31">
                  <c:v>104.0</c:v>
                </c:pt>
                <c:pt idx="32">
                  <c:v>296.0</c:v>
                </c:pt>
                <c:pt idx="33">
                  <c:v>312.0</c:v>
                </c:pt>
                <c:pt idx="34">
                  <c:v>123.0</c:v>
                </c:pt>
                <c:pt idx="35">
                  <c:v>120.0</c:v>
                </c:pt>
                <c:pt idx="36">
                  <c:v>112.0</c:v>
                </c:pt>
                <c:pt idx="37">
                  <c:v>111.0</c:v>
                </c:pt>
                <c:pt idx="38">
                  <c:v>50.0</c:v>
                </c:pt>
                <c:pt idx="39">
                  <c:v>454.0</c:v>
                </c:pt>
                <c:pt idx="40">
                  <c:v>486.0</c:v>
                </c:pt>
                <c:pt idx="41">
                  <c:v>98.0</c:v>
                </c:pt>
                <c:pt idx="42">
                  <c:v>94.0</c:v>
                </c:pt>
                <c:pt idx="43">
                  <c:v>303.0</c:v>
                </c:pt>
                <c:pt idx="44">
                  <c:v>324.0</c:v>
                </c:pt>
                <c:pt idx="45">
                  <c:v>118.0</c:v>
                </c:pt>
                <c:pt idx="46">
                  <c:v>132.0</c:v>
                </c:pt>
                <c:pt idx="47">
                  <c:v>114.0</c:v>
                </c:pt>
                <c:pt idx="48">
                  <c:v>118.0</c:v>
                </c:pt>
                <c:pt idx="49">
                  <c:v>55.0</c:v>
                </c:pt>
                <c:pt idx="50">
                  <c:v>57.0</c:v>
                </c:pt>
                <c:pt idx="51">
                  <c:v>71.0</c:v>
                </c:pt>
                <c:pt idx="52">
                  <c:v>70.0</c:v>
                </c:pt>
                <c:pt idx="53">
                  <c:v>74.0</c:v>
                </c:pt>
                <c:pt idx="54">
                  <c:v>72.0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87A-406A-BE46-A16409AC900C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00390413485711435"/>
                  <c:y val="-0.03346266558250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2.2779x + 30.46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70C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121.0</c:v>
                </c:pt>
                <c:pt idx="1">
                  <c:v>128.0</c:v>
                </c:pt>
                <c:pt idx="2">
                  <c:v>63.0</c:v>
                </c:pt>
                <c:pt idx="3">
                  <c:v>66.0</c:v>
                </c:pt>
                <c:pt idx="4">
                  <c:v>109.0</c:v>
                </c:pt>
                <c:pt idx="5">
                  <c:v>114.0</c:v>
                </c:pt>
                <c:pt idx="6">
                  <c:v>11.0</c:v>
                </c:pt>
                <c:pt idx="7">
                  <c:v>10.0</c:v>
                </c:pt>
                <c:pt idx="8">
                  <c:v>10.0</c:v>
                </c:pt>
                <c:pt idx="9">
                  <c:v>9.0</c:v>
                </c:pt>
                <c:pt idx="10">
                  <c:v>6.0</c:v>
                </c:pt>
                <c:pt idx="11">
                  <c:v>8.0</c:v>
                </c:pt>
                <c:pt idx="12">
                  <c:v>20.0</c:v>
                </c:pt>
                <c:pt idx="13">
                  <c:v>19.0</c:v>
                </c:pt>
                <c:pt idx="14">
                  <c:v>123.0</c:v>
                </c:pt>
                <c:pt idx="15">
                  <c:v>131.0</c:v>
                </c:pt>
                <c:pt idx="16">
                  <c:v>64.0</c:v>
                </c:pt>
                <c:pt idx="17">
                  <c:v>63.0</c:v>
                </c:pt>
                <c:pt idx="18">
                  <c:v>110.0</c:v>
                </c:pt>
                <c:pt idx="19">
                  <c:v>116.0</c:v>
                </c:pt>
                <c:pt idx="20">
                  <c:v>10.0</c:v>
                </c:pt>
                <c:pt idx="21">
                  <c:v>14.0</c:v>
                </c:pt>
                <c:pt idx="22">
                  <c:v>10.0</c:v>
                </c:pt>
                <c:pt idx="23">
                  <c:v>11.0</c:v>
                </c:pt>
                <c:pt idx="24">
                  <c:v>7.0</c:v>
                </c:pt>
                <c:pt idx="25">
                  <c:v>9.0</c:v>
                </c:pt>
                <c:pt idx="26">
                  <c:v>21.0</c:v>
                </c:pt>
                <c:pt idx="27">
                  <c:v>20.0</c:v>
                </c:pt>
                <c:pt idx="28">
                  <c:v>122.0</c:v>
                </c:pt>
                <c:pt idx="29">
                  <c:v>128.0</c:v>
                </c:pt>
                <c:pt idx="30">
                  <c:v>16.0</c:v>
                </c:pt>
                <c:pt idx="31">
                  <c:v>19.0</c:v>
                </c:pt>
                <c:pt idx="32">
                  <c:v>78.0</c:v>
                </c:pt>
                <c:pt idx="33">
                  <c:v>83.0</c:v>
                </c:pt>
                <c:pt idx="34">
                  <c:v>29.0</c:v>
                </c:pt>
                <c:pt idx="35">
                  <c:v>28.0</c:v>
                </c:pt>
                <c:pt idx="36">
                  <c:v>23.0</c:v>
                </c:pt>
                <c:pt idx="37">
                  <c:v>23.0</c:v>
                </c:pt>
                <c:pt idx="38">
                  <c:v>6.0</c:v>
                </c:pt>
                <c:pt idx="39">
                  <c:v>123.0</c:v>
                </c:pt>
                <c:pt idx="40">
                  <c:v>132.0</c:v>
                </c:pt>
                <c:pt idx="41">
                  <c:v>17.0</c:v>
                </c:pt>
                <c:pt idx="42">
                  <c:v>16.0</c:v>
                </c:pt>
                <c:pt idx="43">
                  <c:v>80.0</c:v>
                </c:pt>
                <c:pt idx="44">
                  <c:v>86.0</c:v>
                </c:pt>
                <c:pt idx="45">
                  <c:v>27.0</c:v>
                </c:pt>
                <c:pt idx="46">
                  <c:v>32.0</c:v>
                </c:pt>
                <c:pt idx="47">
                  <c:v>23.0</c:v>
                </c:pt>
                <c:pt idx="48">
                  <c:v>25.0</c:v>
                </c:pt>
                <c:pt idx="49">
                  <c:v>8.0</c:v>
                </c:pt>
                <c:pt idx="50">
                  <c:v>8.0</c:v>
                </c:pt>
                <c:pt idx="51">
                  <c:v>12.0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101.0</c:v>
                </c:pt>
                <c:pt idx="56">
                  <c:v>105.0</c:v>
                </c:pt>
                <c:pt idx="57">
                  <c:v>7.0</c:v>
                </c:pt>
                <c:pt idx="58">
                  <c:v>11.0</c:v>
                </c:pt>
                <c:pt idx="59">
                  <c:v>13.0</c:v>
                </c:pt>
                <c:pt idx="60">
                  <c:v>19.0</c:v>
                </c:pt>
                <c:pt idx="61">
                  <c:v>17.0</c:v>
                </c:pt>
                <c:pt idx="62">
                  <c:v>54.0</c:v>
                </c:pt>
                <c:pt idx="63">
                  <c:v>52.0</c:v>
                </c:pt>
                <c:pt idx="64">
                  <c:v>6.0</c:v>
                </c:pt>
                <c:pt idx="65">
                  <c:v>8.0</c:v>
                </c:pt>
                <c:pt idx="66">
                  <c:v>8.0</c:v>
                </c:pt>
                <c:pt idx="67">
                  <c:v>8.0</c:v>
                </c:pt>
                <c:pt idx="68">
                  <c:v>102.0</c:v>
                </c:pt>
                <c:pt idx="69">
                  <c:v>108.0</c:v>
                </c:pt>
                <c:pt idx="70">
                  <c:v>8.0</c:v>
                </c:pt>
                <c:pt idx="71">
                  <c:v>5.0</c:v>
                </c:pt>
                <c:pt idx="72">
                  <c:v>13.0</c:v>
                </c:pt>
                <c:pt idx="73">
                  <c:v>15.0</c:v>
                </c:pt>
                <c:pt idx="74">
                  <c:v>18.0</c:v>
                </c:pt>
                <c:pt idx="75">
                  <c:v>19.0</c:v>
                </c:pt>
                <c:pt idx="76">
                  <c:v>53.0</c:v>
                </c:pt>
                <c:pt idx="77">
                  <c:v>53.0</c:v>
                </c:pt>
                <c:pt idx="78">
                  <c:v>8.0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</c:numCache>
            </c:numRef>
          </c:xVal>
          <c:yVal>
            <c:numRef>
              <c:f>Sheet1!$AD$4:$AD$85</c:f>
              <c:numCache>
                <c:formatCode>General</c:formatCode>
                <c:ptCount val="82"/>
                <c:pt idx="55">
                  <c:v>266.0</c:v>
                </c:pt>
                <c:pt idx="56">
                  <c:v>276.0</c:v>
                </c:pt>
                <c:pt idx="57">
                  <c:v>55.0</c:v>
                </c:pt>
                <c:pt idx="58">
                  <c:v>76.0</c:v>
                </c:pt>
                <c:pt idx="59">
                  <c:v>81.0</c:v>
                </c:pt>
                <c:pt idx="60">
                  <c:v>65.0</c:v>
                </c:pt>
                <c:pt idx="61">
                  <c:v>61.0</c:v>
                </c:pt>
                <c:pt idx="62">
                  <c:v>138.0</c:v>
                </c:pt>
                <c:pt idx="63">
                  <c:v>135.0</c:v>
                </c:pt>
                <c:pt idx="64">
                  <c:v>38.0</c:v>
                </c:pt>
                <c:pt idx="65">
                  <c:v>42.0</c:v>
                </c:pt>
                <c:pt idx="66">
                  <c:v>45.0</c:v>
                </c:pt>
                <c:pt idx="67">
                  <c:v>44.0</c:v>
                </c:pt>
                <c:pt idx="68">
                  <c:v>269.0</c:v>
                </c:pt>
                <c:pt idx="69">
                  <c:v>285.0</c:v>
                </c:pt>
                <c:pt idx="70">
                  <c:v>56.0</c:v>
                </c:pt>
                <c:pt idx="71">
                  <c:v>51.0</c:v>
                </c:pt>
                <c:pt idx="72">
                  <c:v>80.0</c:v>
                </c:pt>
                <c:pt idx="73">
                  <c:v>87.0</c:v>
                </c:pt>
                <c:pt idx="74">
                  <c:v>62.0</c:v>
                </c:pt>
                <c:pt idx="75">
                  <c:v>66.0</c:v>
                </c:pt>
                <c:pt idx="76">
                  <c:v>136.0</c:v>
                </c:pt>
                <c:pt idx="77">
                  <c:v>138.0</c:v>
                </c:pt>
                <c:pt idx="78">
                  <c:v>41.0</c:v>
                </c:pt>
                <c:pt idx="79">
                  <c:v>44.0</c:v>
                </c:pt>
                <c:pt idx="80">
                  <c:v>47.0</c:v>
                </c:pt>
                <c:pt idx="81">
                  <c:v>45.0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87A-406A-BE46-A16409AC9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14915824"/>
        <c:axId val="-1416225120"/>
      </c:scatterChart>
      <c:valAx>
        <c:axId val="-141491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RGB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6225120"/>
        <c:crosses val="autoZero"/>
        <c:crossBetween val="midCat"/>
      </c:valAx>
      <c:valAx>
        <c:axId val="-141622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Raw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4915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373-E1A9-434E-866E-1BE0F28BE3CD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44-9F31-4E68-9ABD-8333D25EB6ED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5773-E2A4-4F4A-AFAD-A21FC24D2A5E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4EAC-AD57-4A35-B8FD-B7693F3A6C7D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124543-3E29-446E-AD0C-17EE33838F71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2/25/2017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293C-2C9D-4111-A470-0AD20B745222}" type="datetime1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618-60B9-414D-B130-39B7F869421D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657C24-FE8C-4232-BBEB-F9A8246237E8}" type="datetime1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3CF5-7F9A-4EE8-83E7-C427333746EF}" type="datetime1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B7C8-66AB-4922-92E5-28D9C5B6E174}" type="datetime1">
              <a:rPr lang="en-US" smtClean="0"/>
              <a:t>2/26/17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34A-9DAE-41C9-98F5-B32164B8796A}" type="datetime1">
              <a:rPr lang="en-US" smtClean="0"/>
              <a:t>2/26/17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3E331C-C4A3-46FC-823F-2CB7E7EC844A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8.tiff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itechnic.com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itechnic.com/colorsensor" TargetMode="Externa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itechnic.com/colorsens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en-US" sz="3600"/>
              <a:t>INTRODUCTION TO HITECHNIC COLOR SENSOR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vs. RGB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7200"/>
            <a:ext cx="7772400" cy="157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conducting tests, we found that the Raw Mode readings are processed through a linear equation to generate the RGB data.</a:t>
            </a:r>
          </a:p>
          <a:p>
            <a:r>
              <a:rPr lang="en-US" dirty="0"/>
              <a:t>Note that the different colors are scaled differently. White might show up as [120 red, 120 green, 120 blue] in RGB mode but as [285 red, 450 green, 300 blue] in Raw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664860"/>
              </p:ext>
            </p:extLst>
          </p:nvPr>
        </p:nvGraphicFramePr>
        <p:xfrm>
          <a:off x="1447801" y="3176910"/>
          <a:ext cx="5850188" cy="3358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9" y="206126"/>
            <a:ext cx="1955425" cy="14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1"/>
            <a:ext cx="4572000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7" name="Oval 16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3883250" cy="391920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600" b="1"/>
              <a:t>Position: </a:t>
            </a:r>
            <a:r>
              <a:rPr lang="en-US" sz="1600"/>
              <a:t>Follow manufacturer’s recommendations for angle and distance from target.</a:t>
            </a:r>
          </a:p>
          <a:p>
            <a:pPr>
              <a:lnSpc>
                <a:spcPct val="70000"/>
              </a:lnSpc>
            </a:pPr>
            <a:r>
              <a:rPr lang="en-US" sz="1600" b="1"/>
              <a:t>Configuring</a:t>
            </a:r>
            <a:r>
              <a:rPr lang="en-US" sz="1600"/>
              <a:t>: If you live in an area that is 50Hz, you will have to configure your sensor using an NXT.</a:t>
            </a:r>
          </a:p>
          <a:p>
            <a:pPr>
              <a:lnSpc>
                <a:spcPct val="70000"/>
              </a:lnSpc>
            </a:pPr>
            <a:r>
              <a:rPr lang="en-US" sz="1600" b="1"/>
              <a:t>Color Mode: </a:t>
            </a:r>
            <a:r>
              <a:rPr lang="en-US" sz="1600"/>
              <a:t>This mode can measure 18 colors. </a:t>
            </a:r>
          </a:p>
          <a:p>
            <a:pPr>
              <a:lnSpc>
                <a:spcPct val="70000"/>
              </a:lnSpc>
            </a:pPr>
            <a:r>
              <a:rPr lang="en-US" sz="1600" b="1"/>
              <a:t>Passive Mode: </a:t>
            </a:r>
            <a:r>
              <a:rPr lang="en-US" sz="1600"/>
              <a:t>Does not subtract values for external light. This mode is useful to measure external lighting.</a:t>
            </a:r>
          </a:p>
          <a:p>
            <a:pPr>
              <a:lnSpc>
                <a:spcPct val="70000"/>
              </a:lnSpc>
            </a:pPr>
            <a:r>
              <a:rPr lang="en-US" sz="1600" b="1"/>
              <a:t>Raw vs. RGB: </a:t>
            </a:r>
            <a:r>
              <a:rPr lang="en-US" sz="1600"/>
              <a:t>The data outputted from the RGB mode is derived from the Raw mode’s readings. The raw data is processed for the RGB mode.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8956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97" y="2417286"/>
            <a:ext cx="2543668" cy="172606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4" name="Oval 13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sz="480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10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800"/>
              <a:t>Learn how to use the HiTechnic Color Sensor V.2</a:t>
            </a:r>
          </a:p>
          <a:p>
            <a:r>
              <a:rPr lang="en-US" sz="1800"/>
              <a:t>Learn how to configure your sensor</a:t>
            </a:r>
          </a:p>
          <a:p>
            <a:r>
              <a:rPr lang="en-US" sz="1800"/>
              <a:t>Learn how to position your sensor</a:t>
            </a:r>
          </a:p>
          <a:p>
            <a:r>
              <a:rPr lang="en-US" sz="1800"/>
              <a:t>Learn about the different modes the sensor uses</a:t>
            </a:r>
          </a:p>
          <a:p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710" y="6272785"/>
            <a:ext cx="3326893" cy="365125"/>
          </a:xfrm>
        </p:spPr>
        <p:txBody>
          <a:bodyPr>
            <a:normAutofit/>
          </a:bodyPr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/>
              <a:t>DOWNLOADING THE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en-US" dirty="0"/>
              <a:t>The EV3 Block for the sensor can be download from the manufacturer’s download page:</a:t>
            </a:r>
          </a:p>
          <a:p>
            <a:pPr lvl="1"/>
            <a:r>
              <a:rPr lang="en-US" dirty="0">
                <a:hlinkClick r:id="rId2"/>
              </a:rPr>
              <a:t>https://www.hitechnic.com/downloads</a:t>
            </a:r>
            <a:endParaRPr lang="en-US" dirty="0"/>
          </a:p>
          <a:p>
            <a:r>
              <a:rPr lang="en-US" dirty="0"/>
              <a:t>Add the block to your software. </a:t>
            </a:r>
          </a:p>
          <a:p>
            <a:pPr lvl="1"/>
            <a:r>
              <a:rPr lang="en-US" dirty="0"/>
              <a:t>If you do not know how to add a block to your software, complete the “Importing </a:t>
            </a:r>
            <a:r>
              <a:rPr lang="en-US" dirty="0" err="1"/>
              <a:t>HiTechnic</a:t>
            </a:r>
            <a:r>
              <a:rPr lang="en-US" dirty="0"/>
              <a:t> Blocks” lesson on EV3Lessons.com </a:t>
            </a:r>
            <a:r>
              <a:rPr lang="en-US" dirty="0">
                <a:sym typeface="Wingdings" panose="05000000000000000000" pitchFamily="2" charset="2"/>
              </a:rPr>
              <a:t> Lessons  WRO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" y="4432300"/>
            <a:ext cx="8595360" cy="1193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70" y="347725"/>
            <a:ext cx="2296936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electricity Frequency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745736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There are two electric supply frequencies commonly used (50Hz and 60Hz).</a:t>
            </a:r>
          </a:p>
          <a:p>
            <a:r>
              <a:rPr lang="en-US" dirty="0"/>
              <a:t>The sensor is configured for 60Hz (US, Canada and other countries) by default</a:t>
            </a:r>
          </a:p>
          <a:p>
            <a:r>
              <a:rPr lang="en-US" dirty="0"/>
              <a:t>To check if you need to configure your sensor, consult the Electricity Frequency Table on this page: </a:t>
            </a:r>
            <a:r>
              <a:rPr lang="en-US" sz="1800" dirty="0">
                <a:hlinkClick r:id="rId2"/>
              </a:rPr>
              <a:t>https://www.hitechnic.com/colorsensor</a:t>
            </a:r>
            <a:endParaRPr lang="en-US" sz="1800" dirty="0"/>
          </a:p>
          <a:p>
            <a:r>
              <a:rPr lang="en-US" dirty="0"/>
              <a:t>If you need to switch the frequency, you must have an NXT and NXT software installed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41" y="1803400"/>
            <a:ext cx="2674999" cy="45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electricity Frequency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3632200" cy="40507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Download the Configuration Program for 50Hz (SetTo50Hz) from </a:t>
            </a:r>
            <a:r>
              <a:rPr lang="en-US" dirty="0">
                <a:hlinkClick r:id="rId2"/>
              </a:rPr>
              <a:t>https://www.hitechnic.com/colorsensor</a:t>
            </a:r>
            <a:endParaRPr lang="en-US" dirty="0"/>
          </a:p>
          <a:p>
            <a:r>
              <a:rPr lang="en-US" dirty="0"/>
              <a:t>Start NXT Software</a:t>
            </a:r>
          </a:p>
          <a:p>
            <a:r>
              <a:rPr lang="en-US" dirty="0"/>
              <a:t>Connect an NXT Brick to your computer</a:t>
            </a:r>
          </a:p>
          <a:p>
            <a:r>
              <a:rPr lang="en-US" dirty="0"/>
              <a:t>In the NXT software</a:t>
            </a:r>
          </a:p>
          <a:p>
            <a:pPr lvl="1"/>
            <a:r>
              <a:rPr lang="en-US" dirty="0"/>
              <a:t>Create a New Program</a:t>
            </a:r>
          </a:p>
          <a:p>
            <a:pPr lvl="1"/>
            <a:r>
              <a:rPr lang="en-US" dirty="0"/>
              <a:t>Select the NXT Window button</a:t>
            </a:r>
          </a:p>
          <a:p>
            <a:pPr lvl="1"/>
            <a:r>
              <a:rPr lang="en-US" dirty="0"/>
              <a:t>Pick the Memory Tab</a:t>
            </a:r>
          </a:p>
          <a:p>
            <a:pPr lvl="1"/>
            <a:r>
              <a:rPr lang="en-US" dirty="0"/>
              <a:t>Pick Download and select the file to the download to the brick</a:t>
            </a:r>
          </a:p>
          <a:p>
            <a:r>
              <a:rPr lang="en-US" dirty="0"/>
              <a:t>Connect the </a:t>
            </a:r>
            <a:r>
              <a:rPr lang="en-US" dirty="0" err="1"/>
              <a:t>HiTechnic</a:t>
            </a:r>
            <a:r>
              <a:rPr lang="en-US" dirty="0"/>
              <a:t> Sensor to Port 1</a:t>
            </a:r>
          </a:p>
          <a:p>
            <a:r>
              <a:rPr lang="en-US" dirty="0"/>
              <a:t>Use the brick buttons to pick My Files </a:t>
            </a:r>
            <a:r>
              <a:rPr lang="en-US" dirty="0">
                <a:sym typeface="Wingdings" panose="05000000000000000000" pitchFamily="2" charset="2"/>
              </a:rPr>
              <a:t> Software Files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SetTo50Hz file. Select the file to run the program. You should see the confirmation screen on the right</a:t>
            </a:r>
          </a:p>
          <a:p>
            <a:r>
              <a:rPr lang="en-US" dirty="0"/>
              <a:t>Disconnect your </a:t>
            </a:r>
            <a:r>
              <a:rPr lang="en-US" dirty="0" err="1"/>
              <a:t>HiTechnic</a:t>
            </a:r>
            <a:r>
              <a:rPr lang="en-US" dirty="0"/>
              <a:t> Color Sensor and use it on your EV3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5212" y="4966150"/>
            <a:ext cx="1828934" cy="9139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112000" y="3620550"/>
            <a:ext cx="558800" cy="310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9254" y="5849880"/>
            <a:ext cx="224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Credit: HiTechnic.com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5212" y="1884828"/>
            <a:ext cx="4303885" cy="2819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37200" y="1917700"/>
            <a:ext cx="1016000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68855" y="3738468"/>
            <a:ext cx="478325" cy="528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94738" y="3396430"/>
            <a:ext cx="574429" cy="342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69167" y="3756278"/>
            <a:ext cx="12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Nxt Window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8985" y="1562441"/>
            <a:ext cx="22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Tab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1379" y="3023857"/>
            <a:ext cx="22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1950" y="5019438"/>
            <a:ext cx="21564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Note: We confirmed these instructions. We also compared sensors set to 50Hz and 60Hz. We found that the frequency does make a difference in the readings depending upon room lighting.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1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ANGLE (From </a:t>
            </a:r>
            <a:r>
              <a:rPr lang="en-US" dirty="0" err="1"/>
              <a:t>HiTECHNIC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499100" cy="4050792"/>
          </a:xfrm>
        </p:spPr>
        <p:txBody>
          <a:bodyPr/>
          <a:lstStyle/>
          <a:p>
            <a:r>
              <a:rPr lang="en-US" dirty="0"/>
              <a:t>The Color Sensor V2 works best when it is positioned a little further away from the target</a:t>
            </a:r>
          </a:p>
          <a:p>
            <a:pPr lvl="1"/>
            <a:r>
              <a:rPr lang="en-US" dirty="0"/>
              <a:t>Approximately 4M distance (see image)</a:t>
            </a:r>
          </a:p>
          <a:p>
            <a:r>
              <a:rPr lang="en-US" dirty="0"/>
              <a:t>Ideally, the sensor must be placed at an angle. The angle prevents the direct reflection of the light from the LED from coming back into the sensor element (see image)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1144" y="2093976"/>
            <a:ext cx="2142201" cy="24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6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414053" y="2233676"/>
            <a:ext cx="2019110" cy="3600164"/>
          </a:xfrm>
          <a:prstGeom prst="round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2582334" y="2233676"/>
            <a:ext cx="2019110" cy="3600164"/>
          </a:xfrm>
          <a:prstGeom prst="roundRect">
            <a:avLst/>
          </a:prstGeom>
          <a:solidFill>
            <a:srgbClr val="E37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4712515" y="2233676"/>
            <a:ext cx="2019110" cy="3600164"/>
          </a:xfrm>
          <a:prstGeom prst="roundRect">
            <a:avLst/>
          </a:prstGeom>
          <a:solidFill>
            <a:srgbClr val="0F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6868096" y="2233676"/>
            <a:ext cx="2019110" cy="3600164"/>
          </a:xfrm>
          <a:prstGeom prst="roundRect">
            <a:avLst/>
          </a:prstGeom>
          <a:solidFill>
            <a:srgbClr val="824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37533"/>
            <a:ext cx="1516405" cy="1823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877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Color </a:t>
            </a:r>
            <a:r>
              <a:rPr lang="en-US" dirty="0">
                <a:solidFill>
                  <a:schemeClr val="bg1"/>
                </a:solidFill>
              </a:rPr>
              <a:t>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158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 Mode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9339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Passive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4920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Raw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053" y="2832166"/>
            <a:ext cx="20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Can recognize 18 colors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82334" y="2832166"/>
            <a:ext cx="20191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Outputs red, green, blue, and white values ranging from 0 to 255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2515" y="2832165"/>
            <a:ext cx="2019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Outputs red, green, blue, and white values that do not range from 0 to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Includes external light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Can be use to measure room and outdoor lighting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8096" y="2832166"/>
            <a:ext cx="201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8096" y="2832166"/>
            <a:ext cx="20191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Outputs red, green, blue, and white values that do not range from 0 to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mode provides the raw data that the sensor reads before being processed.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0" y="302759"/>
            <a:ext cx="2296936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Vs Passive </a:t>
            </a:r>
            <a:r>
              <a:rPr lang="en-US" dirty="0" err="1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/>
          </a:bodyPr>
          <a:lstStyle/>
          <a:p>
            <a:r>
              <a:rPr lang="en-US" sz="1600" dirty="0"/>
              <a:t>Comparing sensor readings in Passive Mode in two different lighting conditions reveals that in Passive Mode, the reading is impacted by ambient light</a:t>
            </a:r>
          </a:p>
          <a:p>
            <a:r>
              <a:rPr lang="en-US" sz="1600" dirty="0"/>
              <a:t>In RGB mode, the sensor measures and subtracts ambient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2715"/>
              </p:ext>
            </p:extLst>
          </p:nvPr>
        </p:nvGraphicFramePr>
        <p:xfrm>
          <a:off x="231589" y="2896784"/>
          <a:ext cx="8680821" cy="323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50">
                  <a:extLst>
                    <a:ext uri="{9D8B030D-6E8A-4147-A177-3AD203B41FA5}">
                      <a16:colId xmlns:a16="http://schemas.microsoft.com/office/drawing/2014/main" xmlns="" val="1195640874"/>
                    </a:ext>
                  </a:extLst>
                </a:gridCol>
                <a:gridCol w="662228">
                  <a:extLst>
                    <a:ext uri="{9D8B030D-6E8A-4147-A177-3AD203B41FA5}">
                      <a16:colId xmlns:a16="http://schemas.microsoft.com/office/drawing/2014/main" xmlns="" val="1174248995"/>
                    </a:ext>
                  </a:extLst>
                </a:gridCol>
                <a:gridCol w="662228">
                  <a:extLst>
                    <a:ext uri="{9D8B030D-6E8A-4147-A177-3AD203B41FA5}">
                      <a16:colId xmlns:a16="http://schemas.microsoft.com/office/drawing/2014/main" xmlns="" val="2100959187"/>
                    </a:ext>
                  </a:extLst>
                </a:gridCol>
                <a:gridCol w="606508">
                  <a:extLst>
                    <a:ext uri="{9D8B030D-6E8A-4147-A177-3AD203B41FA5}">
                      <a16:colId xmlns:a16="http://schemas.microsoft.com/office/drawing/2014/main" xmlns="" val="3661546076"/>
                    </a:ext>
                  </a:extLst>
                </a:gridCol>
                <a:gridCol w="618424">
                  <a:extLst>
                    <a:ext uri="{9D8B030D-6E8A-4147-A177-3AD203B41FA5}">
                      <a16:colId xmlns:a16="http://schemas.microsoft.com/office/drawing/2014/main" xmlns="" val="3778477250"/>
                    </a:ext>
                  </a:extLst>
                </a:gridCol>
                <a:gridCol w="715993">
                  <a:extLst>
                    <a:ext uri="{9D8B030D-6E8A-4147-A177-3AD203B41FA5}">
                      <a16:colId xmlns:a16="http://schemas.microsoft.com/office/drawing/2014/main" xmlns="" val="2727106529"/>
                    </a:ext>
                  </a:extLst>
                </a:gridCol>
                <a:gridCol w="688703">
                  <a:extLst>
                    <a:ext uri="{9D8B030D-6E8A-4147-A177-3AD203B41FA5}">
                      <a16:colId xmlns:a16="http://schemas.microsoft.com/office/drawing/2014/main" xmlns="" val="390724097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4171571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2660224947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xmlns="" val="3361466485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xmlns="" val="984468234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xmlns="" val="3990745486"/>
                    </a:ext>
                  </a:extLst>
                </a:gridCol>
                <a:gridCol w="653144">
                  <a:extLst>
                    <a:ext uri="{9D8B030D-6E8A-4147-A177-3AD203B41FA5}">
                      <a16:colId xmlns:a16="http://schemas.microsoft.com/office/drawing/2014/main" xmlns="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Bright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</a:t>
                      </a:r>
                    </a:p>
                    <a:p>
                      <a:pPr algn="ctr"/>
                      <a:r>
                        <a:rPr lang="en-US" sz="1400" dirty="0"/>
                        <a:t>Bright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70" y="347725"/>
            <a:ext cx="2296936" cy="1746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RGB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In RGB mode, the sensor measures and subtracts ambient light</a:t>
            </a:r>
          </a:p>
          <a:p>
            <a:r>
              <a:rPr lang="en-US" sz="1600" dirty="0"/>
              <a:t>However, there are limits to this “subtraction”. In very bright light, the sensor is overloaded (see passive values) and cannot subtract effectively. Resulting in unpredictable RGB mode readings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EV3Lessons.com, Last Edit 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43206"/>
              </p:ext>
            </p:extLst>
          </p:nvPr>
        </p:nvGraphicFramePr>
        <p:xfrm>
          <a:off x="255233" y="2828412"/>
          <a:ext cx="8633534" cy="323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50">
                  <a:extLst>
                    <a:ext uri="{9D8B030D-6E8A-4147-A177-3AD203B41FA5}">
                      <a16:colId xmlns:a16="http://schemas.microsoft.com/office/drawing/2014/main" xmlns="" val="1195640874"/>
                    </a:ext>
                  </a:extLst>
                </a:gridCol>
                <a:gridCol w="694044">
                  <a:extLst>
                    <a:ext uri="{9D8B030D-6E8A-4147-A177-3AD203B41FA5}">
                      <a16:colId xmlns:a16="http://schemas.microsoft.com/office/drawing/2014/main" xmlns="" val="1174248995"/>
                    </a:ext>
                  </a:extLst>
                </a:gridCol>
                <a:gridCol w="662228">
                  <a:extLst>
                    <a:ext uri="{9D8B030D-6E8A-4147-A177-3AD203B41FA5}">
                      <a16:colId xmlns:a16="http://schemas.microsoft.com/office/drawing/2014/main" xmlns="" val="2100959187"/>
                    </a:ext>
                  </a:extLst>
                </a:gridCol>
                <a:gridCol w="606508">
                  <a:extLst>
                    <a:ext uri="{9D8B030D-6E8A-4147-A177-3AD203B41FA5}">
                      <a16:colId xmlns:a16="http://schemas.microsoft.com/office/drawing/2014/main" xmlns="" val="3661546076"/>
                    </a:ext>
                  </a:extLst>
                </a:gridCol>
                <a:gridCol w="618424">
                  <a:extLst>
                    <a:ext uri="{9D8B030D-6E8A-4147-A177-3AD203B41FA5}">
                      <a16:colId xmlns:a16="http://schemas.microsoft.com/office/drawing/2014/main" xmlns="" val="3778477250"/>
                    </a:ext>
                  </a:extLst>
                </a:gridCol>
                <a:gridCol w="715993">
                  <a:extLst>
                    <a:ext uri="{9D8B030D-6E8A-4147-A177-3AD203B41FA5}">
                      <a16:colId xmlns:a16="http://schemas.microsoft.com/office/drawing/2014/main" xmlns="" val="27271065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90724097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4171571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2660224947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xmlns="" val="3361466485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xmlns="" val="984468234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xmlns="" val="3990745486"/>
                    </a:ext>
                  </a:extLst>
                </a:gridCol>
                <a:gridCol w="653144">
                  <a:extLst>
                    <a:ext uri="{9D8B030D-6E8A-4147-A177-3AD203B41FA5}">
                      <a16:colId xmlns:a16="http://schemas.microsoft.com/office/drawing/2014/main" xmlns="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Bright Sun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</a:t>
                      </a:r>
                    </a:p>
                    <a:p>
                      <a:pPr algn="ctr"/>
                      <a:r>
                        <a:rPr lang="en-US" sz="1400" dirty="0"/>
                        <a:t>Sun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6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1026</Words>
  <Application>Microsoft Macintosh PowerPoint</Application>
  <PresentationFormat>On-screen Show (4:3)</PresentationFormat>
  <Paragraphs>312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Helvetica Neue</vt:lpstr>
      <vt:lpstr>Rockwell</vt:lpstr>
      <vt:lpstr>Rockwell Condensed</vt:lpstr>
      <vt:lpstr>Rockwell Extra Bold</vt:lpstr>
      <vt:lpstr>Wingdings</vt:lpstr>
      <vt:lpstr>Arial</vt:lpstr>
      <vt:lpstr>Wood Type</vt:lpstr>
      <vt:lpstr>INTRODUCTION TO HITECHNIC COLOR SENSOR</vt:lpstr>
      <vt:lpstr>LESSON OBJECTIVES</vt:lpstr>
      <vt:lpstr>DOWNLOADING THE BLOCK</vt:lpstr>
      <vt:lpstr>Configure for electricity Frequency – Part 1</vt:lpstr>
      <vt:lpstr>Configure for electricity Frequency - PART 2</vt:lpstr>
      <vt:lpstr>Position &amp; ANGLE (From HiTECHNIC)</vt:lpstr>
      <vt:lpstr>Four MODES</vt:lpstr>
      <vt:lpstr>RGB Vs Passive ModeS</vt:lpstr>
      <vt:lpstr>MORE ABOUT RGB MODE</vt:lpstr>
      <vt:lpstr>Raw vs. RGB Modes</vt:lpstr>
      <vt:lpstr>Lessons learned</vt:lpstr>
      <vt:lpstr>Credits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115</cp:revision>
  <cp:lastPrinted>2016-07-14T13:41:31Z</cp:lastPrinted>
  <dcterms:created xsi:type="dcterms:W3CDTF">2014-10-28T21:59:38Z</dcterms:created>
  <dcterms:modified xsi:type="dcterms:W3CDTF">2017-02-26T18:37:02Z</dcterms:modified>
</cp:coreProperties>
</file>