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6"/>
  </p:notesMasterIdLst>
  <p:handoutMasterIdLst>
    <p:handoutMasterId r:id="rId17"/>
  </p:handoutMasterIdLst>
  <p:sldIdLst>
    <p:sldId id="258" r:id="rId2"/>
    <p:sldId id="289" r:id="rId3"/>
    <p:sldId id="280" r:id="rId4"/>
    <p:sldId id="286" r:id="rId5"/>
    <p:sldId id="281" r:id="rId6"/>
    <p:sldId id="282" r:id="rId7"/>
    <p:sldId id="283" r:id="rId8"/>
    <p:sldId id="284" r:id="rId9"/>
    <p:sldId id="285" r:id="rId10"/>
    <p:sldId id="277" r:id="rId11"/>
    <p:sldId id="287" r:id="rId12"/>
    <p:sldId id="288" r:id="rId13"/>
    <p:sldId id="290"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52" autoAdjust="0"/>
    <p:restoredTop sz="93234" autoAdjust="0"/>
  </p:normalViewPr>
  <p:slideViewPr>
    <p:cSldViewPr snapToGrid="0" snapToObjects="1">
      <p:cViewPr varScale="1">
        <p:scale>
          <a:sx n="105" d="100"/>
          <a:sy n="105" d="100"/>
        </p:scale>
        <p:origin x="-1016" y="-104"/>
      </p:cViewPr>
      <p:guideLst>
        <p:guide orient="horz" pos="2160"/>
        <p:guide pos="2880"/>
      </p:guideLst>
    </p:cSldViewPr>
  </p:slideViewPr>
  <p:notesTextViewPr>
    <p:cViewPr>
      <p:scale>
        <a:sx n="100" d="100"/>
        <a:sy n="100" d="100"/>
      </p:scale>
      <p:origin x="0" y="0"/>
    </p:cViewPr>
  </p:notesTextViewPr>
  <p:sorterViewPr>
    <p:cViewPr>
      <p:scale>
        <a:sx n="137" d="100"/>
        <a:sy n="137"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4/9/15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4/9/15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14</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6093A6-3F04-AB47-8BCC-C23FEC7B1BC4}"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4/8/2015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4B9A58F-C793-CB4A-A4BF-663FCC04C8C9}" type="datetime1">
              <a:rPr lang="en-US" smtClean="0"/>
              <a:t>4/9/15</a:t>
            </a:fld>
            <a:endParaRPr lang="en-US" dirty="0"/>
          </a:p>
        </p:txBody>
      </p:sp>
      <p:sp>
        <p:nvSpPr>
          <p:cNvPr id="6" name="Footer Placeholder 5"/>
          <p:cNvSpPr>
            <a:spLocks noGrp="1"/>
          </p:cNvSpPr>
          <p:nvPr>
            <p:ph type="ftr" sz="quarter" idx="11"/>
          </p:nvPr>
        </p:nvSpPr>
        <p:spPr/>
        <p:txBody>
          <a:bodyPr/>
          <a:lstStyle/>
          <a:p>
            <a:r>
              <a:rPr lang="en-US" smtClean="0"/>
              <a:t>© 2015 EV3Lessons.com, Last edit 4/8/2015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B6DD20-8D04-6B44-B04C-9247F789EDE2}" type="datetime1">
              <a:rPr lang="en-US" smtClean="0"/>
              <a:t>4/9/15</a:t>
            </a:fld>
            <a:endParaRPr lang="en-US" dirty="0"/>
          </a:p>
        </p:txBody>
      </p:sp>
      <p:sp>
        <p:nvSpPr>
          <p:cNvPr id="6" name="Footer Placeholder 5"/>
          <p:cNvSpPr>
            <a:spLocks noGrp="1"/>
          </p:cNvSpPr>
          <p:nvPr>
            <p:ph type="ftr" sz="quarter" idx="11"/>
          </p:nvPr>
        </p:nvSpPr>
        <p:spPr/>
        <p:txBody>
          <a:bodyPr/>
          <a:lstStyle/>
          <a:p>
            <a:r>
              <a:rPr lang="en-US" smtClean="0"/>
              <a:t>© 2015 EV3Lessons.com, Last edit 4/8/2015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1C14AF0-EF73-3140-8C6C-F73921C2F382}"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4/8/2015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11E988A-0464-1F44-BCAE-9D926D2CE1A2}"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4/8/2015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11A87C0-55A3-274F-A634-9C411AA59126}"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4/8/2015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2E6EE759-9221-6E4D-B2C9-1D1A5ECA1C34}"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4/8/2015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E8F54D8E-A5CA-3E48-BEA2-290C18877C46}"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4/8/2015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3532F4B0-6B27-A64F-93D2-9F36469B4E3E}" type="datetime1">
              <a:rPr lang="en-US" smtClean="0"/>
              <a:t>4/9/15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A80D331-669F-1E46-9CDF-0232A1893433}" type="datetime1">
              <a:rPr lang="en-US" smtClean="0"/>
              <a:t>4/9/15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267343F-EB94-2A4D-82CA-B4CE0C957985}" type="datetime1">
              <a:rPr lang="en-US" smtClean="0"/>
              <a:t>4/9/15</a:t>
            </a:fld>
            <a:endParaRPr lang="en-US"/>
          </a:p>
        </p:txBody>
      </p:sp>
      <p:sp>
        <p:nvSpPr>
          <p:cNvPr id="8" name="Footer Placeholder 7"/>
          <p:cNvSpPr>
            <a:spLocks noGrp="1"/>
          </p:cNvSpPr>
          <p:nvPr>
            <p:ph type="ftr" sz="quarter" idx="11"/>
          </p:nvPr>
        </p:nvSpPr>
        <p:spPr/>
        <p:txBody>
          <a:bodyPr/>
          <a:lstStyle/>
          <a:p>
            <a:r>
              <a:rPr lang="en-US" smtClean="0"/>
              <a:t>© 2015 EV3Lessons.com, Last edit 4/8/2015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F1F4F43-1CA3-1B45-9C14-A1BA125A1E34}" type="datetime1">
              <a:rPr lang="en-US" smtClean="0"/>
              <a:t>4/9/15</a:t>
            </a:fld>
            <a:endParaRPr lang="en-US"/>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07842-547B-7A42-809B-2573F6F496FB}" type="datetime1">
              <a:rPr lang="en-US" smtClean="0"/>
              <a:t>4/9/15</a:t>
            </a:fld>
            <a:endParaRPr lang="en-US"/>
          </a:p>
        </p:txBody>
      </p:sp>
      <p:sp>
        <p:nvSpPr>
          <p:cNvPr id="6" name="Footer Placeholder 5"/>
          <p:cNvSpPr>
            <a:spLocks noGrp="1"/>
          </p:cNvSpPr>
          <p:nvPr>
            <p:ph type="ftr" sz="quarter" idx="11"/>
          </p:nvPr>
        </p:nvSpPr>
        <p:spPr/>
        <p:txBody>
          <a:bodyPr/>
          <a:lstStyle/>
          <a:p>
            <a:r>
              <a:rPr lang="en-US" smtClean="0"/>
              <a:t>© 2015 EV3Lessons.com, Last edit 4/8/2015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331AAC0-7A33-6C44-9094-61B109EB1FE0}" type="datetime1">
              <a:rPr lang="en-US" smtClean="0"/>
              <a:t>4/9/15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4/8/2015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9" r:id="rId9"/>
    <p:sldLayoutId id="2147483831" r:id="rId10"/>
    <p:sldLayoutId id="2147483832" r:id="rId11"/>
    <p:sldLayoutId id="2147483833" r:id="rId12"/>
    <p:sldLayoutId id="2147483834" r:id="rId13"/>
  </p:sldLayoutIdLst>
  <p:timing>
    <p:tnLst>
      <p:par>
        <p:cTn xmlns:p14="http://schemas.microsoft.com/office/powerpoint/2010/mai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698" y="2974369"/>
            <a:ext cx="7810967" cy="1088237"/>
          </a:xfrm>
        </p:spPr>
        <p:txBody>
          <a:bodyPr>
            <a:normAutofit/>
          </a:bodyPr>
          <a:lstStyle/>
          <a:p>
            <a:r>
              <a:rPr lang="en-US" sz="6600" smtClean="0">
                <a:solidFill>
                  <a:srgbClr val="FF0000"/>
                </a:solidFill>
              </a:rPr>
              <a:t>Gyro Turns</a:t>
            </a:r>
            <a:endParaRPr lang="en-U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ADVANCED EV3 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4/8/2015</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pic>
        <p:nvPicPr>
          <p:cNvPr id="1026" name="Picture 2" descr="EV3Lessons.co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96763" y="5577133"/>
            <a:ext cx="2940317" cy="109211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Placeholder 5" descr="Droidslogo2.png"/>
          <p:cNvPicPr>
            <a:picLocks noGrp="1" noChangeAspect="1"/>
          </p:cNvPicPr>
          <p:nvPr>
            <p:ph type="pic" sz="quarter" idx="13"/>
          </p:nvPr>
        </p:nvPicPr>
        <p:blipFill>
          <a:blip r:embed="rId4"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17" name="Subtitle 3"/>
          <p:cNvSpPr txBox="1">
            <a:spLocks/>
          </p:cNvSpPr>
          <p:nvPr/>
        </p:nvSpPr>
        <p:spPr>
          <a:xfrm>
            <a:off x="1576397" y="5252598"/>
            <a:ext cx="3749229" cy="4840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mtClean="0">
                <a:solidFill>
                  <a:schemeClr val="tx1"/>
                </a:solidFill>
              </a:rPr>
              <a:t>By Droids Robotics</a:t>
            </a:r>
            <a:endParaRPr lang="en-US" dirty="0">
              <a:solidFill>
                <a:schemeClr val="tx1"/>
              </a:solidFill>
            </a:endParaRPr>
          </a:p>
        </p:txBody>
      </p:sp>
    </p:spTree>
    <p:extLst>
      <p:ext uri="{BB962C8B-B14F-4D97-AF65-F5344CB8AC3E}">
        <p14:creationId xmlns:p14="http://schemas.microsoft.com/office/powerpoint/2010/main" val="36484212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dirty="0" smtClean="0"/>
              <a:t>Proportional Gyro Turns</a:t>
            </a:r>
            <a:br>
              <a:rPr lang="en-US" dirty="0" smtClean="0"/>
            </a:br>
            <a:r>
              <a:rPr lang="en-US" sz="3100" dirty="0" smtClean="0"/>
              <a:t>by The Construction Mavericks</a:t>
            </a:r>
            <a:endParaRPr lang="en-US" dirty="0"/>
          </a:p>
        </p:txBody>
      </p:sp>
      <p:sp>
        <p:nvSpPr>
          <p:cNvPr id="3" name="Content Placeholder 2"/>
          <p:cNvSpPr>
            <a:spLocks noGrp="1"/>
          </p:cNvSpPr>
          <p:nvPr>
            <p:ph idx="1"/>
          </p:nvPr>
        </p:nvSpPr>
        <p:spPr>
          <a:xfrm>
            <a:off x="284162" y="1887025"/>
            <a:ext cx="8574087" cy="4373563"/>
          </a:xfrm>
        </p:spPr>
        <p:txBody>
          <a:bodyPr>
            <a:normAutofit fontScale="92500" lnSpcReduction="10000"/>
          </a:bodyPr>
          <a:lstStyle/>
          <a:p>
            <a:pPr marL="342900" indent="-342900">
              <a:buFont typeface="Arial"/>
              <a:buChar char="•"/>
            </a:pPr>
            <a:r>
              <a:rPr lang="en-US" b="0" dirty="0" smtClean="0"/>
              <a:t>This method improves over the simple overshoot correction mechanism from earlier by using proportional control</a:t>
            </a:r>
          </a:p>
          <a:p>
            <a:pPr marL="803275" lvl="1" indent="-342900">
              <a:buFont typeface="Arial"/>
              <a:buChar char="•"/>
            </a:pPr>
            <a:r>
              <a:rPr lang="en-US" dirty="0" smtClean="0"/>
              <a:t>If you are unfamiliar with proportional control, please see the advanced lesson on proportional control before continuing.</a:t>
            </a:r>
            <a:endParaRPr lang="en-US" dirty="0"/>
          </a:p>
          <a:p>
            <a:pPr marL="803275" lvl="1" indent="-342900">
              <a:buFont typeface="Arial"/>
              <a:buChar char="•"/>
            </a:pPr>
            <a:r>
              <a:rPr lang="en-US" dirty="0" smtClean="0"/>
              <a:t>The basic idea is to use </a:t>
            </a:r>
            <a:r>
              <a:rPr lang="en-US" b="0" dirty="0" smtClean="0"/>
              <a:t>the </a:t>
            </a:r>
            <a:r>
              <a:rPr lang="en-US" b="0" dirty="0"/>
              <a:t>current gyro position and where it wants to point to determine how to set the motor power.  </a:t>
            </a:r>
            <a:endParaRPr lang="en-US" b="0" dirty="0" smtClean="0"/>
          </a:p>
          <a:p>
            <a:pPr marL="342900" indent="-342900">
              <a:buFont typeface="Arial"/>
              <a:buChar char="•"/>
            </a:pPr>
            <a:r>
              <a:rPr lang="en-US" b="0" dirty="0" smtClean="0"/>
              <a:t>Note from Construction Mavericks: It's </a:t>
            </a:r>
            <a:r>
              <a:rPr lang="en-US" b="0" dirty="0"/>
              <a:t>not perfect, but we have had much better success with these blocks than the </a:t>
            </a:r>
            <a:r>
              <a:rPr lang="en-US" b="0" dirty="0" smtClean="0"/>
              <a:t>overshoot</a:t>
            </a:r>
            <a:r>
              <a:rPr lang="en-US" b="0" dirty="0"/>
              <a:t>-corrected ones.  </a:t>
            </a:r>
            <a:endParaRPr lang="en-US" b="0" dirty="0" smtClean="0"/>
          </a:p>
          <a:p>
            <a:pPr marL="342900" indent="-342900">
              <a:buFont typeface="Arial"/>
              <a:buChar char="•"/>
            </a:pPr>
            <a:r>
              <a:rPr lang="en-US" b="0" dirty="0" smtClean="0"/>
              <a:t>Tip from Construction Mavericks: Try to set </a:t>
            </a:r>
            <a:r>
              <a:rPr lang="en-US" b="0" dirty="0"/>
              <a:t>the outer loop to an infinite loop.  Once the robot settles into place, pick it up and rotate it and watch it try to get back to where it wants to be</a:t>
            </a:r>
            <a:r>
              <a:rPr lang="en-US" b="0" dirty="0" smtClean="0"/>
              <a:t>.</a:t>
            </a:r>
            <a:endParaRPr lang="en-US" b="0"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37190071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Proportional Left Turn </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pic>
        <p:nvPicPr>
          <p:cNvPr id="7" name="Content Placeholder 7"/>
          <p:cNvPicPr>
            <a:picLocks noGrp="1" noChangeAspect="1"/>
          </p:cNvPicPr>
          <p:nvPr>
            <p:ph idx="1"/>
          </p:nvPr>
        </p:nvPicPr>
        <p:blipFill>
          <a:blip r:embed="rId2"/>
          <a:stretch>
            <a:fillRect/>
          </a:stretch>
        </p:blipFill>
        <p:spPr>
          <a:xfrm>
            <a:off x="431321" y="1921222"/>
            <a:ext cx="8426929" cy="4698372"/>
          </a:xfrm>
          <a:prstGeom prst="rect">
            <a:avLst/>
          </a:prstGeom>
        </p:spPr>
      </p:pic>
      <p:sp>
        <p:nvSpPr>
          <p:cNvPr id="6" name="Content Placeholder 2"/>
          <p:cNvSpPr txBox="1">
            <a:spLocks/>
          </p:cNvSpPr>
          <p:nvPr/>
        </p:nvSpPr>
        <p:spPr>
          <a:xfrm>
            <a:off x="82935" y="4931388"/>
            <a:ext cx="2600716" cy="1796021"/>
          </a:xfrm>
          <a:prstGeom prst="rect">
            <a:avLst/>
          </a:prstGeom>
          <a:solidFill>
            <a:srgbClr val="92D050"/>
          </a:solidFill>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1100" dirty="0" smtClean="0">
                <a:solidFill>
                  <a:srgbClr val="FF0000"/>
                </a:solidFill>
              </a:rPr>
              <a:t>What is going on with the math block in Left Pivot Turn?  You always calculate TARGET/GOAL MINUS CURRENT VALUE. So why an Addition Math Block?  </a:t>
            </a:r>
            <a:r>
              <a:rPr lang="en-US" sz="1100" dirty="0">
                <a:solidFill>
                  <a:srgbClr val="FF0000"/>
                </a:solidFill>
              </a:rPr>
              <a:t>W</a:t>
            </a:r>
            <a:r>
              <a:rPr lang="en-US" sz="1100" dirty="0" smtClean="0">
                <a:solidFill>
                  <a:srgbClr val="FF0000"/>
                </a:solidFill>
              </a:rPr>
              <a:t>hen you make a Left turn, the gyro always returns negative degrees.  From math, we know that adding a negative number is the same as subtracting the number.  So, that is why we use the Addition Math block in a  Left Gyro Turn.</a:t>
            </a:r>
          </a:p>
          <a:p>
            <a:pPr marL="0" indent="0">
              <a:buFont typeface="Wingdings" pitchFamily="2" charset="2"/>
              <a:buNone/>
            </a:pPr>
            <a:endParaRPr lang="en-US" sz="1100" dirty="0">
              <a:solidFill>
                <a:srgbClr val="FF0000"/>
              </a:solidFill>
            </a:endParaRPr>
          </a:p>
        </p:txBody>
      </p:sp>
    </p:spTree>
    <p:extLst>
      <p:ext uri="{BB962C8B-B14F-4D97-AF65-F5344CB8AC3E}">
        <p14:creationId xmlns:p14="http://schemas.microsoft.com/office/powerpoint/2010/main" val="164609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 Proportional Right </a:t>
            </a:r>
            <a:r>
              <a:rPr lang="en-US" dirty="0" smtClean="0"/>
              <a:t>Turn</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sp>
        <p:nvSpPr>
          <p:cNvPr id="3" name="Slide Number Placeholder 2"/>
          <p:cNvSpPr>
            <a:spLocks noGrp="1"/>
          </p:cNvSpPr>
          <p:nvPr>
            <p:ph type="sldNum" sz="quarter" idx="12"/>
          </p:nvPr>
        </p:nvSpPr>
        <p:spPr/>
        <p:txBody>
          <a:bodyPr/>
          <a:lstStyle/>
          <a:p>
            <a:fld id="{4382A7F7-08BF-4252-8141-63FB96055BBB}" type="slidenum">
              <a:rPr lang="en-US" smtClean="0"/>
              <a:t>12</a:t>
            </a:fld>
            <a:endParaRPr lang="en-US"/>
          </a:p>
        </p:txBody>
      </p:sp>
      <p:pic>
        <p:nvPicPr>
          <p:cNvPr id="7" name="Content Placeholder 6"/>
          <p:cNvPicPr>
            <a:picLocks noGrp="1" noChangeAspect="1"/>
          </p:cNvPicPr>
          <p:nvPr>
            <p:ph idx="1"/>
          </p:nvPr>
        </p:nvPicPr>
        <p:blipFill>
          <a:blip r:embed="rId2"/>
          <a:stretch>
            <a:fillRect/>
          </a:stretch>
        </p:blipFill>
        <p:spPr>
          <a:xfrm>
            <a:off x="302578" y="1815978"/>
            <a:ext cx="8341090" cy="4752482"/>
          </a:xfrm>
          <a:prstGeom prst="rect">
            <a:avLst/>
          </a:prstGeom>
        </p:spPr>
      </p:pic>
    </p:spTree>
    <p:extLst>
      <p:ext uri="{BB962C8B-B14F-4D97-AF65-F5344CB8AC3E}">
        <p14:creationId xmlns:p14="http://schemas.microsoft.com/office/powerpoint/2010/main" val="336705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Discussion</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7200" lvl="1">
              <a:spcBef>
                <a:spcPts val="2000"/>
              </a:spcBef>
              <a:buClr>
                <a:schemeClr val="bg1">
                  <a:lumMod val="65000"/>
                </a:schemeClr>
              </a:buClr>
              <a:buFont typeface="+mj-lt"/>
              <a:buAutoNum type="arabicPeriod"/>
            </a:pPr>
            <a:r>
              <a:rPr lang="en-US" dirty="0" smtClean="0">
                <a:solidFill>
                  <a:srgbClr val="FF0000"/>
                </a:solidFill>
              </a:rPr>
              <a:t>What is gyro lag?</a:t>
            </a:r>
            <a:br>
              <a:rPr lang="en-US" dirty="0" smtClean="0">
                <a:solidFill>
                  <a:srgbClr val="FF0000"/>
                </a:solidFill>
              </a:rPr>
            </a:br>
            <a:r>
              <a:rPr lang="en-US" dirty="0" smtClean="0"/>
              <a:t>Ans. The gyro sensor’s reading </a:t>
            </a:r>
            <a:r>
              <a:rPr lang="en-US" dirty="0" smtClean="0"/>
              <a:t>lags </a:t>
            </a:r>
            <a:r>
              <a:rPr lang="en-US" dirty="0" smtClean="0"/>
              <a:t>behind the true reading</a:t>
            </a:r>
            <a:endParaRPr lang="en-US" dirty="0"/>
          </a:p>
          <a:p>
            <a:pPr marL="457200" lvl="1">
              <a:spcBef>
                <a:spcPts val="2000"/>
              </a:spcBef>
              <a:buClr>
                <a:schemeClr val="bg1">
                  <a:lumMod val="65000"/>
                </a:schemeClr>
              </a:buClr>
              <a:buFont typeface="+mj-lt"/>
              <a:buAutoNum type="arabicPeriod"/>
            </a:pPr>
            <a:r>
              <a:rPr lang="en-US" dirty="0" smtClean="0">
                <a:solidFill>
                  <a:srgbClr val="FF0000"/>
                </a:solidFill>
              </a:rPr>
              <a:t>What is the difference between the two solutions presented in this lesson?</a:t>
            </a:r>
            <a:br>
              <a:rPr lang="en-US" dirty="0" smtClean="0">
                <a:solidFill>
                  <a:srgbClr val="FF0000"/>
                </a:solidFill>
              </a:rPr>
            </a:br>
            <a:r>
              <a:rPr lang="en-US" dirty="0" smtClean="0"/>
              <a:t>Ans. The first way was to reduce </a:t>
            </a:r>
            <a:r>
              <a:rPr lang="en-US" dirty="0"/>
              <a:t>the amount of angle that you turn to compensate for </a:t>
            </a:r>
            <a:r>
              <a:rPr lang="en-US" dirty="0" smtClean="0"/>
              <a:t>lag. The second way was to use </a:t>
            </a:r>
            <a:r>
              <a:rPr lang="en-US" dirty="0"/>
              <a:t>proportional control to continue performing your turn for a requested </a:t>
            </a:r>
            <a:r>
              <a:rPr lang="en-US" dirty="0" smtClean="0"/>
              <a:t>duration</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13</a:t>
            </a:fld>
            <a:endParaRPr lang="en-US"/>
          </a:p>
        </p:txBody>
      </p:sp>
    </p:spTree>
    <p:extLst>
      <p:ext uri="{BB962C8B-B14F-4D97-AF65-F5344CB8AC3E}">
        <p14:creationId xmlns:p14="http://schemas.microsoft.com/office/powerpoint/2010/main" val="3011809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n-US" dirty="0"/>
              <a:t>This tutorial was </a:t>
            </a:r>
            <a:r>
              <a:rPr lang="en-US" dirty="0" smtClean="0"/>
              <a:t>written by </a:t>
            </a:r>
            <a:r>
              <a:rPr lang="en-US" dirty="0"/>
              <a:t>Sanjay Seshan and Arvind Seshan from Droids </a:t>
            </a:r>
            <a:r>
              <a:rPr lang="en-US" dirty="0" smtClean="0"/>
              <a:t>Robotics using code shared by The Construction </a:t>
            </a:r>
            <a:r>
              <a:rPr lang="en-US" dirty="0"/>
              <a:t>Mavericks (http://</a:t>
            </a:r>
            <a:r>
              <a:rPr lang="en-US" dirty="0" smtClean="0"/>
              <a:t>fllmavericks.wix.com/fllmavericks)</a:t>
            </a:r>
            <a:endParaRPr lang="en-US" dirty="0"/>
          </a:p>
          <a:p>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14</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Learn what Gyro Lag is</a:t>
            </a:r>
          </a:p>
          <a:p>
            <a:pPr marL="457200" indent="-457200">
              <a:buFont typeface="+mj-lt"/>
              <a:buAutoNum type="arabicPeriod"/>
            </a:pPr>
            <a:r>
              <a:rPr lang="en-US" dirty="0" smtClean="0"/>
              <a:t>Learn two ways to correct for this lag</a:t>
            </a:r>
          </a:p>
          <a:p>
            <a:pPr marL="457200" indent="-457200">
              <a:buFont typeface="+mj-lt"/>
              <a:buAutoNum type="arabicPeriod"/>
            </a:pPr>
            <a:r>
              <a:rPr lang="en-US" dirty="0" smtClean="0"/>
              <a:t>Understand why it is important to explore alternative solutions to a problem</a:t>
            </a:r>
          </a:p>
          <a:p>
            <a:endParaRPr lang="en-US" dirty="0"/>
          </a:p>
          <a:p>
            <a:r>
              <a:rPr lang="en-US" dirty="0" smtClean="0"/>
              <a:t>Pre-requisites: My Blocks with Inputs and Outputs, Data wires, Math Blocks, Loops, Proportional Control</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Tree>
    <p:extLst>
      <p:ext uri="{BB962C8B-B14F-4D97-AF65-F5344CB8AC3E}">
        <p14:creationId xmlns:p14="http://schemas.microsoft.com/office/powerpoint/2010/main" val="30639554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Gyro Problem 2: Lag</a:t>
            </a:r>
            <a:endParaRPr lang="en-US" dirty="0"/>
          </a:p>
        </p:txBody>
      </p:sp>
      <p:sp>
        <p:nvSpPr>
          <p:cNvPr id="3" name="Content Placeholder 2"/>
          <p:cNvSpPr>
            <a:spLocks noGrp="1"/>
          </p:cNvSpPr>
          <p:nvPr>
            <p:ph idx="1"/>
          </p:nvPr>
        </p:nvSpPr>
        <p:spPr/>
        <p:txBody>
          <a:bodyPr/>
          <a:lstStyle/>
          <a:p>
            <a:r>
              <a:rPr lang="en-US" dirty="0" smtClean="0"/>
              <a:t>What is lag?</a:t>
            </a:r>
          </a:p>
          <a:p>
            <a:pPr lvl="1"/>
            <a:r>
              <a:rPr lang="en-US" dirty="0" smtClean="0"/>
              <a:t>The gyro sensor readings lag behind the true value sometimes</a:t>
            </a:r>
          </a:p>
          <a:p>
            <a:r>
              <a:rPr lang="en-US" dirty="0" smtClean="0"/>
              <a:t>When the turn starts, it takes time for the gyro to begin changing</a:t>
            </a:r>
          </a:p>
          <a:p>
            <a:r>
              <a:rPr lang="en-US" dirty="0" smtClean="0"/>
              <a:t>This lesson presents two ways to deal with lag in a turn</a:t>
            </a:r>
          </a:p>
          <a:p>
            <a:pPr lvl="1">
              <a:buFont typeface="+mj-lt"/>
              <a:buAutoNum type="arabicPeriod"/>
            </a:pPr>
            <a:r>
              <a:rPr lang="en-US" dirty="0" smtClean="0"/>
              <a:t>Reduce the amount of angle that you turn to compensate for lag (slides </a:t>
            </a:r>
            <a:r>
              <a:rPr lang="en-US" dirty="0" smtClean="0"/>
              <a:t>4-</a:t>
            </a:r>
            <a:r>
              <a:rPr lang="en-US" dirty="0"/>
              <a:t>9</a:t>
            </a:r>
            <a:r>
              <a:rPr lang="en-US" dirty="0" smtClean="0"/>
              <a:t>)</a:t>
            </a:r>
            <a:endParaRPr lang="en-US" dirty="0" smtClean="0"/>
          </a:p>
          <a:p>
            <a:pPr lvl="1">
              <a:buFont typeface="+mj-lt"/>
              <a:buAutoNum type="arabicPeriod"/>
            </a:pPr>
            <a:r>
              <a:rPr lang="en-US" dirty="0" smtClean="0"/>
              <a:t>Use proportional control to continue performing your turn for a requested duration (slides </a:t>
            </a:r>
            <a:r>
              <a:rPr lang="en-US" dirty="0" smtClean="0"/>
              <a:t>10-12)</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spTree>
    <p:extLst>
      <p:ext uri="{BB962C8B-B14F-4D97-AF65-F5344CB8AC3E}">
        <p14:creationId xmlns:p14="http://schemas.microsoft.com/office/powerpoint/2010/main" val="15238584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06" y="347227"/>
            <a:ext cx="8245475" cy="1371600"/>
          </a:xfrm>
          <a:noFill/>
        </p:spPr>
        <p:txBody>
          <a:bodyPr/>
          <a:lstStyle/>
          <a:p>
            <a:r>
              <a:rPr lang="en-US" dirty="0" smtClean="0"/>
              <a:t>Stage 1: Simple Gyro </a:t>
            </a:r>
            <a:r>
              <a:rPr lang="en-US" dirty="0"/>
              <a:t>T</a:t>
            </a:r>
            <a:r>
              <a:rPr lang="en-US" dirty="0" smtClean="0"/>
              <a:t>urn </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pic>
        <p:nvPicPr>
          <p:cNvPr id="5" name="Picture 4" descr="Screen Shot 2014-09-29 at 4.48.14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1072" y="1899958"/>
            <a:ext cx="8806209" cy="4537074"/>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3581826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791" y="527106"/>
            <a:ext cx="8245475" cy="997211"/>
          </a:xfrm>
          <a:noFill/>
        </p:spPr>
        <p:txBody>
          <a:bodyPr/>
          <a:lstStyle/>
          <a:p>
            <a:r>
              <a:rPr lang="en-US" dirty="0" smtClean="0"/>
              <a:t>Stage 2: Dealing with Lag</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pic>
        <p:nvPicPr>
          <p:cNvPr id="5" name="Picture 4" descr="Screen Shot 2014-09-29 at 4.48.52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6395" y="1966176"/>
            <a:ext cx="8913560" cy="4269913"/>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3177308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11" y="435428"/>
            <a:ext cx="8245475" cy="1088889"/>
          </a:xfrm>
          <a:noFill/>
        </p:spPr>
        <p:txBody>
          <a:bodyPr/>
          <a:lstStyle/>
          <a:p>
            <a:r>
              <a:rPr lang="en-US" dirty="0" smtClean="0"/>
              <a:t>Stage 3: Making a My </a:t>
            </a:r>
            <a:r>
              <a:rPr lang="en-US" dirty="0" smtClean="0"/>
              <a:t>Block</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pic>
        <p:nvPicPr>
          <p:cNvPr id="5" name="Picture 4" descr="Screen Shot 2014-09-29 at 4.49.5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0511" y="2291138"/>
            <a:ext cx="8513511" cy="2989477"/>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8028267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10" y="152718"/>
            <a:ext cx="8245475" cy="1371600"/>
          </a:xfrm>
          <a:noFill/>
        </p:spPr>
        <p:txBody>
          <a:bodyPr/>
          <a:lstStyle/>
          <a:p>
            <a:r>
              <a:rPr lang="en-US" dirty="0" smtClean="0"/>
              <a:t>Stage 4: Using the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pic>
        <p:nvPicPr>
          <p:cNvPr id="5" name="Picture 4" descr="Screen Shot 2014-09-29 at 4.51.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7362"/>
            <a:ext cx="9144000" cy="3163705"/>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9212204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23" y="363732"/>
            <a:ext cx="8798271" cy="1371600"/>
          </a:xfrm>
          <a:noFill/>
        </p:spPr>
        <p:txBody>
          <a:bodyPr>
            <a:normAutofit fontScale="90000"/>
          </a:bodyPr>
          <a:lstStyle/>
          <a:p>
            <a:r>
              <a:rPr lang="en-US" dirty="0" smtClean="0"/>
              <a:t>Inside the My Block: </a:t>
            </a:r>
            <a:br>
              <a:rPr lang="en-US" dirty="0" smtClean="0"/>
            </a:br>
            <a:r>
              <a:rPr lang="en-US" dirty="0" smtClean="0"/>
              <a:t>Turn Degrees Right</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pic>
        <p:nvPicPr>
          <p:cNvPr id="5" name="Picture 4" descr="Screen Shot 2014-09-29 at 4.51.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91" y="2423082"/>
            <a:ext cx="8686800" cy="2032422"/>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102543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13" y="340286"/>
            <a:ext cx="8742029" cy="1371600"/>
          </a:xfrm>
          <a:noFill/>
        </p:spPr>
        <p:txBody>
          <a:bodyPr>
            <a:normAutofit fontScale="90000"/>
          </a:bodyPr>
          <a:lstStyle/>
          <a:p>
            <a:r>
              <a:rPr lang="en-US" dirty="0" smtClean="0"/>
              <a:t>Inside the My  Block: </a:t>
            </a:r>
            <a:br>
              <a:rPr lang="en-US" dirty="0" smtClean="0"/>
            </a:br>
            <a:r>
              <a:rPr lang="en-US" dirty="0" smtClean="0"/>
              <a:t>Turn Degrees Left</a:t>
            </a:r>
            <a:endParaRPr lang="en-US" dirty="0"/>
          </a:p>
        </p:txBody>
      </p:sp>
      <p:sp>
        <p:nvSpPr>
          <p:cNvPr id="4" name="Footer Placeholder 3"/>
          <p:cNvSpPr>
            <a:spLocks noGrp="1"/>
          </p:cNvSpPr>
          <p:nvPr>
            <p:ph type="ftr" sz="quarter" idx="11"/>
          </p:nvPr>
        </p:nvSpPr>
        <p:spPr/>
        <p:txBody>
          <a:bodyPr/>
          <a:lstStyle/>
          <a:p>
            <a:r>
              <a:rPr lang="en-US" smtClean="0"/>
              <a:t>© 2015 EV3Lessons.com, Last edit 4/8/2015</a:t>
            </a:r>
            <a:endParaRPr lang="en-US"/>
          </a:p>
        </p:txBody>
      </p:sp>
      <p:pic>
        <p:nvPicPr>
          <p:cNvPr id="5" name="Picture 4" descr="Screen Shot 2014-09-29 at 4.52.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70" y="2279079"/>
            <a:ext cx="8522872" cy="2080701"/>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17484968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3014</TotalTime>
  <Words>533</Words>
  <Application>Microsoft Macintosh PowerPoint</Application>
  <PresentationFormat>On-screen Show (4:3)</PresentationFormat>
  <Paragraphs>69</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Spectrum</vt:lpstr>
      <vt:lpstr>Gyro Turns</vt:lpstr>
      <vt:lpstr>Lesson Objectives</vt:lpstr>
      <vt:lpstr>Gyro Problem 2: Lag</vt:lpstr>
      <vt:lpstr>Stage 1: Simple Gyro Turn </vt:lpstr>
      <vt:lpstr>Stage 2: Dealing with Lag</vt:lpstr>
      <vt:lpstr>Stage 3: Making a My Block</vt:lpstr>
      <vt:lpstr>Stage 4: Using the My Block</vt:lpstr>
      <vt:lpstr>Inside the My Block:  Turn Degrees Right</vt:lpstr>
      <vt:lpstr>Inside the My  Block:  Turn Degrees Left</vt:lpstr>
      <vt:lpstr>Proportional Gyro Turns by The Construction Mavericks</vt:lpstr>
      <vt:lpstr>Proportional Left Turn </vt:lpstr>
      <vt:lpstr> Proportional Right Turn</vt:lpstr>
      <vt:lpstr>Discussion</vt:lpstr>
      <vt:lpstr>Credits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Gyro Turns</dc:title>
  <dc:creator>Sanjay Seshan</dc:creator>
  <cp:lastModifiedBy>Sanjay Seshan</cp:lastModifiedBy>
  <cp:revision>11</cp:revision>
  <dcterms:created xsi:type="dcterms:W3CDTF">2014-10-28T21:59:38Z</dcterms:created>
  <dcterms:modified xsi:type="dcterms:W3CDTF">2015-04-09T20:18:48Z</dcterms:modified>
</cp:coreProperties>
</file>