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 id="2147483726" r:id="rId2"/>
  </p:sldMasterIdLst>
  <p:notesMasterIdLst>
    <p:notesMasterId r:id="rId12"/>
  </p:notesMasterIdLst>
  <p:handoutMasterIdLst>
    <p:handoutMasterId r:id="rId13"/>
  </p:handoutMasterIdLst>
  <p:sldIdLst>
    <p:sldId id="408" r:id="rId3"/>
    <p:sldId id="419" r:id="rId4"/>
    <p:sldId id="420" r:id="rId5"/>
    <p:sldId id="421" r:id="rId6"/>
    <p:sldId id="422" r:id="rId7"/>
    <p:sldId id="423" r:id="rId8"/>
    <p:sldId id="424" r:id="rId9"/>
    <p:sldId id="413" r:id="rId10"/>
    <p:sldId id="40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D7FF"/>
    <a:srgbClr val="00B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6" autoAdjust="0"/>
    <p:restoredTop sz="99563" autoAdjust="0"/>
  </p:normalViewPr>
  <p:slideViewPr>
    <p:cSldViewPr snapToGrid="0" snapToObjects="1">
      <p:cViewPr>
        <p:scale>
          <a:sx n="66" d="100"/>
          <a:sy n="66" d="100"/>
        </p:scale>
        <p:origin x="-824" y="-768"/>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2/28/15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2/28/15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1709352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B7A66E-6F97-0540-81AB-CF8C8EEC0A76}" type="slidenum">
              <a:rPr lang="en-US" smtClean="0"/>
              <a:t>7</a:t>
            </a:fld>
            <a:endParaRPr lang="en-US"/>
          </a:p>
        </p:txBody>
      </p:sp>
    </p:spTree>
    <p:extLst>
      <p:ext uri="{BB962C8B-B14F-4D97-AF65-F5344CB8AC3E}">
        <p14:creationId xmlns:p14="http://schemas.microsoft.com/office/powerpoint/2010/main" val="3201761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B6A1FB-1959-6841-BEB9-2BF1AF2126EF}" type="datetime1">
              <a:rPr lang="en-US" smtClean="0"/>
              <a:t>2/28/15</a:t>
            </a:fld>
            <a:endParaRPr lang="en-US"/>
          </a:p>
        </p:txBody>
      </p:sp>
      <p:sp>
        <p:nvSpPr>
          <p:cNvPr id="5" name="Footer Placeholder 4"/>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dirty="0"/>
          </a:p>
        </p:txBody>
      </p:sp>
      <p:sp>
        <p:nvSpPr>
          <p:cNvPr id="11" name="Rectangle 10"/>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D9ADB-019E-3244-BE8C-1BCBD4ECA0AE}" type="datetime1">
              <a:rPr lang="en-US" smtClean="0"/>
              <a:t>2/28/15</a:t>
            </a:fld>
            <a:endParaRPr lang="en-US"/>
          </a:p>
        </p:txBody>
      </p:sp>
      <p:sp>
        <p:nvSpPr>
          <p:cNvPr id="5" name="Footer Placeholder 4"/>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CDA309-A84D-D543-AE41-B6D62507CC63}" type="datetime1">
              <a:rPr lang="en-US" smtClean="0"/>
              <a:t>2/28/15</a:t>
            </a:fld>
            <a:endParaRPr lang="en-US"/>
          </a:p>
        </p:txBody>
      </p:sp>
      <p:sp>
        <p:nvSpPr>
          <p:cNvPr id="5" name="Footer Placeholder 4"/>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94D440-E1A8-EA4B-BD76-C48F2C84D7FE}" type="datetime1">
              <a:rPr lang="en-US" smtClean="0"/>
              <a:t>2/28/15</a:t>
            </a:fld>
            <a:endParaRPr lang="en-US"/>
          </a:p>
        </p:txBody>
      </p:sp>
      <p:sp>
        <p:nvSpPr>
          <p:cNvPr id="5" name="Footer Placeholder 4"/>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53788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D6EE4-8860-D94E-99E1-4C40F1D43F11}" type="datetime1">
              <a:rPr lang="en-US" smtClean="0"/>
              <a:t>2/28/15</a:t>
            </a:fld>
            <a:endParaRPr lang="en-US"/>
          </a:p>
        </p:txBody>
      </p:sp>
      <p:sp>
        <p:nvSpPr>
          <p:cNvPr id="5" name="Footer Placeholder 4"/>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09324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321AB-F63A-BE47-9069-861B8C740351}" type="datetime1">
              <a:rPr lang="en-US" smtClean="0"/>
              <a:t>2/28/15</a:t>
            </a:fld>
            <a:endParaRPr lang="en-US"/>
          </a:p>
        </p:txBody>
      </p:sp>
      <p:sp>
        <p:nvSpPr>
          <p:cNvPr id="5" name="Footer Placeholder 4"/>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18590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D94BC6-88E0-6E40-9075-9AE07E6E1042}" type="datetime1">
              <a:rPr lang="en-US" smtClean="0"/>
              <a:t>2/28/15</a:t>
            </a:fld>
            <a:endParaRPr lang="en-US"/>
          </a:p>
        </p:txBody>
      </p:sp>
      <p:sp>
        <p:nvSpPr>
          <p:cNvPr id="6" name="Footer Placeholder 5"/>
          <p:cNvSpPr>
            <a:spLocks noGrp="1"/>
          </p:cNvSpPr>
          <p:nvPr>
            <p:ph type="ftr" sz="quarter" idx="11"/>
          </p:nvPr>
        </p:nvSpPr>
        <p:spPr/>
        <p:txBody>
          <a:bodyPr/>
          <a:lstStyle/>
          <a:p>
            <a:r>
              <a:rPr lang="en-US" smtClean="0"/>
              <a:t>Copyright EV3Lessons.com © 2015 Last edit 2/28/2015</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912280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AACBD3-1989-3744-B8BD-E2EF2658A10E}" type="datetime1">
              <a:rPr lang="en-US" smtClean="0"/>
              <a:t>2/28/15</a:t>
            </a:fld>
            <a:endParaRPr lang="en-US"/>
          </a:p>
        </p:txBody>
      </p:sp>
      <p:sp>
        <p:nvSpPr>
          <p:cNvPr id="8" name="Footer Placeholder 7"/>
          <p:cNvSpPr>
            <a:spLocks noGrp="1"/>
          </p:cNvSpPr>
          <p:nvPr>
            <p:ph type="ftr" sz="quarter" idx="11"/>
          </p:nvPr>
        </p:nvSpPr>
        <p:spPr/>
        <p:txBody>
          <a:bodyPr/>
          <a:lstStyle/>
          <a:p>
            <a:r>
              <a:rPr lang="en-US" smtClean="0"/>
              <a:t>Copyright EV3Lessons.com © 2015 Last edit 2/28/2015</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148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A5A137-77E7-F341-917F-C89340977503}" type="datetime1">
              <a:rPr lang="en-US" smtClean="0"/>
              <a:t>2/28/15</a:t>
            </a:fld>
            <a:endParaRPr lang="en-US"/>
          </a:p>
        </p:txBody>
      </p:sp>
      <p:sp>
        <p:nvSpPr>
          <p:cNvPr id="4" name="Footer Placeholder 3"/>
          <p:cNvSpPr>
            <a:spLocks noGrp="1"/>
          </p:cNvSpPr>
          <p:nvPr>
            <p:ph type="ftr" sz="quarter" idx="11"/>
          </p:nvPr>
        </p:nvSpPr>
        <p:spPr/>
        <p:txBody>
          <a:bodyPr/>
          <a:lstStyle/>
          <a:p>
            <a:r>
              <a:rPr lang="en-US" smtClean="0"/>
              <a:t>Copyright EV3Lessons.com © 2015 Last edit 2/28/2015</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725393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D781F-F384-9E4F-9A99-32BC411760AD}" type="datetime1">
              <a:rPr lang="en-US" smtClean="0"/>
              <a:t>2/28/15</a:t>
            </a:fld>
            <a:endParaRPr lang="en-US"/>
          </a:p>
        </p:txBody>
      </p:sp>
      <p:sp>
        <p:nvSpPr>
          <p:cNvPr id="3" name="Footer Placeholder 2"/>
          <p:cNvSpPr>
            <a:spLocks noGrp="1"/>
          </p:cNvSpPr>
          <p:nvPr>
            <p:ph type="ftr" sz="quarter" idx="11"/>
          </p:nvPr>
        </p:nvSpPr>
        <p:spPr/>
        <p:txBody>
          <a:bodyPr/>
          <a:lstStyle/>
          <a:p>
            <a:r>
              <a:rPr lang="en-US" smtClean="0"/>
              <a:t>Copyright EV3Lessons.com © 2015 Last edit 2/28/2015</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0590736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0AF0E-5733-564E-ADE8-DB028163582D}" type="datetime1">
              <a:rPr lang="en-US" smtClean="0"/>
              <a:t>2/28/15</a:t>
            </a:fld>
            <a:endParaRPr lang="en-US"/>
          </a:p>
        </p:txBody>
      </p:sp>
      <p:sp>
        <p:nvSpPr>
          <p:cNvPr id="6" name="Footer Placeholder 5"/>
          <p:cNvSpPr>
            <a:spLocks noGrp="1"/>
          </p:cNvSpPr>
          <p:nvPr>
            <p:ph type="ftr" sz="quarter" idx="11"/>
          </p:nvPr>
        </p:nvSpPr>
        <p:spPr/>
        <p:txBody>
          <a:bodyPr/>
          <a:lstStyle/>
          <a:p>
            <a:r>
              <a:rPr lang="en-US" smtClean="0"/>
              <a:t>Copyright EV3Lessons.com © 2015 Last edit 2/28/2015</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3965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86A30A-5701-FD4C-9925-579DB817A453}" type="datetime1">
              <a:rPr lang="en-US" smtClean="0"/>
              <a:t>2/28/15</a:t>
            </a:fld>
            <a:endParaRPr lang="en-US"/>
          </a:p>
        </p:txBody>
      </p:sp>
      <p:sp>
        <p:nvSpPr>
          <p:cNvPr id="5" name="Footer Placeholder 4"/>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3F0C52-A4B7-154D-8D93-F0A45D049961}" type="datetime1">
              <a:rPr lang="en-US" smtClean="0"/>
              <a:t>2/28/15</a:t>
            </a:fld>
            <a:endParaRPr lang="en-US"/>
          </a:p>
        </p:txBody>
      </p:sp>
      <p:sp>
        <p:nvSpPr>
          <p:cNvPr id="6" name="Footer Placeholder 5"/>
          <p:cNvSpPr>
            <a:spLocks noGrp="1"/>
          </p:cNvSpPr>
          <p:nvPr>
            <p:ph type="ftr" sz="quarter" idx="11"/>
          </p:nvPr>
        </p:nvSpPr>
        <p:spPr/>
        <p:txBody>
          <a:bodyPr/>
          <a:lstStyle/>
          <a:p>
            <a:r>
              <a:rPr lang="en-US" smtClean="0"/>
              <a:t>Copyright EV3Lessons.com © 2015 Last edit 2/28/2015</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61275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8A874-1BA6-BD40-AB9A-427320040A49}" type="datetime1">
              <a:rPr lang="en-US" smtClean="0"/>
              <a:t>2/28/15</a:t>
            </a:fld>
            <a:endParaRPr lang="en-US"/>
          </a:p>
        </p:txBody>
      </p:sp>
      <p:sp>
        <p:nvSpPr>
          <p:cNvPr id="5" name="Footer Placeholder 4"/>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5188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EC37B-40E4-3149-AFB9-4896F7F4CD2C}" type="datetime1">
              <a:rPr lang="en-US" smtClean="0"/>
              <a:t>2/28/15</a:t>
            </a:fld>
            <a:endParaRPr lang="en-US"/>
          </a:p>
        </p:txBody>
      </p:sp>
      <p:sp>
        <p:nvSpPr>
          <p:cNvPr id="5" name="Footer Placeholder 4"/>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2551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FC52E87-B803-6441-A472-FE2C44130C00}" type="datetime1">
              <a:rPr lang="en-US" smtClean="0"/>
              <a:t>2/28/15</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Copyright EV3Lessons.com © 2015 Last edit 2/28/2015</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068C538-9516-2043-A8B3-2F9D3253CC8C}" type="datetime1">
              <a:rPr lang="en-US" smtClean="0"/>
              <a:t>2/28/15</a:t>
            </a:fld>
            <a:endParaRPr lang="en-US"/>
          </a:p>
        </p:txBody>
      </p:sp>
      <p:sp>
        <p:nvSpPr>
          <p:cNvPr id="6" name="Footer Placeholder 5"/>
          <p:cNvSpPr>
            <a:spLocks noGrp="1"/>
          </p:cNvSpPr>
          <p:nvPr>
            <p:ph type="ftr" sz="quarter" idx="11"/>
          </p:nvPr>
        </p:nvSpPr>
        <p:spPr/>
        <p:txBody>
          <a:bodyPr/>
          <a:lstStyle/>
          <a:p>
            <a:r>
              <a:rPr lang="en-US" smtClean="0"/>
              <a:t>Copyright EV3Lessons.com © 2015 Last edit 2/28/2015</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1769F6-E6E6-9440-89B4-40674395835D}" type="datetime1">
              <a:rPr lang="en-US" smtClean="0"/>
              <a:t>2/28/15</a:t>
            </a:fld>
            <a:endParaRPr lang="en-US"/>
          </a:p>
        </p:txBody>
      </p:sp>
      <p:sp>
        <p:nvSpPr>
          <p:cNvPr id="8" name="Footer Placeholder 7"/>
          <p:cNvSpPr>
            <a:spLocks noGrp="1"/>
          </p:cNvSpPr>
          <p:nvPr>
            <p:ph type="ftr" sz="quarter" idx="11"/>
          </p:nvPr>
        </p:nvSpPr>
        <p:spPr/>
        <p:txBody>
          <a:bodyPr/>
          <a:lstStyle/>
          <a:p>
            <a:r>
              <a:rPr lang="en-US" smtClean="0"/>
              <a:t>Copyright EV3Lessons.com © 2015 Last edit 2/28/2015</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B18D09-48B3-EC4A-B499-4F386A801B72}" type="datetime1">
              <a:rPr lang="en-US" smtClean="0"/>
              <a:t>2/28/15</a:t>
            </a:fld>
            <a:endParaRPr lang="en-US"/>
          </a:p>
        </p:txBody>
      </p:sp>
      <p:sp>
        <p:nvSpPr>
          <p:cNvPr id="4" name="Footer Placeholder 3"/>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155D20-D6D5-C64A-A806-5D43DABD16EB}" type="datetime1">
              <a:rPr lang="en-US" smtClean="0"/>
              <a:t>2/28/15</a:t>
            </a:fld>
            <a:endParaRPr lang="en-US"/>
          </a:p>
        </p:txBody>
      </p:sp>
      <p:sp>
        <p:nvSpPr>
          <p:cNvPr id="3" name="Footer Placeholder 2"/>
          <p:cNvSpPr>
            <a:spLocks noGrp="1"/>
          </p:cNvSpPr>
          <p:nvPr>
            <p:ph type="ftr" sz="quarter" idx="11"/>
          </p:nvPr>
        </p:nvSpPr>
        <p:spPr/>
        <p:txBody>
          <a:bodyPr/>
          <a:lstStyle/>
          <a:p>
            <a:r>
              <a:rPr lang="en-US" smtClean="0"/>
              <a:t>Copyright EV3Lessons.com © 2015 Last edit 2/28/2015</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C9A539-265F-D74E-8CFD-7525FD51EBE4}" type="datetime1">
              <a:rPr lang="en-US" smtClean="0"/>
              <a:t>2/28/15</a:t>
            </a:fld>
            <a:endParaRPr lang="en-US"/>
          </a:p>
        </p:txBody>
      </p:sp>
      <p:sp>
        <p:nvSpPr>
          <p:cNvPr id="6" name="Footer Placeholder 5"/>
          <p:cNvSpPr>
            <a:spLocks noGrp="1"/>
          </p:cNvSpPr>
          <p:nvPr>
            <p:ph type="ftr" sz="quarter" idx="11"/>
          </p:nvPr>
        </p:nvSpPr>
        <p:spPr/>
        <p:txBody>
          <a:bodyPr/>
          <a:lstStyle/>
          <a:p>
            <a:r>
              <a:rPr lang="en-US" smtClean="0"/>
              <a:t>Copyright EV3Lessons.com © 2015 Last edit 2/28/2015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2CC4CB-731F-F245-BA46-45CABA5E27FE}" type="datetime1">
              <a:rPr lang="en-US" smtClean="0"/>
              <a:t>2/28/15</a:t>
            </a:fld>
            <a:endParaRPr lang="en-US"/>
          </a:p>
        </p:txBody>
      </p:sp>
      <p:sp>
        <p:nvSpPr>
          <p:cNvPr id="6" name="Footer Placeholder 5"/>
          <p:cNvSpPr>
            <a:spLocks noGrp="1"/>
          </p:cNvSpPr>
          <p:nvPr>
            <p:ph type="ftr" sz="quarter" idx="11"/>
          </p:nvPr>
        </p:nvSpPr>
        <p:spPr/>
        <p:txBody>
          <a:bodyPr/>
          <a:lstStyle/>
          <a:p>
            <a:r>
              <a:rPr lang="en-US" smtClean="0"/>
              <a:t>Copyright EV3Lessons.com © 2015 Last edit 2/28/2015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844EC8A-BF30-FD4C-AABE-48768CAD8532}" type="datetime1">
              <a:rPr lang="en-US" smtClean="0"/>
              <a:t>2/28/15</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Copyright EV3Lessons.com © 2015 Last edit 2/28/2015</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iming>
    <p:tnLst>
      <p:par>
        <p:cTn xmlns:p14="http://schemas.microsoft.com/office/powerpoint/2010/mai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D2024-72C1-ED4B-9E1F-ECA73AEA94F3}" type="datetime1">
              <a:rPr lang="en-US" smtClean="0"/>
              <a:t>2/28/15</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EV3Lessons.com © 2015 Last edit 2/28/2015</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8.jpeg"/><Relationship Id="rId5"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hyperlink" Target="mailto:team@droidsrobotic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05" y="311631"/>
            <a:ext cx="4182799" cy="1923569"/>
          </a:xfrm>
        </p:spPr>
        <p:txBody>
          <a:bodyPr/>
          <a:lstStyle/>
          <a:p>
            <a:pPr algn="ctr"/>
            <a:r>
              <a:rPr lang="en-US" sz="3200" dirty="0" smtClean="0"/>
              <a:t>BEGINNER EV3 PROGRAMMING</a:t>
            </a:r>
            <a:r>
              <a:rPr lang="en-US" sz="4000" dirty="0" smtClean="0"/>
              <a:t/>
            </a:r>
            <a:br>
              <a:rPr lang="en-US" sz="4000" dirty="0" smtClean="0"/>
            </a:br>
            <a:r>
              <a:rPr lang="en-US" sz="3200" dirty="0" smtClean="0"/>
              <a:t>Lesson</a:t>
            </a:r>
            <a:endParaRPr lang="en-US" sz="3200" dirty="0"/>
          </a:p>
        </p:txBody>
      </p:sp>
      <p:sp>
        <p:nvSpPr>
          <p:cNvPr id="7" name="TextBox 6"/>
          <p:cNvSpPr txBox="1"/>
          <p:nvPr/>
        </p:nvSpPr>
        <p:spPr>
          <a:xfrm>
            <a:off x="1487501" y="5949643"/>
            <a:ext cx="4750545" cy="523220"/>
          </a:xfrm>
          <a:prstGeom prst="rect">
            <a:avLst/>
          </a:prstGeom>
          <a:noFill/>
        </p:spPr>
        <p:txBody>
          <a:bodyPr wrap="square" rtlCol="0">
            <a:spAutoFit/>
          </a:bodyPr>
          <a:lstStyle/>
          <a:p>
            <a:r>
              <a:rPr lang="en-US" sz="2800" dirty="0" smtClean="0"/>
              <a:t>By: Droids Robotics</a:t>
            </a:r>
          </a:p>
        </p:txBody>
      </p:sp>
      <p:pic>
        <p:nvPicPr>
          <p:cNvPr id="3" name="Picture 2" descr="Droidslogo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06" y="5456830"/>
            <a:ext cx="1085195" cy="1085195"/>
          </a:xfrm>
          <a:prstGeom prst="rect">
            <a:avLst/>
          </a:prstGeom>
        </p:spPr>
      </p:pic>
      <p:sp>
        <p:nvSpPr>
          <p:cNvPr id="4" name="TextBox 3"/>
          <p:cNvSpPr txBox="1"/>
          <p:nvPr/>
        </p:nvSpPr>
        <p:spPr>
          <a:xfrm>
            <a:off x="550088" y="2713113"/>
            <a:ext cx="8187512" cy="1384995"/>
          </a:xfrm>
          <a:prstGeom prst="rect">
            <a:avLst/>
          </a:prstGeom>
          <a:noFill/>
        </p:spPr>
        <p:txBody>
          <a:bodyPr wrap="square" rtlCol="0">
            <a:spAutoFit/>
          </a:bodyPr>
          <a:lstStyle/>
          <a:p>
            <a:r>
              <a:rPr lang="en-US" sz="2800" dirty="0" smtClean="0">
                <a:solidFill>
                  <a:srgbClr val="FF0000"/>
                </a:solidFill>
              </a:rPr>
              <a:t>Topics Covered:</a:t>
            </a:r>
          </a:p>
          <a:p>
            <a:r>
              <a:rPr lang="en-US" sz="2800" dirty="0" smtClean="0">
                <a:solidFill>
                  <a:srgbClr val="FF0000"/>
                </a:solidFill>
              </a:rPr>
              <a:t>Basic Sequencer</a:t>
            </a:r>
          </a:p>
          <a:p>
            <a:endParaRPr lang="en-US" sz="2800" dirty="0"/>
          </a:p>
        </p:txBody>
      </p:sp>
      <p:pic>
        <p:nvPicPr>
          <p:cNvPr id="1026" name="Picture 2" descr="EV3Lessons.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5105" y="436041"/>
            <a:ext cx="4231698" cy="1571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2645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Learn how to use the Wait for </a:t>
            </a:r>
            <a:r>
              <a:rPr lang="en-US" dirty="0"/>
              <a:t>B</a:t>
            </a:r>
            <a:r>
              <a:rPr lang="en-US" dirty="0" smtClean="0"/>
              <a:t>utton Press Block</a:t>
            </a:r>
          </a:p>
          <a:p>
            <a:pPr marL="457200" indent="-457200">
              <a:buFont typeface="+mj-lt"/>
              <a:buAutoNum type="arabicPeriod"/>
            </a:pPr>
            <a:r>
              <a:rPr lang="en-US" dirty="0" smtClean="0"/>
              <a:t>Learn what a Sequencer is and why it is useful</a:t>
            </a:r>
          </a:p>
          <a:p>
            <a:pPr marL="457200" indent="-457200">
              <a:buFont typeface="+mj-lt"/>
              <a:buAutoNum type="arabicPeriod"/>
            </a:pPr>
            <a:r>
              <a:rPr lang="en-US" dirty="0" smtClean="0"/>
              <a:t>Learn how to make a Sequencer</a:t>
            </a:r>
            <a:endParaRPr lang="en-US" dirty="0"/>
          </a:p>
        </p:txBody>
      </p:sp>
      <p:sp>
        <p:nvSpPr>
          <p:cNvPr id="4" name="Slide Number Placeholder 3"/>
          <p:cNvSpPr>
            <a:spLocks noGrp="1"/>
          </p:cNvSpPr>
          <p:nvPr>
            <p:ph type="sldNum" sz="quarter" idx="12"/>
          </p:nvPr>
        </p:nvSpPr>
        <p:spPr/>
        <p:txBody>
          <a:bodyPr/>
          <a:lstStyle/>
          <a:p>
            <a:fld id="{D3EDF02B-11C9-470D-8BFD-DCFAB80901DA}"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Copyright EV3Lessons.com © 2015 Last edit 2/28/2015</a:t>
            </a:r>
            <a:endParaRPr lang="en-US"/>
          </a:p>
        </p:txBody>
      </p:sp>
    </p:spTree>
    <p:extLst>
      <p:ext uri="{BB962C8B-B14F-4D97-AF65-F5344CB8AC3E}">
        <p14:creationId xmlns:p14="http://schemas.microsoft.com/office/powerpoint/2010/main" val="21775162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EV3 Brick Buttons as a Sensor</a:t>
            </a:r>
            <a:endParaRPr lang="en-US" dirty="0"/>
          </a:p>
        </p:txBody>
      </p:sp>
      <p:sp>
        <p:nvSpPr>
          <p:cNvPr id="3" name="Content Placeholder 2"/>
          <p:cNvSpPr>
            <a:spLocks noGrp="1"/>
          </p:cNvSpPr>
          <p:nvPr>
            <p:ph idx="1"/>
          </p:nvPr>
        </p:nvSpPr>
        <p:spPr>
          <a:xfrm>
            <a:off x="536713" y="1948070"/>
            <a:ext cx="7830048" cy="3921024"/>
          </a:xfrm>
        </p:spPr>
        <p:txBody>
          <a:bodyPr/>
          <a:lstStyle/>
          <a:p>
            <a:pPr>
              <a:buFont typeface="Wingdings" charset="2"/>
              <a:buChar char="Ø"/>
            </a:pPr>
            <a:r>
              <a:rPr lang="en-US" dirty="0" smtClean="0"/>
              <a:t>All the EV3 brick buttons (except the OFF button) are like the touch sensor</a:t>
            </a:r>
          </a:p>
          <a:p>
            <a:pPr>
              <a:buFont typeface="Wingdings" charset="2"/>
              <a:buChar char="Ø"/>
            </a:pPr>
            <a:r>
              <a:rPr lang="en-US" dirty="0" smtClean="0"/>
              <a:t>You can use the buttons to make a game, run different actions based on each button, or make a sequencer (explained on slide 4).</a:t>
            </a:r>
          </a:p>
          <a:p>
            <a:pPr>
              <a:buFont typeface="Wingdings" charset="2"/>
              <a:buChar char="Ø"/>
            </a:pPr>
            <a:r>
              <a:rPr lang="en-US" dirty="0" smtClean="0"/>
              <a:t>You do not need to waste a sensor port on a touch sensor if you plan to use the touch sensor like a button.</a:t>
            </a:r>
          </a:p>
          <a:p>
            <a:pPr>
              <a:buFont typeface="Wingdings" charset="2"/>
              <a:buChar char="Ø"/>
            </a:pPr>
            <a:r>
              <a:rPr lang="en-US" dirty="0" smtClean="0"/>
              <a:t>The first step to making a Basic Sequencer is to learn how to use the “Wait for Button Press” feature.  See next slide (slide 3)</a:t>
            </a:r>
            <a:endParaRPr lang="en-US" dirty="0"/>
          </a:p>
        </p:txBody>
      </p:sp>
      <p:sp>
        <p:nvSpPr>
          <p:cNvPr id="4" name="Footer Placeholder 3"/>
          <p:cNvSpPr>
            <a:spLocks noGrp="1"/>
          </p:cNvSpPr>
          <p:nvPr>
            <p:ph type="ftr" sz="quarter" idx="4294967295"/>
          </p:nvPr>
        </p:nvSpPr>
        <p:spPr>
          <a:xfrm>
            <a:off x="206635" y="5965333"/>
            <a:ext cx="7039470" cy="398214"/>
          </a:xfrm>
        </p:spPr>
        <p:txBody>
          <a:bodyPr/>
          <a:lstStyle/>
          <a:p>
            <a:r>
              <a:rPr lang="en-US" smtClean="0"/>
              <a:t>Copyright EV3Lessons.com © 2015 Last edit 2/28/2015</a:t>
            </a:r>
            <a:endParaRPr lang="en-US"/>
          </a:p>
        </p:txBody>
      </p:sp>
      <p:sp>
        <p:nvSpPr>
          <p:cNvPr id="5" name="Slide Number Placeholder 4"/>
          <p:cNvSpPr>
            <a:spLocks noGrp="1"/>
          </p:cNvSpPr>
          <p:nvPr>
            <p:ph type="sldNum" sz="quarter" idx="12"/>
          </p:nvPr>
        </p:nvSpPr>
        <p:spPr/>
        <p:txBody>
          <a:bodyPr/>
          <a:lstStyle/>
          <a:p>
            <a:fld id="{D3EDF02B-11C9-470D-8BFD-DCFAB80901DA}" type="slidenum">
              <a:rPr lang="en-US" smtClean="0"/>
              <a:t>3</a:t>
            </a:fld>
            <a:endParaRPr lang="en-US"/>
          </a:p>
        </p:txBody>
      </p:sp>
    </p:spTree>
    <p:extLst>
      <p:ext uri="{BB962C8B-B14F-4D97-AF65-F5344CB8AC3E}">
        <p14:creationId xmlns:p14="http://schemas.microsoft.com/office/powerpoint/2010/main" val="377491050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Use a “Wait for Button Press” Block</a:t>
            </a:r>
            <a:endParaRPr lang="en-US" dirty="0"/>
          </a:p>
        </p:txBody>
      </p:sp>
      <p:pic>
        <p:nvPicPr>
          <p:cNvPr id="5" name="Picture 4" descr="Screen Shot 2014-11-27 at 11.58.03 PM.png"/>
          <p:cNvPicPr>
            <a:picLocks noChangeAspect="1"/>
          </p:cNvPicPr>
          <p:nvPr/>
        </p:nvPicPr>
        <p:blipFill rotWithShape="1">
          <a:blip r:embed="rId2">
            <a:extLst>
              <a:ext uri="{28A0092B-C50C-407E-A947-70E740481C1C}">
                <a14:useLocalDpi xmlns:a14="http://schemas.microsoft.com/office/drawing/2010/main" val="0"/>
              </a:ext>
            </a:extLst>
          </a:blip>
          <a:srcRect l="54393" t="50617" r="13993"/>
          <a:stretch/>
        </p:blipFill>
        <p:spPr>
          <a:xfrm>
            <a:off x="7623005" y="2032000"/>
            <a:ext cx="959557" cy="1241776"/>
          </a:xfrm>
          <a:prstGeom prst="rect">
            <a:avLst/>
          </a:prstGeom>
        </p:spPr>
      </p:pic>
      <p:pic>
        <p:nvPicPr>
          <p:cNvPr id="6" name="Picture 5" descr="Screen Shot 2014-11-27 at 11.57.57 PM.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98289" y="3139722"/>
            <a:ext cx="2687089" cy="3040944"/>
          </a:xfrm>
          <a:prstGeom prst="rect">
            <a:avLst/>
          </a:prstGeom>
        </p:spPr>
      </p:pic>
      <p:pic>
        <p:nvPicPr>
          <p:cNvPr id="7" name="Picture 6" descr="Screen Shot 2014-11-27 at 11.57.29 PM.png"/>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454" t="471" r="65734" b="78144"/>
          <a:stretch/>
        </p:blipFill>
        <p:spPr>
          <a:xfrm>
            <a:off x="244563" y="1937922"/>
            <a:ext cx="1565510" cy="854000"/>
          </a:xfrm>
          <a:prstGeom prst="rect">
            <a:avLst/>
          </a:prstGeom>
        </p:spPr>
      </p:pic>
      <p:cxnSp>
        <p:nvCxnSpPr>
          <p:cNvPr id="9" name="Straight Arrow Connector 8"/>
          <p:cNvCxnSpPr>
            <a:endCxn id="5" idx="1"/>
          </p:cNvCxnSpPr>
          <p:nvPr/>
        </p:nvCxnSpPr>
        <p:spPr>
          <a:xfrm flipV="1">
            <a:off x="6536450" y="2652888"/>
            <a:ext cx="1086555" cy="1368779"/>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411339" y="3287889"/>
            <a:ext cx="1397000" cy="1477328"/>
          </a:xfrm>
          <a:prstGeom prst="rect">
            <a:avLst/>
          </a:prstGeom>
          <a:noFill/>
        </p:spPr>
        <p:txBody>
          <a:bodyPr wrap="square" rtlCol="0">
            <a:spAutoFit/>
          </a:bodyPr>
          <a:lstStyle/>
          <a:p>
            <a:r>
              <a:rPr lang="en-US" dirty="0" smtClean="0"/>
              <a:t>Droids recommend #2 (bumped) – most reliable</a:t>
            </a:r>
            <a:endParaRPr lang="en-US" dirty="0"/>
          </a:p>
        </p:txBody>
      </p:sp>
      <p:sp>
        <p:nvSpPr>
          <p:cNvPr id="13" name="TextBox 12"/>
          <p:cNvSpPr txBox="1"/>
          <p:nvPr/>
        </p:nvSpPr>
        <p:spPr>
          <a:xfrm>
            <a:off x="6748117" y="4910667"/>
            <a:ext cx="1820333" cy="1200329"/>
          </a:xfrm>
          <a:prstGeom prst="rect">
            <a:avLst/>
          </a:prstGeom>
          <a:noFill/>
        </p:spPr>
        <p:txBody>
          <a:bodyPr wrap="square" rtlCol="0">
            <a:spAutoFit/>
          </a:bodyPr>
          <a:lstStyle/>
          <a:p>
            <a:r>
              <a:rPr lang="en-US" dirty="0" smtClean="0"/>
              <a:t>You can choose any button except the off button</a:t>
            </a:r>
            <a:endParaRPr lang="en-US" dirty="0"/>
          </a:p>
        </p:txBody>
      </p:sp>
      <p:sp>
        <p:nvSpPr>
          <p:cNvPr id="14" name="TextBox 13"/>
          <p:cNvSpPr txBox="1"/>
          <p:nvPr/>
        </p:nvSpPr>
        <p:spPr>
          <a:xfrm>
            <a:off x="1865672" y="1876777"/>
            <a:ext cx="4642556" cy="923330"/>
          </a:xfrm>
          <a:prstGeom prst="rect">
            <a:avLst/>
          </a:prstGeom>
          <a:noFill/>
        </p:spPr>
        <p:txBody>
          <a:bodyPr wrap="square" rtlCol="0">
            <a:spAutoFit/>
          </a:bodyPr>
          <a:lstStyle/>
          <a:p>
            <a:r>
              <a:rPr lang="en-US" dirty="0" smtClean="0"/>
              <a:t>Wait Block – Click on the bottom left corner and select Brick Buttons – Compare – Brick Buttons</a:t>
            </a:r>
          </a:p>
          <a:p>
            <a:r>
              <a:rPr lang="en-US" dirty="0" smtClean="0">
                <a:solidFill>
                  <a:srgbClr val="FF0000"/>
                </a:solidFill>
              </a:rPr>
              <a:t>This slide is animated.</a:t>
            </a:r>
            <a:endParaRPr lang="en-US" dirty="0">
              <a:solidFill>
                <a:srgbClr val="FF0000"/>
              </a:solidFill>
            </a:endParaRPr>
          </a:p>
        </p:txBody>
      </p:sp>
      <p:pic>
        <p:nvPicPr>
          <p:cNvPr id="15" name="Picture 14" descr="Screen Shot 2014-11-27 at 11.57.29 PM.png"/>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6709" t="21329" r="49254" b="-565"/>
          <a:stretch/>
        </p:blipFill>
        <p:spPr>
          <a:xfrm>
            <a:off x="912357" y="2759074"/>
            <a:ext cx="1674986" cy="3164178"/>
          </a:xfrm>
          <a:prstGeom prst="rect">
            <a:avLst/>
          </a:prstGeom>
        </p:spPr>
      </p:pic>
      <p:pic>
        <p:nvPicPr>
          <p:cNvPr id="16" name="Picture 15" descr="Screen Shot 2014-11-27 at 11.57.29 PM.png"/>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0319" t="22174" r="26545" b="63569"/>
          <a:stretch/>
        </p:blipFill>
        <p:spPr>
          <a:xfrm>
            <a:off x="2576396" y="2770023"/>
            <a:ext cx="1138552" cy="569334"/>
          </a:xfrm>
          <a:prstGeom prst="rect">
            <a:avLst/>
          </a:prstGeom>
        </p:spPr>
      </p:pic>
      <p:pic>
        <p:nvPicPr>
          <p:cNvPr id="17" name="Picture 16" descr="Screen Shot 2014-11-27 at 11.57.29 PM.png"/>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2138" t="23567" r="2947" b="69030"/>
          <a:stretch/>
        </p:blipFill>
        <p:spPr>
          <a:xfrm>
            <a:off x="3660208" y="2813818"/>
            <a:ext cx="1226134" cy="295615"/>
          </a:xfrm>
          <a:prstGeom prst="rect">
            <a:avLst/>
          </a:prstGeom>
        </p:spPr>
      </p:pic>
      <p:sp>
        <p:nvSpPr>
          <p:cNvPr id="3" name="Slide Number Placeholder 2"/>
          <p:cNvSpPr>
            <a:spLocks noGrp="1"/>
          </p:cNvSpPr>
          <p:nvPr>
            <p:ph type="sldNum" sz="quarter" idx="12"/>
          </p:nvPr>
        </p:nvSpPr>
        <p:spPr/>
        <p:txBody>
          <a:bodyPr/>
          <a:lstStyle/>
          <a:p>
            <a:fld id="{D3EDF02B-11C9-470D-8BFD-DCFAB80901DA}" type="slidenum">
              <a:rPr lang="en-US" smtClean="0"/>
              <a:t>4</a:t>
            </a:fld>
            <a:endParaRPr lang="en-US"/>
          </a:p>
        </p:txBody>
      </p:sp>
      <p:sp>
        <p:nvSpPr>
          <p:cNvPr id="4" name="Footer Placeholder 3"/>
          <p:cNvSpPr>
            <a:spLocks noGrp="1"/>
          </p:cNvSpPr>
          <p:nvPr>
            <p:ph type="ftr" sz="quarter" idx="11"/>
          </p:nvPr>
        </p:nvSpPr>
        <p:spPr/>
        <p:txBody>
          <a:bodyPr/>
          <a:lstStyle/>
          <a:p>
            <a:r>
              <a:rPr lang="en-US" smtClean="0"/>
              <a:t>Copyright EV3Lessons.com © 2015 Last edit 2/28/2015</a:t>
            </a:r>
            <a:endParaRPr lang="en-US"/>
          </a:p>
        </p:txBody>
      </p:sp>
    </p:spTree>
    <p:extLst>
      <p:ext uri="{BB962C8B-B14F-4D97-AF65-F5344CB8AC3E}">
        <p14:creationId xmlns:p14="http://schemas.microsoft.com/office/powerpoint/2010/main" val="14692938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Sequencer and </a:t>
            </a:r>
            <a:r>
              <a:rPr lang="en-US" dirty="0"/>
              <a:t>W</a:t>
            </a:r>
            <a:r>
              <a:rPr lang="en-US" dirty="0" smtClean="0"/>
              <a:t>hy </a:t>
            </a:r>
            <a:r>
              <a:rPr lang="en-US" dirty="0"/>
              <a:t>U</a:t>
            </a:r>
            <a:r>
              <a:rPr lang="en-US" dirty="0" smtClean="0"/>
              <a:t>se one?</a:t>
            </a:r>
            <a:endParaRPr lang="en-US" dirty="0"/>
          </a:p>
        </p:txBody>
      </p:sp>
      <p:sp>
        <p:nvSpPr>
          <p:cNvPr id="3" name="Content Placeholder 2"/>
          <p:cNvSpPr>
            <a:spLocks noGrp="1"/>
          </p:cNvSpPr>
          <p:nvPr>
            <p:ph idx="1"/>
          </p:nvPr>
        </p:nvSpPr>
        <p:spPr>
          <a:xfrm>
            <a:off x="327991" y="1762743"/>
            <a:ext cx="8038769" cy="2047409"/>
          </a:xfrm>
        </p:spPr>
        <p:txBody>
          <a:bodyPr>
            <a:normAutofit fontScale="85000" lnSpcReduction="10000"/>
          </a:bodyPr>
          <a:lstStyle/>
          <a:p>
            <a:pPr>
              <a:buFont typeface="Wingdings" panose="05000000000000000000" pitchFamily="2" charset="2"/>
              <a:buChar char="Ø"/>
            </a:pPr>
            <a:r>
              <a:rPr lang="en-US" dirty="0" smtClean="0"/>
              <a:t>A sequencer is a program that puts your missions in the order you choose.  It is sometimes called a Master Program or a Menu System.</a:t>
            </a:r>
          </a:p>
          <a:p>
            <a:pPr>
              <a:buFont typeface="Wingdings" panose="05000000000000000000" pitchFamily="2" charset="2"/>
              <a:buChar char="Ø"/>
            </a:pPr>
            <a:r>
              <a:rPr lang="en-US" dirty="0" smtClean="0"/>
              <a:t>Advantages: You will not need to search for the program in a jumble of programs on the brick. This will save you time on your runs.</a:t>
            </a:r>
          </a:p>
          <a:p>
            <a:pPr>
              <a:buFont typeface="Wingdings" panose="05000000000000000000" pitchFamily="2" charset="2"/>
              <a:buChar char="Ø"/>
            </a:pPr>
            <a:r>
              <a:rPr lang="en-US" dirty="0" smtClean="0"/>
              <a:t>Disadvantages: You will not be able to re-run each program easily with a basic sequencer (check our more advanced Menu System lesson)</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p:txBody>
      </p:sp>
      <p:sp>
        <p:nvSpPr>
          <p:cNvPr id="6" name="Right Arrow 5"/>
          <p:cNvSpPr/>
          <p:nvPr/>
        </p:nvSpPr>
        <p:spPr>
          <a:xfrm flipV="1">
            <a:off x="3700295" y="4762689"/>
            <a:ext cx="1146171" cy="363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p:cNvSpPr>
            <a:spLocks noGrp="1"/>
          </p:cNvSpPr>
          <p:nvPr>
            <p:ph type="ftr" sz="quarter" idx="4294967295"/>
          </p:nvPr>
        </p:nvSpPr>
        <p:spPr>
          <a:xfrm>
            <a:off x="206635" y="5965333"/>
            <a:ext cx="7039470" cy="398214"/>
          </a:xfrm>
        </p:spPr>
        <p:txBody>
          <a:bodyPr/>
          <a:lstStyle/>
          <a:p>
            <a:r>
              <a:rPr lang="en-US" smtClean="0"/>
              <a:t>Copyright EV3Lessons.com © 2015 Last edit 2/28/2015</a:t>
            </a:r>
            <a:endParaRPr lang="en-US"/>
          </a:p>
        </p:txBody>
      </p:sp>
      <p:pic>
        <p:nvPicPr>
          <p:cNvPr id="9" name="Picture 8" descr="DSC07733.JPG"/>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57000" contrast="20000"/>
                    </a14:imgEffect>
                  </a14:imgLayer>
                </a14:imgProps>
              </a:ext>
              <a:ext uri="{28A0092B-C50C-407E-A947-70E740481C1C}">
                <a14:useLocalDpi xmlns:a14="http://schemas.microsoft.com/office/drawing/2010/main" val="0"/>
              </a:ext>
            </a:extLst>
          </a:blip>
          <a:srcRect l="16362" t="14083" r="27246" b="26110"/>
          <a:stretch/>
        </p:blipFill>
        <p:spPr>
          <a:xfrm>
            <a:off x="802280" y="4323017"/>
            <a:ext cx="2690175" cy="18958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descr="DSC07734.JPG"/>
          <p:cNvPicPr>
            <a:picLocks noChangeAspect="1"/>
          </p:cNvPicPr>
          <p:nvPr/>
        </p:nvPicPr>
        <p:blipFill rotWithShape="1">
          <a:blip r:embed="rId4" cstate="print">
            <a:extLst>
              <a:ext uri="{BEBA8EAE-BF5A-486C-A8C5-ECC9F3942E4B}">
                <a14:imgProps xmlns:a14="http://schemas.microsoft.com/office/drawing/2010/main">
                  <a14:imgLayer r:embed="rId5">
                    <a14:imgEffect>
                      <a14:brightnessContrast bright="54000"/>
                    </a14:imgEffect>
                  </a14:imgLayer>
                </a14:imgProps>
              </a:ext>
              <a:ext uri="{28A0092B-C50C-407E-A947-70E740481C1C}">
                <a14:useLocalDpi xmlns:a14="http://schemas.microsoft.com/office/drawing/2010/main" val="0"/>
              </a:ext>
            </a:extLst>
          </a:blip>
          <a:srcRect l="15654" t="15599" r="21732" b="7411"/>
          <a:stretch/>
        </p:blipFill>
        <p:spPr>
          <a:xfrm>
            <a:off x="5107513" y="4376993"/>
            <a:ext cx="2227487" cy="18199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p:cNvSpPr txBox="1"/>
          <p:nvPr/>
        </p:nvSpPr>
        <p:spPr>
          <a:xfrm>
            <a:off x="1127604" y="3849098"/>
            <a:ext cx="2572691" cy="369332"/>
          </a:xfrm>
          <a:prstGeom prst="rect">
            <a:avLst/>
          </a:prstGeom>
          <a:noFill/>
        </p:spPr>
        <p:txBody>
          <a:bodyPr wrap="square" rtlCol="0">
            <a:spAutoFit/>
          </a:bodyPr>
          <a:lstStyle/>
          <a:p>
            <a:r>
              <a:rPr lang="en-US" dirty="0" smtClean="0"/>
              <a:t>Programs on brick</a:t>
            </a:r>
            <a:endParaRPr lang="en-US" dirty="0"/>
          </a:p>
        </p:txBody>
      </p:sp>
      <p:sp>
        <p:nvSpPr>
          <p:cNvPr id="12" name="TextBox 11"/>
          <p:cNvSpPr txBox="1"/>
          <p:nvPr/>
        </p:nvSpPr>
        <p:spPr>
          <a:xfrm>
            <a:off x="5484567" y="3925738"/>
            <a:ext cx="1324853" cy="369332"/>
          </a:xfrm>
          <a:prstGeom prst="rect">
            <a:avLst/>
          </a:prstGeom>
          <a:noFill/>
        </p:spPr>
        <p:txBody>
          <a:bodyPr wrap="square" rtlCol="0">
            <a:spAutoFit/>
          </a:bodyPr>
          <a:lstStyle/>
          <a:p>
            <a:r>
              <a:rPr lang="en-US" dirty="0" smtClean="0"/>
              <a:t>Sequencer</a:t>
            </a:r>
            <a:endParaRPr lang="en-US" dirty="0"/>
          </a:p>
        </p:txBody>
      </p:sp>
      <p:sp>
        <p:nvSpPr>
          <p:cNvPr id="4" name="Slide Number Placeholder 3"/>
          <p:cNvSpPr>
            <a:spLocks noGrp="1"/>
          </p:cNvSpPr>
          <p:nvPr>
            <p:ph type="sldNum" sz="quarter" idx="12"/>
          </p:nvPr>
        </p:nvSpPr>
        <p:spPr/>
        <p:txBody>
          <a:bodyPr/>
          <a:lstStyle/>
          <a:p>
            <a:fld id="{D3EDF02B-11C9-470D-8BFD-DCFAB80901DA}" type="slidenum">
              <a:rPr lang="en-US" smtClean="0"/>
              <a:t>5</a:t>
            </a:fld>
            <a:endParaRPr lang="en-US"/>
          </a:p>
        </p:txBody>
      </p:sp>
    </p:spTree>
    <p:extLst>
      <p:ext uri="{BB962C8B-B14F-4D97-AF65-F5344CB8AC3E}">
        <p14:creationId xmlns:p14="http://schemas.microsoft.com/office/powerpoint/2010/main" val="16984703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1: Create A “Dummy” </a:t>
            </a:r>
            <a:r>
              <a:rPr lang="en-US" dirty="0"/>
              <a:t>S</a:t>
            </a:r>
            <a:r>
              <a:rPr lang="en-US" dirty="0" smtClean="0"/>
              <a:t>equencer</a:t>
            </a:r>
            <a:endParaRPr lang="en-US" dirty="0"/>
          </a:p>
        </p:txBody>
      </p:sp>
      <p:pic>
        <p:nvPicPr>
          <p:cNvPr id="4" name="Content Placeholder 3" descr="Screen Shot 2014-11-27 at 11.28.53 PM.png"/>
          <p:cNvPicPr>
            <a:picLocks noGrp="1" noChangeAspect="1"/>
          </p:cNvPicPr>
          <p:nvPr>
            <p:ph idx="1"/>
          </p:nvPr>
        </p:nvPicPr>
        <p:blipFill>
          <a:blip r:embed="rId2">
            <a:extLst>
              <a:ext uri="{28A0092B-C50C-407E-A947-70E740481C1C}">
                <a14:useLocalDpi xmlns:a14="http://schemas.microsoft.com/office/drawing/2010/main" val="0"/>
              </a:ext>
            </a:extLst>
          </a:blip>
          <a:srcRect t="-8289" b="-8289"/>
          <a:stretch>
            <a:fillRect/>
          </a:stretch>
        </p:blipFill>
        <p:spPr>
          <a:xfrm>
            <a:off x="209257" y="1671083"/>
            <a:ext cx="8702106" cy="4640391"/>
          </a:xfrm>
        </p:spPr>
      </p:pic>
      <p:sp>
        <p:nvSpPr>
          <p:cNvPr id="5" name="TextBox 4"/>
          <p:cNvSpPr txBox="1"/>
          <p:nvPr/>
        </p:nvSpPr>
        <p:spPr>
          <a:xfrm>
            <a:off x="4247677" y="1926974"/>
            <a:ext cx="4499472" cy="1477328"/>
          </a:xfrm>
          <a:prstGeom prst="rect">
            <a:avLst/>
          </a:prstGeom>
          <a:solidFill>
            <a:srgbClr val="40749B"/>
          </a:solidFill>
        </p:spPr>
        <p:txBody>
          <a:bodyPr wrap="square" rtlCol="0">
            <a:spAutoFit/>
          </a:bodyPr>
          <a:lstStyle/>
          <a:p>
            <a:r>
              <a:rPr lang="en-US" dirty="0" smtClean="0"/>
              <a:t>Create a Sequencer that waits until you press the button to play the (next) actions. This will also display which mission will be played next.  “Dummy” just means that you don’t have your actions yet.</a:t>
            </a:r>
            <a:endParaRPr lang="en-US" dirty="0"/>
          </a:p>
        </p:txBody>
      </p:sp>
      <p:sp>
        <p:nvSpPr>
          <p:cNvPr id="6" name="Footer Placeholder 5"/>
          <p:cNvSpPr>
            <a:spLocks noGrp="1"/>
          </p:cNvSpPr>
          <p:nvPr>
            <p:ph type="ftr" sz="quarter" idx="4294967295"/>
          </p:nvPr>
        </p:nvSpPr>
        <p:spPr>
          <a:xfrm>
            <a:off x="206635" y="5965333"/>
            <a:ext cx="7039470" cy="398214"/>
          </a:xfrm>
        </p:spPr>
        <p:txBody>
          <a:bodyPr/>
          <a:lstStyle/>
          <a:p>
            <a:r>
              <a:rPr lang="en-US" smtClean="0"/>
              <a:t>Copyright EV3Lessons.com © 2015 Last edit 2/28/2015</a:t>
            </a:r>
            <a:endParaRPr lang="en-US"/>
          </a:p>
        </p:txBody>
      </p:sp>
      <p:sp>
        <p:nvSpPr>
          <p:cNvPr id="3" name="Slide Number Placeholder 2"/>
          <p:cNvSpPr>
            <a:spLocks noGrp="1"/>
          </p:cNvSpPr>
          <p:nvPr>
            <p:ph type="sldNum" sz="quarter" idx="12"/>
          </p:nvPr>
        </p:nvSpPr>
        <p:spPr/>
        <p:txBody>
          <a:bodyPr/>
          <a:lstStyle/>
          <a:p>
            <a:fld id="{D3EDF02B-11C9-470D-8BFD-DCFAB80901DA}" type="slidenum">
              <a:rPr lang="en-US" smtClean="0"/>
              <a:t>6</a:t>
            </a:fld>
            <a:endParaRPr lang="en-US"/>
          </a:p>
        </p:txBody>
      </p:sp>
    </p:spTree>
    <p:extLst>
      <p:ext uri="{BB962C8B-B14F-4D97-AF65-F5344CB8AC3E}">
        <p14:creationId xmlns:p14="http://schemas.microsoft.com/office/powerpoint/2010/main" val="284348914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39" y="286604"/>
            <a:ext cx="8589132" cy="866651"/>
          </a:xfrm>
        </p:spPr>
        <p:txBody>
          <a:bodyPr/>
          <a:lstStyle/>
          <a:p>
            <a:r>
              <a:rPr lang="en-US" dirty="0" smtClean="0"/>
              <a:t>Step 2: Add Actions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6309" y="1944260"/>
            <a:ext cx="8554623" cy="3830429"/>
          </a:xfrm>
        </p:spPr>
      </p:pic>
      <p:sp>
        <p:nvSpPr>
          <p:cNvPr id="3" name="TextBox 2"/>
          <p:cNvSpPr txBox="1"/>
          <p:nvPr/>
        </p:nvSpPr>
        <p:spPr>
          <a:xfrm>
            <a:off x="2658341" y="1784641"/>
            <a:ext cx="6163511" cy="923330"/>
          </a:xfrm>
          <a:prstGeom prst="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t>Copy and paste each of your actions after each button press. Note: these missions just move and turn (don’t really do much!).  Replace with your own code.</a:t>
            </a:r>
            <a:endParaRPr lang="en-US" dirty="0"/>
          </a:p>
        </p:txBody>
      </p:sp>
      <p:sp>
        <p:nvSpPr>
          <p:cNvPr id="5" name="Rectangle 4"/>
          <p:cNvSpPr/>
          <p:nvPr/>
        </p:nvSpPr>
        <p:spPr>
          <a:xfrm>
            <a:off x="3588890" y="3339357"/>
            <a:ext cx="2419424" cy="777359"/>
          </a:xfrm>
          <a:prstGeom prst="rect">
            <a:avLst/>
          </a:prstGeom>
          <a:gradFill flip="none" rotWithShape="1">
            <a:gsLst>
              <a:gs pos="0">
                <a:schemeClr val="accent1">
                  <a:shade val="85000"/>
                  <a:satMod val="130000"/>
                  <a:alpha val="0"/>
                </a:schemeClr>
              </a:gs>
              <a:gs pos="34000">
                <a:schemeClr val="accent1">
                  <a:shade val="87000"/>
                  <a:satMod val="125000"/>
                  <a:alpha val="0"/>
                </a:schemeClr>
              </a:gs>
              <a:gs pos="70000">
                <a:schemeClr val="accent1">
                  <a:tint val="100000"/>
                  <a:shade val="90000"/>
                  <a:satMod val="130000"/>
                  <a:alpha val="0"/>
                </a:schemeClr>
              </a:gs>
              <a:gs pos="100000">
                <a:schemeClr val="accent1">
                  <a:tint val="100000"/>
                  <a:shade val="100000"/>
                  <a:satMod val="110000"/>
                  <a:alpha val="0"/>
                </a:schemeClr>
              </a:gs>
            </a:gsLst>
            <a:path path="circle">
              <a:fillToRect l="100000" t="100000" r="100000" b="100000"/>
            </a:path>
            <a:tileRect/>
          </a:grad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32166" y="4958885"/>
            <a:ext cx="2419424" cy="777359"/>
          </a:xfrm>
          <a:prstGeom prst="rect">
            <a:avLst/>
          </a:prstGeom>
          <a:gradFill flip="none" rotWithShape="1">
            <a:gsLst>
              <a:gs pos="0">
                <a:schemeClr val="accent1">
                  <a:shade val="85000"/>
                  <a:satMod val="130000"/>
                  <a:alpha val="0"/>
                </a:schemeClr>
              </a:gs>
              <a:gs pos="34000">
                <a:schemeClr val="accent1">
                  <a:shade val="87000"/>
                  <a:satMod val="125000"/>
                  <a:alpha val="0"/>
                </a:schemeClr>
              </a:gs>
              <a:gs pos="70000">
                <a:schemeClr val="accent1">
                  <a:tint val="100000"/>
                  <a:shade val="90000"/>
                  <a:satMod val="130000"/>
                  <a:alpha val="0"/>
                </a:schemeClr>
              </a:gs>
              <a:gs pos="100000">
                <a:schemeClr val="accent1">
                  <a:tint val="100000"/>
                  <a:shade val="100000"/>
                  <a:satMod val="110000"/>
                  <a:alpha val="0"/>
                </a:schemeClr>
              </a:gs>
            </a:gsLst>
            <a:path path="circle">
              <a:fillToRect l="100000" t="100000" r="100000" b="100000"/>
            </a:path>
            <a:tileRect/>
          </a:grad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897972" y="4958884"/>
            <a:ext cx="2419424" cy="777359"/>
          </a:xfrm>
          <a:prstGeom prst="rect">
            <a:avLst/>
          </a:prstGeom>
          <a:gradFill flip="none" rotWithShape="1">
            <a:gsLst>
              <a:gs pos="0">
                <a:schemeClr val="accent1">
                  <a:shade val="85000"/>
                  <a:satMod val="130000"/>
                  <a:alpha val="0"/>
                </a:schemeClr>
              </a:gs>
              <a:gs pos="34000">
                <a:schemeClr val="accent1">
                  <a:shade val="87000"/>
                  <a:satMod val="125000"/>
                  <a:alpha val="0"/>
                </a:schemeClr>
              </a:gs>
              <a:gs pos="70000">
                <a:schemeClr val="accent1">
                  <a:tint val="100000"/>
                  <a:shade val="90000"/>
                  <a:satMod val="130000"/>
                  <a:alpha val="0"/>
                </a:schemeClr>
              </a:gs>
              <a:gs pos="100000">
                <a:schemeClr val="accent1">
                  <a:tint val="100000"/>
                  <a:shade val="100000"/>
                  <a:satMod val="110000"/>
                  <a:alpha val="0"/>
                </a:schemeClr>
              </a:gs>
            </a:gsLst>
            <a:path path="circle">
              <a:fillToRect l="100000" t="100000" r="100000" b="100000"/>
            </a:path>
            <a:tileRect/>
          </a:grad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35394" y="5886808"/>
            <a:ext cx="8376982" cy="369332"/>
          </a:xfrm>
          <a:prstGeom prst="rect">
            <a:avLst/>
          </a:prstGeom>
          <a:solidFill>
            <a:srgbClr val="40749B"/>
          </a:solidFill>
        </p:spPr>
        <p:txBody>
          <a:bodyPr wrap="square">
            <a:spAutoFit/>
          </a:bodyPr>
          <a:lstStyle/>
          <a:p>
            <a:pPr>
              <a:buFont typeface="Wingdings" charset="2"/>
              <a:buChar char="Ø"/>
            </a:pPr>
            <a:r>
              <a:rPr lang="en-US" dirty="0"/>
              <a:t>This sequencer code is set up for </a:t>
            </a:r>
            <a:r>
              <a:rPr lang="en-US" dirty="0" smtClean="0"/>
              <a:t>3 actions (add/remove as needed)</a:t>
            </a:r>
            <a:endParaRPr lang="en-US" dirty="0"/>
          </a:p>
        </p:txBody>
      </p:sp>
      <p:sp>
        <p:nvSpPr>
          <p:cNvPr id="10" name="Slide Number Placeholder 9"/>
          <p:cNvSpPr>
            <a:spLocks noGrp="1"/>
          </p:cNvSpPr>
          <p:nvPr>
            <p:ph type="sldNum" sz="quarter" idx="12"/>
          </p:nvPr>
        </p:nvSpPr>
        <p:spPr/>
        <p:txBody>
          <a:bodyPr/>
          <a:lstStyle/>
          <a:p>
            <a:fld id="{D3EDF02B-11C9-470D-8BFD-DCFAB80901DA}" type="slidenum">
              <a:rPr lang="en-US" smtClean="0"/>
              <a:t>7</a:t>
            </a:fld>
            <a:endParaRPr lang="en-US"/>
          </a:p>
        </p:txBody>
      </p:sp>
      <p:sp>
        <p:nvSpPr>
          <p:cNvPr id="9" name="Footer Placeholder 8"/>
          <p:cNvSpPr>
            <a:spLocks noGrp="1"/>
          </p:cNvSpPr>
          <p:nvPr>
            <p:ph type="ftr" sz="quarter" idx="11"/>
          </p:nvPr>
        </p:nvSpPr>
        <p:spPr/>
        <p:txBody>
          <a:bodyPr/>
          <a:lstStyle/>
          <a:p>
            <a:r>
              <a:rPr lang="en-US" smtClean="0"/>
              <a:t>Copyright EV3Lessons.com © 2015 Last edit 2/28/2015</a:t>
            </a:r>
            <a:endParaRPr lang="en-US"/>
          </a:p>
        </p:txBody>
      </p:sp>
    </p:spTree>
    <p:extLst>
      <p:ext uri="{BB962C8B-B14F-4D97-AF65-F5344CB8AC3E}">
        <p14:creationId xmlns:p14="http://schemas.microsoft.com/office/powerpoint/2010/main" val="419617899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Guide</a:t>
            </a:r>
            <a:endParaRPr lang="en-US" dirty="0"/>
          </a:p>
        </p:txBody>
      </p:sp>
      <p:sp>
        <p:nvSpPr>
          <p:cNvPr id="3" name="Content Placeholder 2"/>
          <p:cNvSpPr>
            <a:spLocks noGrp="1"/>
          </p:cNvSpPr>
          <p:nvPr>
            <p:ph idx="1"/>
          </p:nvPr>
        </p:nvSpPr>
        <p:spPr/>
        <p:txBody>
          <a:bodyPr/>
          <a:lstStyle/>
          <a:p>
            <a:r>
              <a:rPr lang="en-US" altLang="en-US" dirty="0" smtClean="0"/>
              <a:t>What did this sequencer allow you to do? Why is this useful?</a:t>
            </a:r>
          </a:p>
          <a:p>
            <a:pPr lvl="1"/>
            <a:r>
              <a:rPr lang="en-US" altLang="en-US" dirty="0" smtClean="0"/>
              <a:t>It let you run one action on your robot after another.  On the EV3 Brick, it can be hard to locate your programs.  This ensures that multiple programs you have written will be in a sequence.</a:t>
            </a:r>
          </a:p>
          <a:p>
            <a:endParaRPr lang="en-US" altLang="en-US" dirty="0" smtClean="0"/>
          </a:p>
        </p:txBody>
      </p:sp>
      <p:sp>
        <p:nvSpPr>
          <p:cNvPr id="4" name="Footer Placeholder 3"/>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pPr/>
              <a:t>8</a:t>
            </a:fld>
            <a:endParaRPr lang="en-US"/>
          </a:p>
        </p:txBody>
      </p:sp>
    </p:spTree>
    <p:extLst>
      <p:ext uri="{BB962C8B-B14F-4D97-AF65-F5344CB8AC3E}">
        <p14:creationId xmlns:p14="http://schemas.microsoft.com/office/powerpoint/2010/main" val="30853912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smtClean="0"/>
              <a:t>CREDITS</a:t>
            </a:r>
            <a:endParaRPr lang="en-US" dirty="0"/>
          </a:p>
        </p:txBody>
      </p:sp>
      <p:sp>
        <p:nvSpPr>
          <p:cNvPr id="3" name="Content Placeholder 2"/>
          <p:cNvSpPr>
            <a:spLocks noGrp="1"/>
          </p:cNvSpPr>
          <p:nvPr>
            <p:ph idx="1"/>
          </p:nvPr>
        </p:nvSpPr>
        <p:spPr>
          <a:xfrm>
            <a:off x="457200" y="1124832"/>
            <a:ext cx="8245474" cy="4963057"/>
          </a:xfrm>
        </p:spPr>
        <p:txBody>
          <a:bodyPr>
            <a:noAutofit/>
          </a:bodyPr>
          <a:lstStyle/>
          <a:p>
            <a:pPr marL="342900" indent="-342900">
              <a:buFont typeface="Arial"/>
              <a:buChar char="•"/>
            </a:pPr>
            <a:r>
              <a:rPr lang="en-US" sz="1800" dirty="0" smtClean="0"/>
              <a:t>This tutorial was created by Sanjay Seshan and Arvind Seshan from Droids Robotics.</a:t>
            </a:r>
          </a:p>
          <a:p>
            <a:pPr marL="342900" indent="-342900">
              <a:buFont typeface="Arial"/>
              <a:buChar char="•"/>
            </a:pPr>
            <a:r>
              <a:rPr lang="en-US" sz="1800" dirty="0" smtClean="0"/>
              <a:t>More lessons are available at www.ev3lessons.com</a:t>
            </a:r>
          </a:p>
          <a:p>
            <a:pPr marL="342900" indent="-342900">
              <a:buFont typeface="Arial"/>
              <a:buChar char="•"/>
            </a:pPr>
            <a:r>
              <a:rPr lang="en-US" sz="1800" dirty="0" smtClean="0"/>
              <a:t>Author’s Email: </a:t>
            </a:r>
            <a:r>
              <a:rPr lang="en-US" sz="1800" dirty="0" smtClean="0">
                <a:hlinkClick r:id="rId2"/>
              </a:rPr>
              <a:t>team@droidsrobotics.org</a:t>
            </a:r>
            <a:r>
              <a:rPr lang="en-US" sz="1800" b="0" dirty="0"/>
              <a:t/>
            </a:r>
            <a:br>
              <a:rPr lang="en-US" sz="1800" b="0" dirty="0"/>
            </a:br>
            <a:endParaRPr lang="en-US" sz="1800" dirty="0" smtClean="0"/>
          </a:p>
        </p:txBody>
      </p:sp>
      <p:sp>
        <p:nvSpPr>
          <p:cNvPr id="4" name="Footer Placeholder 3"/>
          <p:cNvSpPr>
            <a:spLocks noGrp="1"/>
          </p:cNvSpPr>
          <p:nvPr>
            <p:ph type="ftr" sz="quarter" idx="11"/>
          </p:nvPr>
        </p:nvSpPr>
        <p:spPr/>
        <p:txBody>
          <a:bodyPr/>
          <a:lstStyle/>
          <a:p>
            <a:r>
              <a:rPr lang="en-US" smtClean="0"/>
              <a:t>Copyright EV3Lessons.com © 2015 Last edit 2/28/2015</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DBC7FC8-25FB-FC45-8177-2B991DA6778C}" type="slidenum">
              <a:rPr lang="en-US" smtClean="0"/>
              <a:t>9</a:t>
            </a:fld>
            <a:endParaRPr lang="en-US"/>
          </a:p>
        </p:txBody>
      </p:sp>
    </p:spTree>
    <p:extLst>
      <p:ext uri="{BB962C8B-B14F-4D97-AF65-F5344CB8AC3E}">
        <p14:creationId xmlns:p14="http://schemas.microsoft.com/office/powerpoint/2010/main" val="254361253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6304</TotalTime>
  <Words>583</Words>
  <PresentationFormat>On-screen Show (4:3)</PresentationFormat>
  <Paragraphs>55</Paragraphs>
  <Slides>9</Slides>
  <Notes>2</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Essential</vt:lpstr>
      <vt:lpstr>Custom Design</vt:lpstr>
      <vt:lpstr>BEGINNER EV3 PROGRAMMING Lesson</vt:lpstr>
      <vt:lpstr>Lesson Objectives</vt:lpstr>
      <vt:lpstr>Using EV3 Brick Buttons as a Sensor</vt:lpstr>
      <vt:lpstr>How to Use a “Wait for Button Press” Block</vt:lpstr>
      <vt:lpstr>What is a Sequencer and Why Use one?</vt:lpstr>
      <vt:lpstr>Step 1: Create A “Dummy” Sequencer</vt:lpstr>
      <vt:lpstr>Step 2: Add Actions</vt:lpstr>
      <vt:lpstr>Discussion Guide</vt:lpstr>
      <vt:lpstr>CREDITS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2014-08-07T02:19:13Z</dcterms:created>
  <dcterms:modified xsi:type="dcterms:W3CDTF">2015-02-28T22:27:55Z</dcterms:modified>
</cp:coreProperties>
</file>