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1" r:id="rId3"/>
    <p:sldId id="275" r:id="rId4"/>
    <p:sldId id="286" r:id="rId5"/>
    <p:sldId id="287" r:id="rId6"/>
    <p:sldId id="288" r:id="rId7"/>
    <p:sldId id="289" r:id="rId8"/>
    <p:sldId id="290" r:id="rId9"/>
    <p:sldId id="29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A6F9-3E20-4CE1-89D0-52F70826CDF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BD84-9777-4B13-931C-9D6AF99BAB8B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E49B-453D-4358-ADA5-50550A886EA6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450D-751D-4523-ADCB-F1617E9B141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4130-BA6C-4372-B11F-F47C335D0280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87CE-FC61-4F53-B9C6-E208F13175E1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487-0D61-4846-B2B0-0F2FC7B771C3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3361-9757-4059-AB80-528465A47EA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915-F3A3-41C8-BEF5-CCB888F13D4C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77-B413-4F0A-971C-E85045C1F555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423-189C-4BF6-B968-4765BF3B67EF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F176-D446-4E3B-B371-16BD3B3DD076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3E4-85AF-4203-AD0A-73123B9D49EB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8490-4C6B-4D35-AA5F-246B03B9DA2B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7CA-8924-4F79-9E0E-C7CBE392A2C8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83-C9F1-4BB2-9263-0AF7E76D76C2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7548CA-2331-4EDC-8A9C-D6D31141EB2D}" type="datetime1">
              <a:rPr lang="en-US" smtClean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Good Coding Practices: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Start with Pseudocode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BEGINNER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lessons and resources are available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89" y="447169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</a:t>
            </a:r>
            <a:r>
              <a:rPr lang="en-US" dirty="0" err="1" smtClean="0"/>
              <a:t>pseudocode</a:t>
            </a:r>
            <a:r>
              <a:rPr lang="en-US" dirty="0" smtClean="0"/>
              <a:t>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you use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dirty="0" err="1" smtClean="0"/>
              <a:t>pseudocode</a:t>
            </a:r>
            <a:r>
              <a:rPr lang="en-US" dirty="0" smtClean="0"/>
              <a:t> for a common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plan programs for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What is Pseudocode?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r>
              <a:rPr lang="en-US" dirty="0"/>
              <a:t>Robots follow directions that people give them. </a:t>
            </a:r>
            <a:r>
              <a:rPr lang="en-US" dirty="0" smtClean="0"/>
              <a:t>They need detailed</a:t>
            </a:r>
            <a:r>
              <a:rPr lang="en-US" dirty="0"/>
              <a:t>, step-by-step instructions to complete a task.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set of detailed notes that the programmer can use to write the code when they are ready.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written in any particular programming </a:t>
            </a:r>
            <a:r>
              <a:rPr lang="en-US" dirty="0" smtClean="0"/>
              <a:t>language. </a:t>
            </a:r>
            <a:r>
              <a:rPr lang="en-US" dirty="0"/>
              <a:t>Pseudocode can be in part English and part code. </a:t>
            </a:r>
            <a:endParaRPr lang="en-US" dirty="0" smtClean="0"/>
          </a:p>
          <a:p>
            <a:r>
              <a:rPr lang="en-US" dirty="0" smtClean="0"/>
              <a:t>Pseudocode </a:t>
            </a:r>
            <a:r>
              <a:rPr lang="en-US" dirty="0"/>
              <a:t>allows the programmer to communicate his/her plan with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r>
              <a:rPr lang="en-US" dirty="0" smtClean="0"/>
              <a:t>is detailed enough to create the actual 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r>
              <a:rPr lang="en-US" dirty="0" smtClean="0"/>
              <a:t>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great way to learn the importance of good pseudocode is to try writing instructions for something simple: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make a sandwich, how to decorate </a:t>
            </a:r>
            <a:r>
              <a:rPr lang="en-US" dirty="0" smtClean="0"/>
              <a:t>a cake</a:t>
            </a:r>
            <a:r>
              <a:rPr lang="en-US" dirty="0"/>
              <a:t>, how to plant a seed, etc.  </a:t>
            </a:r>
            <a:endParaRPr lang="en-US" dirty="0" smtClean="0"/>
          </a:p>
          <a:p>
            <a:pPr lvl="2"/>
            <a:r>
              <a:rPr lang="en-US" dirty="0" smtClean="0"/>
              <a:t>Students </a:t>
            </a:r>
            <a:r>
              <a:rPr lang="en-US" dirty="0"/>
              <a:t>should write the instructions and then the teacher should follow them. 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compare the results. </a:t>
            </a:r>
          </a:p>
          <a:p>
            <a:r>
              <a:rPr lang="en-US" dirty="0" smtClean="0"/>
              <a:t>Some </a:t>
            </a:r>
            <a:r>
              <a:rPr lang="en-US" dirty="0"/>
              <a:t>examples of student </a:t>
            </a:r>
            <a:r>
              <a:rPr lang="en-US" dirty="0" smtClean="0"/>
              <a:t>responses for a peanut butter and jelly sandwich:</a:t>
            </a:r>
            <a:endParaRPr lang="en-US" dirty="0"/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lvl="0"/>
            <a:r>
              <a:rPr lang="en-US" dirty="0"/>
              <a:t>Communicating instructions well is important!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 </a:t>
            </a:r>
            <a:r>
              <a:rPr lang="en-US" dirty="0" err="1" smtClean="0"/>
              <a:t>Pseudocode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Take </a:t>
            </a:r>
            <a:r>
              <a:rPr lang="en-US" dirty="0"/>
              <a:t>exactly two pieces of bread.</a:t>
            </a:r>
          </a:p>
          <a:p>
            <a:pPr lvl="0"/>
            <a:r>
              <a:rPr lang="en-US" dirty="0"/>
              <a:t>Take one piece of bread that is not covered with peanut butter on any side and use a knife to spread peanut butter on one side</a:t>
            </a:r>
          </a:p>
          <a:p>
            <a:pPr lvl="0"/>
            <a:r>
              <a:rPr lang="en-US" dirty="0"/>
              <a:t>Take a  second piece of bread </a:t>
            </a:r>
            <a:r>
              <a:rPr lang="en-US" dirty="0" smtClean="0"/>
              <a:t>that is not </a:t>
            </a:r>
            <a:r>
              <a:rPr lang="en-US" dirty="0"/>
              <a:t>covered with </a:t>
            </a:r>
            <a:r>
              <a:rPr lang="en-US" dirty="0" smtClean="0"/>
              <a:t>jelly on any side and </a:t>
            </a:r>
            <a:r>
              <a:rPr lang="en-US" dirty="0"/>
              <a:t>use a knife to spread jelly on one side</a:t>
            </a:r>
          </a:p>
          <a:p>
            <a:pPr lvl="0"/>
            <a:r>
              <a:rPr lang="en-US" dirty="0"/>
              <a:t>Place the jelly side of the second piece of bread against the peanut butter side of the first piece of bread.</a:t>
            </a:r>
          </a:p>
          <a:p>
            <a:pPr lvl="0"/>
            <a:r>
              <a:rPr lang="en-US" dirty="0"/>
              <a:t>Place the combined pieces of bread on plate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Pseudocode for a </a:t>
            </a:r>
            <a:r>
              <a:rPr lang="en-US" dirty="0" smtClean="0"/>
              <a:t>Robot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657688"/>
              </p:ext>
            </p:extLst>
          </p:nvPr>
        </p:nvGraphicFramePr>
        <p:xfrm>
          <a:off x="426128" y="1935329"/>
          <a:ext cx="8398276" cy="4459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1) Write </a:t>
                      </a:r>
                      <a:r>
                        <a:rPr lang="en-US" sz="2800" b="0" kern="100" dirty="0">
                          <a:solidFill>
                            <a:schemeClr val="accent3"/>
                          </a:solidFill>
                          <a:effectLst/>
                        </a:rPr>
                        <a:t>down the goal of the program. What does the robot have to do?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2) Think </a:t>
                      </a:r>
                      <a:r>
                        <a:rPr lang="en-US" sz="2800" b="0" kern="100" dirty="0">
                          <a:solidFill>
                            <a:schemeClr val="accent3"/>
                          </a:solidFill>
                          <a:effectLst/>
                        </a:rPr>
                        <a:t>about how the robot will achieve this goal. What are the specific steps?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3) Write </a:t>
                      </a:r>
                      <a:r>
                        <a:rPr lang="en-US" sz="2800" b="0" kern="100" dirty="0">
                          <a:solidFill>
                            <a:schemeClr val="accent3"/>
                          </a:solidFill>
                          <a:effectLst/>
                        </a:rPr>
                        <a:t>down each step the robot will take. Start with Step 1 and continue on.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4) Make </a:t>
                      </a:r>
                      <a:r>
                        <a:rPr lang="en-US" sz="2800" b="0" kern="100" dirty="0">
                          <a:solidFill>
                            <a:schemeClr val="accent3"/>
                          </a:solidFill>
                          <a:effectLst/>
                        </a:rPr>
                        <a:t>sure you write down if the robot has to repeat a task.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5) Does </a:t>
                      </a:r>
                      <a:r>
                        <a:rPr lang="en-US" sz="2800" b="0" kern="100" dirty="0">
                          <a:solidFill>
                            <a:schemeClr val="accent3"/>
                          </a:solidFill>
                          <a:effectLst/>
                        </a:rPr>
                        <a:t>the robot keep doing this task 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forever </a:t>
                      </a:r>
                      <a:r>
                        <a:rPr lang="en-US" sz="2800" b="0" kern="100" dirty="0">
                          <a:solidFill>
                            <a:schemeClr val="accent3"/>
                          </a:solidFill>
                          <a:effectLst/>
                        </a:rPr>
                        <a:t>or does it end?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Pseudocode</a:t>
            </a:r>
            <a:r>
              <a:rPr lang="en-US" dirty="0" smtClean="0"/>
              <a:t> for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Goal: </a:t>
            </a:r>
            <a:r>
              <a:rPr lang="en-US" dirty="0" smtClean="0"/>
              <a:t>Robot needs to go once around a square box. It starts at the line and faces north. It will end on the line facing north.</a:t>
            </a:r>
          </a:p>
          <a:p>
            <a:pPr lvl="0"/>
            <a:r>
              <a:rPr lang="en-US" dirty="0" smtClean="0"/>
              <a:t>Step 1: Go forward 10 inches</a:t>
            </a:r>
          </a:p>
          <a:p>
            <a:pPr lvl="0"/>
            <a:r>
              <a:rPr lang="en-US" dirty="0" smtClean="0"/>
              <a:t>Step 2: Turn left 90 degrees</a:t>
            </a:r>
          </a:p>
          <a:p>
            <a:pPr lvl="0"/>
            <a:r>
              <a:rPr lang="en-US" dirty="0" smtClean="0"/>
              <a:t>Step 3: Repeat steps </a:t>
            </a:r>
            <a:r>
              <a:rPr lang="en-US" dirty="0"/>
              <a:t>1</a:t>
            </a:r>
            <a:r>
              <a:rPr lang="en-US" dirty="0" smtClean="0"/>
              <a:t> and </a:t>
            </a:r>
            <a:r>
              <a:rPr lang="en-US" dirty="0"/>
              <a:t>2</a:t>
            </a:r>
            <a:r>
              <a:rPr lang="en-US" dirty="0" smtClean="0"/>
              <a:t> three more times</a:t>
            </a:r>
            <a:endParaRPr lang="en-US" dirty="0"/>
          </a:p>
          <a:p>
            <a:pPr lvl="0"/>
            <a:r>
              <a:rPr lang="en-US" dirty="0" smtClean="0"/>
              <a:t>You can write this </a:t>
            </a:r>
            <a:r>
              <a:rPr lang="en-US" dirty="0" err="1" smtClean="0"/>
              <a:t>pseudocode</a:t>
            </a:r>
            <a:r>
              <a:rPr lang="en-US" dirty="0" smtClean="0"/>
              <a:t> on a piece of</a:t>
            </a:r>
            <a:r>
              <a:rPr lang="en-US" dirty="0"/>
              <a:t> </a:t>
            </a:r>
            <a:r>
              <a:rPr lang="en-US" dirty="0" smtClean="0"/>
              <a:t>paper or even in a comment block inside the EV3-G code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Use the </a:t>
            </a:r>
            <a:r>
              <a:rPr lang="en-US" dirty="0" err="1" smtClean="0"/>
              <a:t>pseudocode</a:t>
            </a:r>
            <a:r>
              <a:rPr lang="en-US" dirty="0" smtClean="0"/>
              <a:t> to program the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2119" y="305581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74188" y="4228124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6459" y="2117966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8478398" y="2487298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in First Lego League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070157" cy="3992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Ste</a:t>
            </a:r>
            <a:r>
              <a:rPr lang="en-US" b="1" dirty="0" smtClean="0"/>
              <a:t>p 1: </a:t>
            </a:r>
            <a:r>
              <a:rPr lang="en-US" dirty="0" smtClean="0"/>
              <a:t>Use </a:t>
            </a:r>
            <a:r>
              <a:rPr lang="en-US" dirty="0" smtClean="0"/>
              <a:t>a tool such as our Interactive Sketch Planner (available on the Resources page) to plan your runs.</a:t>
            </a:r>
          </a:p>
          <a:p>
            <a:r>
              <a:rPr lang="en-US" dirty="0" smtClean="0"/>
              <a:t>The goal is to plan out where your robot will travel each time it leaves the base area.</a:t>
            </a:r>
          </a:p>
          <a:p>
            <a:r>
              <a:rPr lang="en-US" b="1" dirty="0" smtClean="0"/>
              <a:t>Step 2: </a:t>
            </a:r>
            <a:r>
              <a:rPr lang="en-US" dirty="0" smtClean="0"/>
              <a:t>Use </a:t>
            </a:r>
            <a:r>
              <a:rPr lang="en-US" dirty="0" smtClean="0"/>
              <a:t>a tool such as our Mission Planning Worksheet (available on the Resources page) to write your </a:t>
            </a:r>
            <a:r>
              <a:rPr lang="en-US" dirty="0" err="1" smtClean="0"/>
              <a:t>pseudocode</a:t>
            </a:r>
            <a:r>
              <a:rPr lang="en-US" dirty="0" smtClean="0"/>
              <a:t> for the runs.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2121159"/>
            <a:ext cx="3125608" cy="19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3" y="4166841"/>
            <a:ext cx="2904323" cy="22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for First </a:t>
            </a:r>
            <a:r>
              <a:rPr lang="en-US" dirty="0" smtClean="0"/>
              <a:t>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702"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578" y="1855825"/>
            <a:ext cx="6014438" cy="4459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496" y="4048217"/>
            <a:ext cx="4731795" cy="222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Move forward (X inches)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Turn Right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Move Forward until Right Color Sensor sees red line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Turn Left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Follow Red Line until Black T-junction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Lower attachment arm to grab hoop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Move backwards X inches (until inside base)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6076" y="2903739"/>
            <a:ext cx="31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 Engine: Pull the correct hoop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9620" y="3115039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NW Corner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1833" y="3342445"/>
            <a:ext cx="199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Motorized grabber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5176" y="2450693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X. Sample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these tools are available in the Resources Tab of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3010</TotalTime>
  <Words>782</Words>
  <Application>Microsoft Office PowerPoint</Application>
  <PresentationFormat>On-screen Show (4:3)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</vt:lpstr>
      <vt:lpstr>Franklin Gothic Medium</vt:lpstr>
      <vt:lpstr>Helvetica Neue</vt:lpstr>
      <vt:lpstr>Times New Roman</vt:lpstr>
      <vt:lpstr>Wingdings</vt:lpstr>
      <vt:lpstr>Spectrum</vt:lpstr>
      <vt:lpstr>Good Coding Practices: Start with Pseudocode</vt:lpstr>
      <vt:lpstr>Lesson Objectives</vt:lpstr>
      <vt:lpstr>What is Pseudocode?</vt:lpstr>
      <vt:lpstr>Why is Pseudocode Important?</vt:lpstr>
      <vt:lpstr>Sandwich Pseudocode Solution</vt:lpstr>
      <vt:lpstr>Writing Pseudocode for a Robot</vt:lpstr>
      <vt:lpstr>Sample Pseudocode for a Challenge</vt:lpstr>
      <vt:lpstr>Pseudocode in First Lego League</vt:lpstr>
      <vt:lpstr>Sample for First Lego League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Sanjay Seshan</cp:lastModifiedBy>
  <cp:revision>27</cp:revision>
  <dcterms:created xsi:type="dcterms:W3CDTF">2014-10-28T21:59:38Z</dcterms:created>
  <dcterms:modified xsi:type="dcterms:W3CDTF">2015-04-02T02:02:57Z</dcterms:modified>
</cp:coreProperties>
</file>