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22"/>
  </p:notesMasterIdLst>
  <p:handoutMasterIdLst>
    <p:handoutMasterId r:id="rId23"/>
  </p:handoutMasterIdLst>
  <p:sldIdLst>
    <p:sldId id="356" r:id="rId2"/>
    <p:sldId id="357" r:id="rId3"/>
    <p:sldId id="341" r:id="rId4"/>
    <p:sldId id="339" r:id="rId5"/>
    <p:sldId id="342" r:id="rId6"/>
    <p:sldId id="343" r:id="rId7"/>
    <p:sldId id="340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5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94" d="100"/>
          <a:sy n="94" d="100"/>
        </p:scale>
        <p:origin x="113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87ED-562C-4E54-83F1-A0A090B939B4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2D58-3888-4781-A2F7-7EAF82FF5269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9DF0-27B5-418A-BB7C-754D3F5FA9DE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17D-8AEA-47AE-8D8C-1A8A1C0979CB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AD5-7976-4BA6-9359-AE275A82CF4B}" type="datetime1">
              <a:rPr lang="en-US" smtClean="0"/>
              <a:t>2/28/2015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1B27-E839-4918-AA72-6721040338B1}" type="datetime1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E6A-3E02-4184-8948-EA2AE1FDFFD8}" type="datetime1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D872-0F10-40B2-9357-2CD7AF7C2825}" type="datetime1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0990-0F25-47D7-9810-ABD66BDC1582}" type="datetime1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45C-81A2-4E45-84F3-AE38041373AC}" type="datetime1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2507-7C44-461B-9A64-2F3C9072093E}" type="datetime1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DBF7C3-C79B-4E40-975B-27D7E18BD2C0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://creativecommons.org/licenses/by-nc-sa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INTERMEDIATE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1348" y="3060197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My Blocks Overview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Step-by-Step Visual Guide to Creating a My Block with Inputs with Outputs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199" y="152718"/>
            <a:ext cx="8245475" cy="8792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smtClean="0">
                <a:solidFill>
                  <a:schemeClr val="tx2"/>
                </a:solidFill>
              </a:rPr>
              <a:t>Name Block &amp; Pick ICON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04182" y="1202068"/>
            <a:ext cx="5624658" cy="5133850"/>
            <a:chOff x="1704182" y="1202068"/>
            <a:chExt cx="5624658" cy="5133850"/>
          </a:xfrm>
        </p:grpSpPr>
        <p:pic>
          <p:nvPicPr>
            <p:cNvPr id="6" name="Picture 5" descr="Screen Shot 2015-02-19 at 1.19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182" y="1202068"/>
              <a:ext cx="5624658" cy="51338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Rounded Rectangle 3"/>
            <p:cNvSpPr/>
            <p:nvPr/>
          </p:nvSpPr>
          <p:spPr>
            <a:xfrm>
              <a:off x="1704182" y="3073203"/>
              <a:ext cx="2310050" cy="464949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81269" y="4008078"/>
              <a:ext cx="442246" cy="464949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1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6793" y="152718"/>
            <a:ext cx="8668554" cy="9586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smtClean="0">
                <a:solidFill>
                  <a:schemeClr val="tx2"/>
                </a:solidFill>
              </a:rPr>
              <a:t>Define Input 1: </a:t>
            </a:r>
            <a:r>
              <a:rPr lang="en-US" sz="3600" spc="-60" dirty="0">
                <a:solidFill>
                  <a:schemeClr val="tx2"/>
                </a:solidFill>
              </a:rPr>
              <a:t>NAME, Type, STYLE</a:t>
            </a:r>
          </a:p>
          <a:p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271141" y="1088667"/>
            <a:ext cx="6228612" cy="5285352"/>
            <a:chOff x="1271141" y="1088667"/>
            <a:chExt cx="6228612" cy="5285352"/>
          </a:xfrm>
        </p:grpSpPr>
        <p:pic>
          <p:nvPicPr>
            <p:cNvPr id="4" name="Picture 3" descr="Screen Shot 2015-02-19 at 1.19.28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702" y="1088667"/>
              <a:ext cx="5848051" cy="528535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Rounded Rectangle 2"/>
            <p:cNvSpPr/>
            <p:nvPr/>
          </p:nvSpPr>
          <p:spPr>
            <a:xfrm>
              <a:off x="1825681" y="4105166"/>
              <a:ext cx="2642135" cy="35154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01989" y="3685579"/>
              <a:ext cx="1280280" cy="299822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825681" y="4468052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33144" y="4838357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3428" y="1245259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9163" y="3300013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77501" y="4076052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13402" y="4373406"/>
              <a:ext cx="1262585" cy="83917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32185" y="4004074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16287" y="1546551"/>
              <a:ext cx="551755" cy="970980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77501" y="4435103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71141" y="4814303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199" y="152718"/>
            <a:ext cx="8245475" cy="9019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>
                <a:solidFill>
                  <a:schemeClr val="tx2"/>
                </a:solidFill>
              </a:rPr>
              <a:t>PICK an Icon of your choice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80324" y="1094080"/>
            <a:ext cx="5968901" cy="5389696"/>
            <a:chOff x="1780324" y="1230160"/>
            <a:chExt cx="5968901" cy="5389696"/>
          </a:xfrm>
        </p:grpSpPr>
        <p:pic>
          <p:nvPicPr>
            <p:cNvPr id="4" name="Picture 3" descr="Screen Shot 2015-02-19 at 1.19.42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2" t="9165"/>
            <a:stretch/>
          </p:blipFill>
          <p:spPr>
            <a:xfrm>
              <a:off x="1780324" y="1230160"/>
              <a:ext cx="5968901" cy="538969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3148534" y="4740213"/>
              <a:ext cx="570867" cy="476290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77100" y="1689693"/>
              <a:ext cx="483722" cy="1009278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6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199" y="152718"/>
            <a:ext cx="8245475" cy="856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smtClean="0">
                <a:solidFill>
                  <a:schemeClr val="tx2"/>
                </a:solidFill>
              </a:rPr>
              <a:t>DEFINE INPUT 2: NAME, Type, STYLE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281386" y="1117916"/>
            <a:ext cx="6184348" cy="5326714"/>
            <a:chOff x="1281386" y="1117916"/>
            <a:chExt cx="6184348" cy="5326714"/>
          </a:xfrm>
        </p:grpSpPr>
        <p:pic>
          <p:nvPicPr>
            <p:cNvPr id="4" name="Picture 3" descr="Screen Shot 2015-02-19 at 1.19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568" y="1117916"/>
              <a:ext cx="5844166" cy="532671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Rounded Rectangle 2"/>
            <p:cNvSpPr/>
            <p:nvPr/>
          </p:nvSpPr>
          <p:spPr>
            <a:xfrm>
              <a:off x="1719739" y="4141627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19739" y="4520830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90649" y="3710700"/>
              <a:ext cx="1280280" cy="299822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19744" y="4895057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758762" y="4418766"/>
              <a:ext cx="1262585" cy="83917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77545" y="4010522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1386" y="4098721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1386" y="4485341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1386" y="4860702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87385" y="1294896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65796" y="1564950"/>
              <a:ext cx="478288" cy="1017393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2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199" y="152718"/>
            <a:ext cx="8245475" cy="9019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smtClean="0">
                <a:solidFill>
                  <a:schemeClr val="tx2"/>
                </a:solidFill>
              </a:rPr>
              <a:t>PICK AN ICON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553531" y="1258294"/>
            <a:ext cx="5753448" cy="5217782"/>
            <a:chOff x="1553531" y="1258294"/>
            <a:chExt cx="5753448" cy="5217782"/>
          </a:xfrm>
        </p:grpSpPr>
        <p:pic>
          <p:nvPicPr>
            <p:cNvPr id="4" name="Picture 3" descr="Screen Shot 2015-02-19 at 1.19.5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531" y="1258294"/>
              <a:ext cx="5753448" cy="52177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4452592" y="4116501"/>
              <a:ext cx="570867" cy="476290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67913" y="3815206"/>
              <a:ext cx="1280280" cy="299822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77101" y="1667013"/>
              <a:ext cx="358981" cy="918558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70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199" y="152718"/>
            <a:ext cx="8245475" cy="9472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smtClean="0">
                <a:solidFill>
                  <a:schemeClr val="tx2"/>
                </a:solidFill>
              </a:rPr>
              <a:t>Adding more inputs/outputs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4303" y="1272919"/>
            <a:ext cx="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Click on “+” to add more inputs or outputs.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938069" y="1067388"/>
            <a:ext cx="5594694" cy="5081686"/>
            <a:chOff x="2938069" y="1067388"/>
            <a:chExt cx="5594694" cy="5081686"/>
          </a:xfrm>
        </p:grpSpPr>
        <p:pic>
          <p:nvPicPr>
            <p:cNvPr id="4" name="Picture 3" descr="Screen Shot 2015-02-19 at 1.20.3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69" y="1067388"/>
              <a:ext cx="5594694" cy="508168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8" name="Rounded Rectangle 17"/>
            <p:cNvSpPr/>
            <p:nvPr/>
          </p:nvSpPr>
          <p:spPr>
            <a:xfrm>
              <a:off x="5953310" y="1394848"/>
              <a:ext cx="566979" cy="944464"/>
            </a:xfrm>
            <a:prstGeom prst="roundRect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44303" y="2978929"/>
            <a:ext cx="1939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Click on “x” to delete inputs/outputs that you create. Note: You cannot delete auto-created inputs/outputs</a:t>
            </a:r>
          </a:p>
        </p:txBody>
      </p:sp>
    </p:spTree>
    <p:extLst>
      <p:ext uri="{BB962C8B-B14F-4D97-AF65-F5344CB8AC3E}">
        <p14:creationId xmlns:p14="http://schemas.microsoft.com/office/powerpoint/2010/main" val="5030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199" y="152718"/>
            <a:ext cx="8245475" cy="9472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smtClean="0">
                <a:solidFill>
                  <a:schemeClr val="tx2"/>
                </a:solidFill>
              </a:rPr>
              <a:t>DEFINE OUTPUT PARAMETERS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4303" y="1272919"/>
            <a:ext cx="1939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 you have an output, define the parameters of the output now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20576" y="1067388"/>
            <a:ext cx="5912187" cy="5081686"/>
            <a:chOff x="2620576" y="1067388"/>
            <a:chExt cx="5912187" cy="5081686"/>
          </a:xfrm>
        </p:grpSpPr>
        <p:pic>
          <p:nvPicPr>
            <p:cNvPr id="4" name="Picture 3" descr="Screen Shot 2015-02-19 at 1.20.3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69" y="1067388"/>
              <a:ext cx="5594694" cy="508168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3993759" y="3555160"/>
              <a:ext cx="1280280" cy="299822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58929" y="3906707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58929" y="4285910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58929" y="4661196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875037" y="1443433"/>
              <a:ext cx="305066" cy="929898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0576" y="3897821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0576" y="4284441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20576" y="4659802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57529" y="1213407"/>
              <a:ext cx="40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8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199" y="152718"/>
            <a:ext cx="8245475" cy="7658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smtClean="0">
                <a:solidFill>
                  <a:schemeClr val="tx2"/>
                </a:solidFill>
              </a:rPr>
              <a:t>PICK AN ICON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68984" y="1257734"/>
            <a:ext cx="5680220" cy="5157561"/>
            <a:chOff x="1768984" y="1257734"/>
            <a:chExt cx="5680220" cy="5157561"/>
          </a:xfrm>
        </p:grpSpPr>
        <p:pic>
          <p:nvPicPr>
            <p:cNvPr id="4" name="Picture 3" descr="Screen Shot 2015-02-19 at 1.20.4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984" y="1257734"/>
              <a:ext cx="5680220" cy="51575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Rounded Rectangle 2"/>
            <p:cNvSpPr/>
            <p:nvPr/>
          </p:nvSpPr>
          <p:spPr>
            <a:xfrm>
              <a:off x="3817573" y="4116501"/>
              <a:ext cx="570867" cy="476290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25569" y="3790080"/>
              <a:ext cx="1280280" cy="299822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68984" y="1257734"/>
            <a:ext cx="5680220" cy="5157561"/>
            <a:chOff x="1768984" y="1257734"/>
            <a:chExt cx="5680220" cy="5157561"/>
          </a:xfrm>
        </p:grpSpPr>
        <p:pic>
          <p:nvPicPr>
            <p:cNvPr id="4" name="Picture 3" descr="Screen Shot 2015-02-19 at 1.20.4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984" y="1257734"/>
              <a:ext cx="5680220" cy="51575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Rounded Rectangle 2"/>
            <p:cNvSpPr/>
            <p:nvPr/>
          </p:nvSpPr>
          <p:spPr>
            <a:xfrm>
              <a:off x="6153538" y="5939005"/>
              <a:ext cx="684263" cy="476290"/>
            </a:xfrm>
            <a:prstGeom prst="roundRect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457199" y="152718"/>
            <a:ext cx="8245475" cy="7658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smtClean="0">
                <a:solidFill>
                  <a:schemeClr val="tx2"/>
                </a:solidFill>
              </a:rPr>
              <a:t>Click on the FINISH Button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52718"/>
            <a:ext cx="8245475" cy="7658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smtClean="0">
                <a:solidFill>
                  <a:schemeClr val="tx2"/>
                </a:solidFill>
              </a:rPr>
              <a:t>My Block in Turquoise Tab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473" y="2185567"/>
            <a:ext cx="1939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You can use this new My Block in any of your code!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2" name="Picture 11" descr="Screen Shot 2015-02-19 at 2.3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38" y="2219587"/>
            <a:ext cx="5080000" cy="204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3897540" y="3141241"/>
            <a:ext cx="1057882" cy="1065981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068396" y="2540209"/>
            <a:ext cx="871462" cy="544331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custom blocks in the EV3 Software (My Blocks)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why a My Block is useful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construct a My Block with Inputs and Outputs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3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543544" y="6359496"/>
            <a:ext cx="575832" cy="437053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My Block?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580"/>
            <a:ext cx="4001535" cy="501658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/>
              <a:t>A My Block is a combination of one or more blocks that you create that can be grouped into a single </a:t>
            </a:r>
            <a:r>
              <a:rPr lang="en-US" sz="2400" b="0" dirty="0" smtClean="0"/>
              <a:t>block 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My </a:t>
            </a:r>
            <a:r>
              <a:rPr lang="en-US" sz="2400" b="0" dirty="0"/>
              <a:t>Blocks are basically your own custom block in NXT or </a:t>
            </a:r>
            <a:r>
              <a:rPr lang="en-US" sz="2400" b="0" dirty="0" smtClean="0"/>
              <a:t>EV3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Once </a:t>
            </a:r>
            <a:r>
              <a:rPr lang="en-US" sz="2400" b="0" dirty="0"/>
              <a:t>a My Block is created, you can use it in multiple </a:t>
            </a:r>
            <a:r>
              <a:rPr lang="en-US" sz="2400" b="0" dirty="0" smtClean="0"/>
              <a:t>programs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Just </a:t>
            </a:r>
            <a:r>
              <a:rPr lang="en-US" sz="2400" b="0" dirty="0"/>
              <a:t>like any other block in </a:t>
            </a:r>
            <a:r>
              <a:rPr lang="en-US" sz="2400" b="0" dirty="0" smtClean="0"/>
              <a:t>EV3</a:t>
            </a:r>
            <a:r>
              <a:rPr lang="en-US" sz="2400" b="0" dirty="0"/>
              <a:t>, My Blocks can have both inputs and </a:t>
            </a:r>
            <a:r>
              <a:rPr lang="en-US" sz="2400" b="0" dirty="0" smtClean="0"/>
              <a:t>outputs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16085" r="38554" b="56905"/>
          <a:stretch/>
        </p:blipFill>
        <p:spPr>
          <a:xfrm>
            <a:off x="5052672" y="1266971"/>
            <a:ext cx="3340214" cy="153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613" y="2789629"/>
            <a:ext cx="377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two blocks above are examples of My Blocks: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Move_Inches</a:t>
            </a:r>
            <a:r>
              <a:rPr lang="en-US" dirty="0" smtClean="0"/>
              <a:t> tells the robot to move the number of inches we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Turn_Degrees</a:t>
            </a:r>
            <a:r>
              <a:rPr lang="en-US" dirty="0" smtClean="0"/>
              <a:t> tells the robot to turn the amount we input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40" y="1212528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Because of </a:t>
            </a:r>
            <a:r>
              <a:rPr lang="en-US" sz="2400" dirty="0" smtClean="0">
                <a:solidFill>
                  <a:srgbClr val="0000FF"/>
                </a:solidFill>
              </a:rPr>
              <a:t>My </a:t>
            </a:r>
            <a:r>
              <a:rPr lang="en-US" sz="2400" dirty="0" smtClean="0">
                <a:solidFill>
                  <a:srgbClr val="0000FF"/>
                </a:solidFill>
              </a:rPr>
              <a:t>Blocks, your missions will look like this…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140" y="3264060"/>
            <a:ext cx="8561878" cy="111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FF6600"/>
                </a:solidFill>
              </a:rPr>
              <a:t>Instead of this….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329B65"/>
                </a:solidFill>
              </a:rPr>
              <a:t>This makes your code easier to read and easier to modify!!! </a:t>
            </a:r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16085" r="11988" b="56905"/>
          <a:stretch/>
        </p:blipFill>
        <p:spPr>
          <a:xfrm>
            <a:off x="131230" y="2122842"/>
            <a:ext cx="8376611" cy="1141218"/>
          </a:xfrm>
          <a:prstGeom prst="rect">
            <a:avLst/>
          </a:prstGeom>
        </p:spPr>
      </p:pic>
      <p:pic>
        <p:nvPicPr>
          <p:cNvPr id="7" name="Picture 6" descr="move string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4" b="44866"/>
          <a:stretch/>
        </p:blipFill>
        <p:spPr>
          <a:xfrm>
            <a:off x="75310" y="3725827"/>
            <a:ext cx="8721708" cy="990001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do you use a my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276736"/>
            <a:ext cx="7336707" cy="4762584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Whenever the </a:t>
            </a:r>
            <a:r>
              <a:rPr lang="en-US" sz="2400" dirty="0"/>
              <a:t>robot is going to repeat an action inside your </a:t>
            </a:r>
            <a:r>
              <a:rPr lang="en-US" sz="2400" dirty="0" smtClean="0"/>
              <a:t>program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When code is repeated in a </a:t>
            </a:r>
            <a:r>
              <a:rPr lang="en-US" sz="2400" dirty="0"/>
              <a:t>different program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Organize and simplify your code 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Example: You have </a:t>
            </a:r>
            <a:r>
              <a:rPr lang="en-US" sz="2400" dirty="0"/>
              <a:t>2 different versions of a robot run in FLL and the first half of both of them are identical, then making the first half of the code into a My Block allows you to “clean up your code” in both programs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65" y="1009567"/>
            <a:ext cx="1213540" cy="128590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What </a:t>
            </a:r>
            <a:r>
              <a:rPr lang="en-US" dirty="0" smtClean="0"/>
              <a:t>makes a useful my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8245474" cy="4373563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 smtClean="0"/>
              <a:t>Note: Making </a:t>
            </a:r>
            <a:r>
              <a:rPr lang="en-US" sz="2800" dirty="0"/>
              <a:t>My Blocks with inputs and outputs can make them far more useful. However, you need to be careful not to make the My Block too complicated.</a:t>
            </a:r>
          </a:p>
          <a:p>
            <a:endParaRPr lang="en-US" sz="2600" dirty="0" smtClean="0">
              <a:solidFill>
                <a:srgbClr val="0000FF"/>
              </a:solidFill>
            </a:endParaRPr>
          </a:p>
          <a:p>
            <a:r>
              <a:rPr lang="en-US" sz="2600" dirty="0" smtClean="0">
                <a:solidFill>
                  <a:srgbClr val="0000FF"/>
                </a:solidFill>
              </a:rPr>
              <a:t>Question</a:t>
            </a:r>
            <a:r>
              <a:rPr lang="en-US" sz="2600" dirty="0">
                <a:solidFill>
                  <a:srgbClr val="0000FF"/>
                </a:solidFill>
              </a:rPr>
              <a:t>: </a:t>
            </a:r>
            <a:r>
              <a:rPr lang="en-US" dirty="0" smtClean="0"/>
              <a:t>Look </a:t>
            </a:r>
            <a:r>
              <a:rPr lang="en-US" dirty="0"/>
              <a:t>at the list of three My </a:t>
            </a:r>
            <a:r>
              <a:rPr lang="en-US" dirty="0" smtClean="0"/>
              <a:t>Blocks below.  </a:t>
            </a:r>
            <a:r>
              <a:rPr lang="en-US" dirty="0"/>
              <a:t>Which ones do you think are useful for a team to use?</a:t>
            </a:r>
          </a:p>
          <a:p>
            <a:r>
              <a:rPr lang="en-US" dirty="0" smtClean="0"/>
              <a:t>1) Move2Inches (Moves </a:t>
            </a:r>
            <a:r>
              <a:rPr lang="en-US" dirty="0"/>
              <a:t>the robot two inches)</a:t>
            </a:r>
          </a:p>
          <a:p>
            <a:r>
              <a:rPr lang="en-US" dirty="0" smtClean="0"/>
              <a:t>2) </a:t>
            </a:r>
            <a:r>
              <a:rPr lang="en-US" dirty="0" err="1" smtClean="0"/>
              <a:t>MoveInches</a:t>
            </a:r>
            <a:r>
              <a:rPr lang="en-US" dirty="0" smtClean="0"/>
              <a:t> </a:t>
            </a:r>
            <a:r>
              <a:rPr lang="en-US" dirty="0"/>
              <a:t>with an inches and power input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MoveInches</a:t>
            </a:r>
            <a:r>
              <a:rPr lang="en-US" dirty="0" smtClean="0"/>
              <a:t> </a:t>
            </a:r>
            <a:r>
              <a:rPr lang="en-US" dirty="0"/>
              <a:t>with inches, power, angle, coast/brake, etc.  inputs</a:t>
            </a:r>
          </a:p>
          <a:p>
            <a:endParaRPr lang="en-US" dirty="0"/>
          </a:p>
          <a:p>
            <a:r>
              <a:rPr lang="en-US" sz="2600" dirty="0">
                <a:solidFill>
                  <a:srgbClr val="0000FF"/>
                </a:solidFill>
              </a:rPr>
              <a:t>Answer: </a:t>
            </a:r>
            <a:endParaRPr lang="en-US" sz="26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Move2Inches may </a:t>
            </a:r>
            <a:r>
              <a:rPr lang="en-US" dirty="0"/>
              <a:t>be used often but you will be forced to make other My Blocks for other distances. This will be hard to update or fix later on. </a:t>
            </a:r>
            <a:endParaRPr lang="en-US" dirty="0" smtClean="0"/>
          </a:p>
          <a:p>
            <a:r>
              <a:rPr lang="en-US" dirty="0" err="1" smtClean="0"/>
              <a:t>MoveInches</a:t>
            </a:r>
            <a:r>
              <a:rPr lang="en-US" dirty="0" smtClean="0"/>
              <a:t> with inches, power, angle, coast/brake, etc. might </a:t>
            </a:r>
            <a:r>
              <a:rPr lang="en-US" dirty="0"/>
              <a:t>look more useful but most of the inputs might never be used in any mission. </a:t>
            </a:r>
            <a:endParaRPr lang="en-US" dirty="0" smtClean="0"/>
          </a:p>
          <a:p>
            <a:r>
              <a:rPr lang="en-US" dirty="0" err="1" smtClean="0"/>
              <a:t>MoveInches</a:t>
            </a:r>
            <a:r>
              <a:rPr lang="en-US" dirty="0" smtClean="0"/>
              <a:t> with inches and power as inputs is probably </a:t>
            </a:r>
            <a:r>
              <a:rPr lang="en-US" dirty="0"/>
              <a:t>the best choice for most teams.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How </a:t>
            </a:r>
            <a:r>
              <a:rPr lang="en-US" dirty="0" smtClean="0"/>
              <a:t>to make a my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3" y="1664277"/>
            <a:ext cx="3456709" cy="475499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Step 1: </a:t>
            </a:r>
            <a:r>
              <a:rPr lang="en-US" dirty="0"/>
              <a:t>S</a:t>
            </a:r>
            <a:r>
              <a:rPr lang="en-US" dirty="0" smtClean="0"/>
              <a:t>elect the blocks you think you will reuse.  Go to Tools and Pick My Block Builder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Step 2: </a:t>
            </a:r>
            <a:r>
              <a:rPr lang="en-US" dirty="0" smtClean="0"/>
              <a:t>Pick a name and icon and set inputs &amp; outputs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Step 3: </a:t>
            </a:r>
            <a:r>
              <a:rPr lang="en-US" dirty="0" smtClean="0"/>
              <a:t>You can use your block anytime – found in the turquoise </a:t>
            </a:r>
            <a:r>
              <a:rPr lang="en-US" dirty="0" smtClean="0"/>
              <a:t>tab</a:t>
            </a:r>
          </a:p>
          <a:p>
            <a:endParaRPr lang="en-US" dirty="0"/>
          </a:p>
        </p:txBody>
      </p:sp>
      <p:pic>
        <p:nvPicPr>
          <p:cNvPr id="5" name="Picture 4" descr="Screen Shot 2014-08-08 at 7.12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72" y="1664278"/>
            <a:ext cx="3085853" cy="2047935"/>
          </a:xfrm>
          <a:prstGeom prst="rect">
            <a:avLst/>
          </a:prstGeom>
        </p:spPr>
      </p:pic>
      <p:pic>
        <p:nvPicPr>
          <p:cNvPr id="7" name="Picture 6" descr="Screen Shot 2014-08-08 at 7.14.1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"/>
          <a:stretch/>
        </p:blipFill>
        <p:spPr>
          <a:xfrm>
            <a:off x="4098636" y="3631344"/>
            <a:ext cx="2283721" cy="206663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31833" y="2718499"/>
            <a:ext cx="2279713" cy="312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83921" y="3829146"/>
            <a:ext cx="197616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5752369"/>
            <a:ext cx="781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next few slides show the </a:t>
            </a:r>
            <a:r>
              <a:rPr lang="en-US" b="1" dirty="0" smtClean="0">
                <a:solidFill>
                  <a:srgbClr val="FF0000"/>
                </a:solidFill>
              </a:rPr>
              <a:t>step-by-step process </a:t>
            </a:r>
            <a:r>
              <a:rPr lang="en-US" b="1" dirty="0">
                <a:solidFill>
                  <a:srgbClr val="FF0000"/>
                </a:solidFill>
              </a:rPr>
              <a:t>of creating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My Block with Inputs and </a:t>
            </a:r>
            <a:r>
              <a:rPr lang="en-US" b="1" dirty="0" smtClean="0">
                <a:solidFill>
                  <a:srgbClr val="FF0000"/>
                </a:solidFill>
              </a:rPr>
              <a:t>Outputs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Highlight Blocks and Pick My Block Builder in Menu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65005" y="1546998"/>
            <a:ext cx="6391797" cy="4766622"/>
            <a:chOff x="2165005" y="1546998"/>
            <a:chExt cx="6391797" cy="4766622"/>
          </a:xfrm>
        </p:grpSpPr>
        <p:pic>
          <p:nvPicPr>
            <p:cNvPr id="4" name="Picture 3" descr="Screen Shot 2015-02-19 at 1.25.4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005" y="1546998"/>
              <a:ext cx="6391797" cy="47666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5057478" y="4263925"/>
              <a:ext cx="2823570" cy="1272548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40458" y="2046219"/>
              <a:ext cx="2142092" cy="244506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9473" y="1524579"/>
            <a:ext cx="19390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Note: Do not highlight the constants.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Inputs/Outputs will be auto created based on wires coming into/out of the highlighted code.  In this example you get 2 inputs, 0 outputs.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Highlight Blocks and Pick My Block Builder in Menu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65005" y="1546998"/>
            <a:ext cx="6391797" cy="4766622"/>
            <a:chOff x="2165005" y="1546998"/>
            <a:chExt cx="6391797" cy="4766622"/>
          </a:xfrm>
        </p:grpSpPr>
        <p:pic>
          <p:nvPicPr>
            <p:cNvPr id="4" name="Picture 3" descr="Screen Shot 2015-02-19 at 1.25.4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005" y="1546998"/>
              <a:ext cx="6391797" cy="47666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5057478" y="4263925"/>
              <a:ext cx="2823570" cy="1272548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40458" y="2046219"/>
              <a:ext cx="2142092" cy="244506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5453" y="1694677"/>
            <a:ext cx="19390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You will be able to set up the parameters for the 2 inputs inside the My Block Builder.  You can add more inputs/outputs as needed.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7229</TotalTime>
  <Words>910</Words>
  <PresentationFormat>On-screen Show (4:3)</PresentationFormat>
  <Paragraphs>123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Helvetica Neue</vt:lpstr>
      <vt:lpstr>Essential</vt:lpstr>
      <vt:lpstr>INTERMEDIATE PROGRAMMING Lesson</vt:lpstr>
      <vt:lpstr>Lesson Objectives</vt:lpstr>
      <vt:lpstr>What is a My Block?</vt:lpstr>
      <vt:lpstr>Why should you bother?</vt:lpstr>
      <vt:lpstr>When do you use a my block</vt:lpstr>
      <vt:lpstr>DISCUSSION: What makes a useful my block</vt:lpstr>
      <vt:lpstr>SUMMARY: How to make a my block</vt:lpstr>
      <vt:lpstr>Highlight Blocks and Pick My Block Builder in Menu</vt:lpstr>
      <vt:lpstr>Highlight Blocks and Pick My Block Builder in Menu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2014-08-07T02:19:13Z</dcterms:created>
  <dcterms:modified xsi:type="dcterms:W3CDTF">2015-02-28T19:05:47Z</dcterms:modified>
</cp:coreProperties>
</file>