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8" r:id="rId1"/>
  </p:sldMasterIdLst>
  <p:notesMasterIdLst>
    <p:notesMasterId r:id="rId14"/>
  </p:notesMasterIdLst>
  <p:handoutMasterIdLst>
    <p:handoutMasterId r:id="rId15"/>
  </p:handoutMasterIdLst>
  <p:sldIdLst>
    <p:sldId id="258" r:id="rId2"/>
    <p:sldId id="283" r:id="rId3"/>
    <p:sldId id="276" r:id="rId4"/>
    <p:sldId id="275" r:id="rId5"/>
    <p:sldId id="277" r:id="rId6"/>
    <p:sldId id="278" r:id="rId7"/>
    <p:sldId id="279" r:id="rId8"/>
    <p:sldId id="280" r:id="rId9"/>
    <p:sldId id="281" r:id="rId10"/>
    <p:sldId id="282" r:id="rId11"/>
    <p:sldId id="284"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5" autoAdjust="0"/>
    <p:restoredTop sz="94660"/>
  </p:normalViewPr>
  <p:slideViewPr>
    <p:cSldViewPr snapToGrid="0" snapToObjects="1">
      <p:cViewPr varScale="1">
        <p:scale>
          <a:sx n="68" d="100"/>
          <a:sy n="68" d="100"/>
        </p:scale>
        <p:origin x="-140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pPr/>
              <a:t>5/30/2015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pPr/>
              <a:t>‹Nº›</a:t>
            </a:fld>
            <a:endParaRPr lang="en-US"/>
          </a:p>
        </p:txBody>
      </p:sp>
    </p:spTree>
    <p:extLst>
      <p:ext uri="{BB962C8B-B14F-4D97-AF65-F5344CB8AC3E}">
        <p14:creationId xmlns=""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pPr/>
              <a:t>5/30/2015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pPr/>
              <a:t>‹Nº›</a:t>
            </a:fld>
            <a:endParaRPr lang="en-US"/>
          </a:p>
        </p:txBody>
      </p:sp>
    </p:spTree>
    <p:extLst>
      <p:ext uri="{BB962C8B-B14F-4D97-AF65-F5344CB8AC3E}">
        <p14:creationId xmlns=""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1</a:t>
            </a:fld>
            <a:endParaRPr lang="en-US"/>
          </a:p>
        </p:txBody>
      </p:sp>
    </p:spTree>
    <p:extLst>
      <p:ext uri="{BB962C8B-B14F-4D97-AF65-F5344CB8AC3E}">
        <p14:creationId xmlns=""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1E5BF589-3978-3C45-966B-D7B7A71F2A0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1E5BF589-3978-3C45-966B-D7B7A71F2A0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12</a:t>
            </a:fld>
            <a:endParaRPr lang="en-US"/>
          </a:p>
        </p:txBody>
      </p:sp>
    </p:spTree>
    <p:extLst>
      <p:ext uri="{BB962C8B-B14F-4D97-AF65-F5344CB8AC3E}">
        <p14:creationId xmlns=""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29F86A-33B4-D74F-9987-734DF519D0A5}" type="datetime1">
              <a:rPr lang="en-US" smtClean="0"/>
              <a:pPr/>
              <a:t>5/30/2015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‹Nº›</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F53F03-396B-BC4A-842C-AEAC65EFE737}" type="datetime1">
              <a:rPr lang="en-US" smtClean="0"/>
              <a:pPr/>
              <a:t>5/30/2015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‹Nº›</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6C9C7-E20F-9A45-8245-DC3F9D786436}" type="datetime1">
              <a:rPr lang="en-US" smtClean="0"/>
              <a:pPr/>
              <a:t>5/30/2015</a:t>
            </a:fld>
            <a:endParaRPr lang="en-US"/>
          </a:p>
        </p:txBody>
      </p:sp>
      <p:sp>
        <p:nvSpPr>
          <p:cNvPr id="6" name="Footer Placeholder 5"/>
          <p:cNvSpPr>
            <a:spLocks noGrp="1"/>
          </p:cNvSpPr>
          <p:nvPr>
            <p:ph type="ftr" sz="quarter" idx="11"/>
          </p:nvPr>
        </p:nvSpPr>
        <p:spPr/>
        <p:txBody>
          <a:bodyPr/>
          <a:lstStyle/>
          <a:p>
            <a:r>
              <a:rPr lang="en-US" smtClean="0"/>
              <a:t>© 2015 EV3Lessons.com, Last edit 4/5/2015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‹Nº›</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BFD58-8232-C74B-949C-AFC788831596}" type="datetime1">
              <a:rPr lang="en-US" smtClean="0"/>
              <a:pPr/>
              <a:t>5/30/2015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‹Nº›</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DD3EB2E-EC30-C24A-A93C-53FC8EAD0A39}" type="datetime1">
              <a:rPr lang="en-US" smtClean="0"/>
              <a:pPr/>
              <a:t>5/30/2015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‹Nº›</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399D2-AD57-8F49-B5F2-A650E7B690D5}" type="datetime1">
              <a:rPr lang="en-US" smtClean="0"/>
              <a:pPr/>
              <a:t>5/30/2015</a:t>
            </a:fld>
            <a:endParaRPr lang="en-US" dirty="0"/>
          </a:p>
        </p:txBody>
      </p:sp>
      <p:sp>
        <p:nvSpPr>
          <p:cNvPr id="6" name="Footer Placeholder 5"/>
          <p:cNvSpPr>
            <a:spLocks noGrp="1"/>
          </p:cNvSpPr>
          <p:nvPr>
            <p:ph type="ftr" sz="quarter" idx="11"/>
          </p:nvPr>
        </p:nvSpPr>
        <p:spPr/>
        <p:txBody>
          <a:bodyPr/>
          <a:lstStyle/>
          <a:p>
            <a:r>
              <a:rPr lang="en-US" smtClean="0"/>
              <a:t>© 2015 EV3Lessons.com, Last edit 4/5/2015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‹Nº›</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BA39F55-C25A-CA4A-BF58-734A11B83A1D}" type="datetime1">
              <a:rPr lang="en-US" smtClean="0"/>
              <a:pPr/>
              <a:t>5/30/2015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‹Nº›</a:t>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1839B01-671B-0644-892A-BD04E675EDCA}" type="datetime1">
              <a:rPr lang="en-US" smtClean="0"/>
              <a:pPr/>
              <a:t>5/30/2015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‹Nº›</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7C7FACC-6D03-1D40-9481-E9F4C479F1B5}" type="datetime1">
              <a:rPr lang="en-US" smtClean="0"/>
              <a:pPr/>
              <a:t>5/30/2015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‹Nº›</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53F9109E-E760-5E46-9443-9A7AA9FDF376}" type="datetime1">
              <a:rPr lang="en-US" smtClean="0"/>
              <a:pPr/>
              <a:t>5/30/2015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‹Nº›</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33093313-B8E6-3C47-B639-30F004A4F12F}" type="datetime1">
              <a:rPr lang="en-US" smtClean="0"/>
              <a:pPr/>
              <a:t>5/30/2015</a:t>
            </a:fld>
            <a:endParaRPr lang="en-US"/>
          </a:p>
        </p:txBody>
      </p:sp>
      <p:sp>
        <p:nvSpPr>
          <p:cNvPr id="5" name="Footer Placeholder 4"/>
          <p:cNvSpPr>
            <a:spLocks noGrp="1"/>
          </p:cNvSpPr>
          <p:nvPr>
            <p:ph type="ftr" sz="quarter" idx="11"/>
          </p:nvPr>
        </p:nvSpPr>
        <p:spPr/>
        <p:txBody>
          <a:bodyPr/>
          <a:lstStyle/>
          <a:p>
            <a:r>
              <a:rPr lang="en-US" smtClean="0"/>
              <a:t>© 2015 EV3Lessons.com, Last edit 4/5/2015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pPr/>
              <a:t>‹Nº›</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4467321F-6946-7D41-A1F3-72B766C76C73}" type="datetime1">
              <a:rPr lang="en-US" smtClean="0"/>
              <a:pPr/>
              <a:t>5/30/2015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pPr/>
              <a:t>‹Nº›</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6A60E2B-7B03-8A40-B1EC-A58C57D64BCC}" type="datetime1">
              <a:rPr lang="en-US" smtClean="0"/>
              <a:pPr/>
              <a:t>5/30/2015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‹Nº›</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34B4CE0-9CA9-5A44-95F5-9A70DEAECA87}" type="datetime1">
              <a:rPr lang="en-US" smtClean="0"/>
              <a:pPr/>
              <a:t>5/30/2015</a:t>
            </a:fld>
            <a:endParaRPr lang="en-US"/>
          </a:p>
        </p:txBody>
      </p:sp>
      <p:sp>
        <p:nvSpPr>
          <p:cNvPr id="8" name="Footer Placeholder 7"/>
          <p:cNvSpPr>
            <a:spLocks noGrp="1"/>
          </p:cNvSpPr>
          <p:nvPr>
            <p:ph type="ftr" sz="quarter" idx="11"/>
          </p:nvPr>
        </p:nvSpPr>
        <p:spPr/>
        <p:txBody>
          <a:bodyPr/>
          <a:lstStyle/>
          <a:p>
            <a:r>
              <a:rPr lang="en-US" smtClean="0"/>
              <a:t>© 2015 EV3Lessons.com, Last edit 4/5/2015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pPr/>
              <a:t>‹Nº›</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9C35B06-ADE9-4E42-BC9C-B2870A8EE647}" type="datetime1">
              <a:rPr lang="en-US" smtClean="0"/>
              <a:pPr/>
              <a:t>5/30/2015</a:t>
            </a:fld>
            <a:endParaRPr lang="en-US"/>
          </a:p>
        </p:txBody>
      </p:sp>
      <p:sp>
        <p:nvSpPr>
          <p:cNvPr id="4" name="Footer Placeholder 3"/>
          <p:cNvSpPr>
            <a:spLocks noGrp="1"/>
          </p:cNvSpPr>
          <p:nvPr>
            <p:ph type="ftr" sz="quarter" idx="11"/>
          </p:nvPr>
        </p:nvSpPr>
        <p:spPr/>
        <p:txBody>
          <a:bodyPr/>
          <a:lstStyle/>
          <a:p>
            <a:r>
              <a:rPr lang="en-US" smtClean="0"/>
              <a:t>© 2015 EV3Lessons.com, Last edit 4/5/2015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‹Nº›</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A3171-6F10-E846-B02E-E9A23F3E8F2A}" type="datetime1">
              <a:rPr lang="en-US" smtClean="0"/>
              <a:pPr/>
              <a:t>5/30/2015</a:t>
            </a:fld>
            <a:endParaRPr lang="en-US"/>
          </a:p>
        </p:txBody>
      </p:sp>
      <p:sp>
        <p:nvSpPr>
          <p:cNvPr id="3" name="Footer Placeholder 2"/>
          <p:cNvSpPr>
            <a:spLocks noGrp="1"/>
          </p:cNvSpPr>
          <p:nvPr>
            <p:ph type="ftr" sz="quarter" idx="11"/>
          </p:nvPr>
        </p:nvSpPr>
        <p:spPr/>
        <p:txBody>
          <a:bodyPr/>
          <a:lstStyle/>
          <a:p>
            <a:r>
              <a:rPr lang="en-US" smtClean="0"/>
              <a:t>© 2015 EV3Lessons.com, Last edit 4/5/2015</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pPr/>
              <a:t>‹Nº›</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5ADC727-B571-2842-9276-CCAAE2336D61}" type="datetime1">
              <a:rPr lang="en-US" smtClean="0"/>
              <a:pPr/>
              <a:t>5/30/2015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4/5/2015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pPr/>
              <a:t>‹Nº›</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hyperlink" Target="mailto:frank.levine@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roidslogo2.png"/>
          <p:cNvPicPr>
            <a:picLocks noGrp="1" noChangeAspect="1"/>
          </p:cNvPicPr>
          <p:nvPr>
            <p:ph type="pic" sz="quarter" idx="13"/>
          </p:nvPr>
        </p:nvPicPr>
        <p:blipFill>
          <a:blip r:embed="rId3" cstate="email">
            <a:extLst>
              <a:ext uri="{28A0092B-C50C-407E-A947-70E740481C1C}">
                <a14:useLocalDpi xmlns="" xmlns:a14="http://schemas.microsoft.com/office/drawing/2010/main" val="0"/>
              </a:ext>
            </a:extLst>
          </a:blip>
          <a:srcRect t="2627" b="2627"/>
          <a:stretch>
            <a:fillRect/>
          </a:stretch>
        </p:blipFill>
        <p:spPr>
          <a:xfrm>
            <a:off x="247673" y="5252598"/>
            <a:ext cx="1209338" cy="1145791"/>
          </a:xfrm>
        </p:spPr>
      </p:pic>
      <p:sp>
        <p:nvSpPr>
          <p:cNvPr id="4" name="Subtitle 3"/>
          <p:cNvSpPr>
            <a:spLocks noGrp="1"/>
          </p:cNvSpPr>
          <p:nvPr>
            <p:ph type="subTitle" idx="1"/>
          </p:nvPr>
        </p:nvSpPr>
        <p:spPr>
          <a:xfrm>
            <a:off x="1576397" y="5252598"/>
            <a:ext cx="3749229" cy="484094"/>
          </a:xfrm>
        </p:spPr>
        <p:txBody>
          <a:bodyPr>
            <a:normAutofit fontScale="85000" lnSpcReduction="20000"/>
          </a:bodyPr>
          <a:lstStyle/>
          <a:p>
            <a:r>
              <a:rPr lang="en-US" dirty="0" err="1" smtClean="0">
                <a:solidFill>
                  <a:schemeClr val="tx1"/>
                </a:solidFill>
              </a:rPr>
              <a:t>Por</a:t>
            </a:r>
            <a:r>
              <a:rPr lang="en-US" dirty="0" smtClean="0">
                <a:solidFill>
                  <a:schemeClr val="tx1"/>
                </a:solidFill>
              </a:rPr>
              <a:t> Droids Robotics</a:t>
            </a:r>
          </a:p>
          <a:p>
            <a:r>
              <a:rPr lang="en-US" dirty="0" err="1" smtClean="0">
                <a:solidFill>
                  <a:schemeClr val="tx1"/>
                </a:solidFill>
              </a:rPr>
              <a:t>Código</a:t>
            </a:r>
            <a:r>
              <a:rPr lang="en-US" dirty="0" smtClean="0">
                <a:solidFill>
                  <a:schemeClr val="tx1"/>
                </a:solidFill>
              </a:rPr>
              <a:t> </a:t>
            </a:r>
            <a:r>
              <a:rPr lang="en-US" dirty="0" err="1" smtClean="0">
                <a:solidFill>
                  <a:schemeClr val="tx1"/>
                </a:solidFill>
              </a:rPr>
              <a:t>por</a:t>
            </a:r>
            <a:r>
              <a:rPr lang="en-US" dirty="0" smtClean="0">
                <a:solidFill>
                  <a:schemeClr val="tx1"/>
                </a:solidFill>
              </a:rPr>
              <a:t> The Construction Mavericks</a:t>
            </a:r>
            <a:endParaRPr lang="en-US" dirty="0">
              <a:solidFill>
                <a:schemeClr val="tx1"/>
              </a:solidFill>
            </a:endParaRPr>
          </a:p>
        </p:txBody>
      </p:sp>
      <p:sp>
        <p:nvSpPr>
          <p:cNvPr id="2" name="Title 1"/>
          <p:cNvSpPr>
            <a:spLocks noGrp="1"/>
          </p:cNvSpPr>
          <p:nvPr>
            <p:ph type="ctrTitle"/>
          </p:nvPr>
        </p:nvSpPr>
        <p:spPr>
          <a:xfrm>
            <a:off x="199698" y="2974369"/>
            <a:ext cx="7810967" cy="1088237"/>
          </a:xfrm>
        </p:spPr>
        <p:txBody>
          <a:bodyPr>
            <a:normAutofit/>
          </a:bodyPr>
          <a:lstStyle/>
          <a:p>
            <a:r>
              <a:rPr lang="es-ES" sz="6600" dirty="0" smtClean="0">
                <a:solidFill>
                  <a:srgbClr val="FF0000"/>
                </a:solidFill>
              </a:rPr>
              <a:t>Control Proporcional</a:t>
            </a:r>
            <a:endParaRPr lang="es-ES" dirty="0">
              <a:solidFill>
                <a:srgbClr val="FF0000"/>
              </a:solidFill>
            </a:endParaRPr>
          </a:p>
        </p:txBody>
      </p:sp>
      <p:sp>
        <p:nvSpPr>
          <p:cNvPr id="3" name="TextBox 2"/>
          <p:cNvSpPr txBox="1"/>
          <p:nvPr/>
        </p:nvSpPr>
        <p:spPr>
          <a:xfrm>
            <a:off x="329321" y="353342"/>
            <a:ext cx="7754284" cy="1569660"/>
          </a:xfrm>
          <a:prstGeom prst="rect">
            <a:avLst/>
          </a:prstGeom>
          <a:noFill/>
        </p:spPr>
        <p:txBody>
          <a:bodyPr wrap="square" rtlCol="0">
            <a:spAutoFit/>
          </a:bodyPr>
          <a:lstStyle/>
          <a:p>
            <a:r>
              <a:rPr lang="en-US" sz="4800" dirty="0" smtClean="0">
                <a:solidFill>
                  <a:schemeClr val="bg1"/>
                </a:solidFill>
              </a:rPr>
              <a:t>LECCIÓN AVANZADA DE PROGRAMACIÓN EV3</a:t>
            </a:r>
            <a:endParaRPr lang="en-US" sz="4800" dirty="0">
              <a:solidFill>
                <a:schemeClr val="bg1"/>
              </a:solidFill>
            </a:endParaRPr>
          </a:p>
        </p:txBody>
      </p:sp>
      <p:sp>
        <p:nvSpPr>
          <p:cNvPr id="5" name="Slide Number Placeholder 4"/>
          <p:cNvSpPr>
            <a:spLocks noGrp="1"/>
          </p:cNvSpPr>
          <p:nvPr>
            <p:ph type="sldNum" sz="quarter" idx="12"/>
          </p:nvPr>
        </p:nvSpPr>
        <p:spPr/>
        <p:txBody>
          <a:bodyPr/>
          <a:lstStyle/>
          <a:p>
            <a:fld id="{7F5CE407-6216-4202-80E4-A30DC2F709B2}" type="slidenum">
              <a:rPr lang="en-US" smtClean="0"/>
              <a:pPr/>
              <a:t>1</a:t>
            </a:fld>
            <a:endParaRPr lang="en-US"/>
          </a:p>
        </p:txBody>
      </p:sp>
      <p:pic>
        <p:nvPicPr>
          <p:cNvPr id="8" name="Picture 7" descr="EV3Lessons.com"/>
          <p:cNvPicPr>
            <a:picLocks noChangeAspect="1"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6042159" y="5494645"/>
            <a:ext cx="2940317" cy="109211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Autofit/>
          </a:bodyPr>
          <a:lstStyle/>
          <a:p>
            <a:r>
              <a:rPr lang="es-ES" sz="3200" dirty="0" smtClean="0"/>
              <a:t>Solución: Giro a derecha (sensor giroscópico)</a:t>
            </a:r>
            <a:endParaRPr lang="en-US" sz="3200"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10</a:t>
            </a:fld>
            <a:endParaRPr lang="en-US"/>
          </a:p>
        </p:txBody>
      </p:sp>
      <p:pic>
        <p:nvPicPr>
          <p:cNvPr id="4098" name="Picture 2"/>
          <p:cNvPicPr>
            <a:picLocks noChangeAspect="1" noChangeArrowheads="1"/>
          </p:cNvPicPr>
          <p:nvPr/>
        </p:nvPicPr>
        <p:blipFill>
          <a:blip r:embed="rId2" cstate="print"/>
          <a:srcRect t="6478" b="2552"/>
          <a:stretch>
            <a:fillRect/>
          </a:stretch>
        </p:blipFill>
        <p:spPr bwMode="auto">
          <a:xfrm>
            <a:off x="436563" y="1739962"/>
            <a:ext cx="8268824" cy="4697070"/>
          </a:xfrm>
          <a:prstGeom prst="rect">
            <a:avLst/>
          </a:prstGeom>
          <a:noFill/>
          <a:ln w="9525">
            <a:noFill/>
            <a:miter lim="800000"/>
            <a:headEnd/>
            <a:tailEnd/>
          </a:ln>
        </p:spPr>
      </p:pic>
      <p:sp>
        <p:nvSpPr>
          <p:cNvPr id="8"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375028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Guía de discusión</a:t>
            </a:r>
            <a:endParaRPr lang="es-ES" dirty="0"/>
          </a:p>
        </p:txBody>
      </p:sp>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es-ES" dirty="0" smtClean="0">
                <a:solidFill>
                  <a:srgbClr val="FF0000"/>
                </a:solidFill>
              </a:rPr>
              <a:t>¿Qué significa Control Proporcional?</a:t>
            </a:r>
            <a:br>
              <a:rPr lang="es-ES" dirty="0" smtClean="0">
                <a:solidFill>
                  <a:srgbClr val="FF0000"/>
                </a:solidFill>
              </a:rPr>
            </a:br>
            <a:r>
              <a:rPr lang="es-ES" dirty="0" smtClean="0"/>
              <a:t>Respuesta. Movimiento más o menos rápido del robot en función de la distancia de éste al objetivo</a:t>
            </a:r>
          </a:p>
          <a:p>
            <a:pPr marL="457200" indent="-457200">
              <a:buFont typeface="+mj-lt"/>
              <a:buAutoNum type="arabicPeriod"/>
            </a:pPr>
            <a:r>
              <a:rPr lang="es-ES" dirty="0" smtClean="0">
                <a:solidFill>
                  <a:srgbClr val="FF0000"/>
                </a:solidFill>
              </a:rPr>
              <a:t>¿Qué tienen todos los códigos de Control Proporcional en común?</a:t>
            </a:r>
            <a:br>
              <a:rPr lang="es-ES" dirty="0" smtClean="0">
                <a:solidFill>
                  <a:srgbClr val="FF0000"/>
                </a:solidFill>
              </a:rPr>
            </a:br>
            <a:r>
              <a:rPr lang="es-ES" dirty="0" smtClean="0"/>
              <a:t>Respuesta. Todos calculan un error y aplican una corrección</a:t>
            </a:r>
          </a:p>
          <a:p>
            <a:pPr marL="457200" indent="-457200">
              <a:buFont typeface="+mj-lt"/>
              <a:buAutoNum type="arabicPeriod"/>
            </a:pPr>
            <a:endParaRPr lang="es-ES" dirty="0" smtClean="0"/>
          </a:p>
          <a:p>
            <a:endParaRPr lang="es-E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11</a:t>
            </a:fld>
            <a:endParaRPr lang="en-US"/>
          </a:p>
        </p:txBody>
      </p:sp>
      <p:sp>
        <p:nvSpPr>
          <p:cNvPr id="6"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154794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s-ES" dirty="0" smtClean="0">
                <a:latin typeface="+mn-lt"/>
              </a:rPr>
              <a:t>Créditos</a:t>
            </a:r>
            <a:endParaRPr lang="es-E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s-ES" dirty="0" smtClean="0"/>
              <a:t>Este tutorial ha sido creado por </a:t>
            </a:r>
            <a:r>
              <a:rPr lang="es-ES" dirty="0" err="1" smtClean="0"/>
              <a:t>Sanjay</a:t>
            </a:r>
            <a:r>
              <a:rPr lang="es-ES" dirty="0" smtClean="0"/>
              <a:t> </a:t>
            </a:r>
            <a:r>
              <a:rPr lang="es-ES" dirty="0" err="1" smtClean="0"/>
              <a:t>Seshan</a:t>
            </a:r>
            <a:r>
              <a:rPr lang="es-ES" dirty="0" smtClean="0"/>
              <a:t> y </a:t>
            </a:r>
            <a:r>
              <a:rPr lang="es-ES" dirty="0" err="1" smtClean="0"/>
              <a:t>Arvind</a:t>
            </a:r>
            <a:r>
              <a:rPr lang="es-ES" dirty="0" smtClean="0"/>
              <a:t> </a:t>
            </a:r>
            <a:r>
              <a:rPr lang="es-ES" dirty="0" err="1" smtClean="0"/>
              <a:t>Seshan</a:t>
            </a:r>
            <a:r>
              <a:rPr lang="es-ES" dirty="0" smtClean="0"/>
              <a:t> de </a:t>
            </a:r>
            <a:r>
              <a:rPr lang="es-ES" dirty="0" err="1" smtClean="0"/>
              <a:t>Droids</a:t>
            </a:r>
            <a:r>
              <a:rPr lang="es-ES" dirty="0" smtClean="0"/>
              <a:t> </a:t>
            </a:r>
            <a:r>
              <a:rPr lang="es-ES" dirty="0" err="1" smtClean="0"/>
              <a:t>Robotics</a:t>
            </a:r>
            <a:r>
              <a:rPr lang="es-ES" dirty="0" smtClean="0"/>
              <a:t> (</a:t>
            </a:r>
            <a:r>
              <a:rPr lang="es-ES" dirty="0" smtClean="0">
                <a:hlinkClick r:id="rId3"/>
              </a:rPr>
              <a:t>team@droidsrobotics.org</a:t>
            </a:r>
            <a:r>
              <a:rPr lang="es-ES" dirty="0" smtClean="0"/>
              <a:t>).</a:t>
            </a:r>
          </a:p>
          <a:p>
            <a:pPr marL="454025" lvl="1" indent="-454025">
              <a:spcBef>
                <a:spcPts val="2000"/>
              </a:spcBef>
              <a:buClr>
                <a:schemeClr val="bg1">
                  <a:lumMod val="65000"/>
                </a:schemeClr>
              </a:buClr>
            </a:pPr>
            <a:r>
              <a:rPr lang="es-ES" dirty="0" smtClean="0"/>
              <a:t>El código original  del sensor giroscópico ha sido proporcionado por </a:t>
            </a:r>
            <a:r>
              <a:rPr lang="es-ES" dirty="0" err="1" smtClean="0"/>
              <a:t>Construction</a:t>
            </a:r>
            <a:r>
              <a:rPr lang="es-ES" dirty="0" smtClean="0"/>
              <a:t> </a:t>
            </a:r>
            <a:r>
              <a:rPr lang="es-ES" dirty="0" err="1" smtClean="0"/>
              <a:t>Mavericks</a:t>
            </a:r>
            <a:r>
              <a:rPr lang="es-ES" dirty="0" smtClean="0"/>
              <a:t> (</a:t>
            </a:r>
            <a:r>
              <a:rPr lang="es-ES" sz="2400" dirty="0" smtClean="0">
                <a:hlinkClick r:id="rId4"/>
              </a:rPr>
              <a:t>frank.levine@gmail.com</a:t>
            </a:r>
            <a:r>
              <a:rPr lang="es-ES" sz="2400" dirty="0" smtClean="0"/>
              <a:t>)</a:t>
            </a:r>
          </a:p>
          <a:p>
            <a:pPr marL="454025" lvl="1" indent="-454025">
              <a:spcBef>
                <a:spcPts val="2000"/>
              </a:spcBef>
              <a:buClr>
                <a:schemeClr val="bg1">
                  <a:lumMod val="65000"/>
                </a:schemeClr>
              </a:buClr>
            </a:pPr>
            <a:r>
              <a:rPr lang="es-ES" dirty="0" smtClean="0"/>
              <a:t>Traducción realizada por Toni Soler de </a:t>
            </a:r>
            <a:r>
              <a:rPr lang="es-ES" dirty="0" err="1" smtClean="0"/>
              <a:t>Apps&amp;Lego</a:t>
            </a:r>
            <a:endParaRPr lang="es-ES" dirty="0" smtClean="0"/>
          </a:p>
          <a:p>
            <a:pPr marL="454025" lvl="1" indent="-454025">
              <a:spcBef>
                <a:spcPts val="2000"/>
              </a:spcBef>
              <a:buClr>
                <a:schemeClr val="bg1">
                  <a:lumMod val="65000"/>
                </a:schemeClr>
              </a:buClr>
            </a:pPr>
            <a:r>
              <a:rPr lang="es-ES" dirty="0" smtClean="0"/>
              <a:t>Más lecciones en www.ev3lessons.com</a:t>
            </a:r>
            <a:endParaRPr lang="es-ES" dirty="0"/>
          </a:p>
        </p:txBody>
      </p:sp>
      <p:sp>
        <p:nvSpPr>
          <p:cNvPr id="4" name="Footer Placeholder 3"/>
          <p:cNvSpPr>
            <a:spLocks noGrp="1"/>
          </p:cNvSpPr>
          <p:nvPr>
            <p:ph type="ftr" sz="quarter" idx="11"/>
          </p:nvPr>
        </p:nvSpPr>
        <p:spPr/>
        <p:txBody>
          <a:bodyPr/>
          <a:lstStyle/>
          <a:p>
            <a:r>
              <a:rPr lang="en-US" dirty="0" smtClean="0"/>
              <a:t>© 2015 EV3Lessons.com, Last edit 5/30/2015</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lang="es-ES" altLang="en-US" sz="2000" dirty="0" smtClean="0">
                <a:solidFill>
                  <a:srgbClr val="000000"/>
                </a:solidFill>
                <a:latin typeface="Helvetica Neue"/>
              </a:rPr>
              <a:t>Este trabajo está bajo licencia</a:t>
            </a:r>
            <a:r>
              <a:rPr kumimoji="0" lang="en-US" altLang="en-US" sz="2000" b="0" i="0" u="none" strike="noStrike" cap="none" normalizeH="0" baseline="0" dirty="0" smtClean="0">
                <a:ln>
                  <a:noFill/>
                </a:ln>
                <a:solidFill>
                  <a:srgbClr val="000000"/>
                </a:solidFill>
                <a:effectLst/>
                <a:latin typeface="Helvetica Neue"/>
              </a:rPr>
              <a:t> </a:t>
            </a:r>
            <a:r>
              <a:rPr kumimoji="0" lang="en-US" altLang="en-US" sz="2000" b="0" i="0" u="none" strike="noStrike" cap="none" normalizeH="0" baseline="0" dirty="0" smtClean="0">
                <a:ln>
                  <a:noFill/>
                </a:ln>
                <a:solidFill>
                  <a:srgbClr val="4374B7"/>
                </a:solidFill>
                <a:effectLst/>
                <a:latin typeface="Helvetica Neue"/>
                <a:hlinkClick r:id="rId5"/>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5"/>
              </a:rPr>
              <a:t>NonCommercial</a:t>
            </a:r>
            <a:r>
              <a:rPr kumimoji="0" lang="en-US" altLang="en-US" sz="2000" b="0" i="0" u="none" strike="noStrike" cap="none" normalizeH="0" baseline="0" dirty="0" smtClean="0">
                <a:ln>
                  <a:noFill/>
                </a:ln>
                <a:solidFill>
                  <a:srgbClr val="4374B7"/>
                </a:solidFill>
                <a:effectLst/>
                <a:latin typeface="Helvetica Neue"/>
                <a:hlinkClick r:id="rId5"/>
              </a:rPr>
              <a:t>-</a:t>
            </a:r>
            <a:r>
              <a:rPr kumimoji="0" lang="en-US" altLang="en-US" sz="2000" b="0" i="0" u="none" strike="noStrike" cap="none" normalizeH="0" baseline="0" dirty="0" err="1" smtClean="0">
                <a:ln>
                  <a:noFill/>
                </a:ln>
                <a:solidFill>
                  <a:srgbClr val="4374B7"/>
                </a:solidFill>
                <a:effectLst/>
                <a:latin typeface="Helvetica Neue"/>
                <a:hlinkClick r:id="rId5"/>
              </a:rPr>
              <a:t>ShareAlike</a:t>
            </a:r>
            <a:r>
              <a:rPr kumimoji="0" lang="en-US" altLang="en-US" sz="2000" b="0" i="0" u="none" strike="noStrike" cap="none" normalizeH="0" baseline="0" dirty="0" smtClean="0">
                <a:ln>
                  <a:noFill/>
                </a:ln>
                <a:solidFill>
                  <a:srgbClr val="4374B7"/>
                </a:solidFill>
                <a:effectLst/>
                <a:latin typeface="Helvetica Neue"/>
                <a:hlinkClick r:id="rId5"/>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593786" y="438318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pPr/>
              <a:t>12</a:t>
            </a:fld>
            <a:endParaRPr lang="en-US"/>
          </a:p>
        </p:txBody>
      </p:sp>
    </p:spTree>
    <p:extLst>
      <p:ext uri="{BB962C8B-B14F-4D97-AF65-F5344CB8AC3E}">
        <p14:creationId xmlns="" xmlns:p14="http://schemas.microsoft.com/office/powerpoint/2010/main" val="4261110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s-ES" dirty="0" smtClean="0"/>
              <a:t>Objetivos de la lección</a:t>
            </a:r>
            <a:endParaRPr lang="es-ES" dirty="0"/>
          </a:p>
        </p:txBody>
      </p:sp>
      <p:sp>
        <p:nvSpPr>
          <p:cNvPr id="3" name="Content Placeholder 2"/>
          <p:cNvSpPr>
            <a:spLocks noGrp="1"/>
          </p:cNvSpPr>
          <p:nvPr>
            <p:ph idx="1"/>
          </p:nvPr>
        </p:nvSpPr>
        <p:spPr>
          <a:xfrm>
            <a:off x="284163" y="2133600"/>
            <a:ext cx="8574087" cy="3992563"/>
          </a:xfrm>
        </p:spPr>
        <p:txBody>
          <a:bodyPr>
            <a:normAutofit/>
          </a:bodyPr>
          <a:lstStyle/>
          <a:p>
            <a:pPr marL="457200" indent="-457200">
              <a:buFont typeface="+mj-lt"/>
              <a:buAutoNum type="arabicPeriod"/>
            </a:pPr>
            <a:r>
              <a:rPr lang="es-ES" b="0" dirty="0" smtClean="0"/>
              <a:t>Aprender qué </a:t>
            </a:r>
            <a:r>
              <a:rPr lang="es-ES" dirty="0" smtClean="0"/>
              <a:t>significa el control proporcional y porqué usarlo.</a:t>
            </a:r>
          </a:p>
          <a:p>
            <a:pPr marL="457200" indent="-457200">
              <a:buFont typeface="+mj-lt"/>
              <a:buAutoNum type="arabicPeriod"/>
            </a:pPr>
            <a:endParaRPr lang="es-ES" b="0" dirty="0" smtClean="0"/>
          </a:p>
          <a:p>
            <a:pPr marL="457200" indent="-457200">
              <a:buFont typeface="+mj-lt"/>
              <a:buAutoNum type="arabicPeriod"/>
            </a:pPr>
            <a:r>
              <a:rPr lang="es-ES" dirty="0" smtClean="0"/>
              <a:t>Aprender a aplicar el control proporcional al sensor Giroscópico, de Color i Ultrasónico.</a:t>
            </a:r>
            <a:endParaRPr lang="es-ES" b="0" dirty="0" smtClean="0"/>
          </a:p>
          <a:p>
            <a:pPr marL="457200" indent="-457200">
              <a:buFont typeface="+mj-lt"/>
              <a:buAutoNum type="arabicPeriod"/>
            </a:pPr>
            <a:endParaRPr lang="es-ES" dirty="0" smtClean="0"/>
          </a:p>
          <a:p>
            <a:pPr marL="0" indent="0">
              <a:buNone/>
            </a:pPr>
            <a:r>
              <a:rPr lang="es-ES" dirty="0" smtClean="0"/>
              <a:t>Prerrequisitos: Bloques matemáticos, Calibración del sensor de color, Cables de datos</a:t>
            </a:r>
            <a:endParaRPr lang="es-ES" b="0"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
        <p:nvSpPr>
          <p:cNvPr id="6"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400" dirty="0" smtClean="0"/>
              <a:t>Aprender y discutir el Control Proporcional</a:t>
            </a:r>
            <a:endParaRPr lang="es-ES" sz="3400" dirty="0"/>
          </a:p>
        </p:txBody>
      </p:sp>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s-ES" dirty="0" smtClean="0"/>
              <a:t>En nuestro equipo, entendemos “proporcional” como un juego.  </a:t>
            </a:r>
          </a:p>
          <a:p>
            <a:r>
              <a:rPr lang="es-ES" dirty="0" smtClean="0"/>
              <a:t>Poned una venda en los ojos a un miembro del equipo. Él o ella tiene que desplazarse tan rápido como pueda por una habitación y detenerse exactamente en una línea dibujada en el suelo (utilizad cinta adhesiva para dibujar la línea).</a:t>
            </a:r>
          </a:p>
          <a:p>
            <a:r>
              <a:rPr lang="es-ES" dirty="0" smtClean="0"/>
              <a:t>El resto del equipo tiene que darle las instrucciones (comandos).</a:t>
            </a:r>
          </a:p>
          <a:p>
            <a:r>
              <a:rPr lang="es-ES" dirty="0" smtClean="0"/>
              <a:t>Cuando vuestro compañero esté lejos, debe moverse rápido y con pasos grandes. Pero, a medida que se acerca a la línea, si continua corriendo, se la pasará.  Así que, para que eso no suceda, debéis guiar al compañero para que vaya más lento y con pasos más pequeños.</a:t>
            </a:r>
          </a:p>
          <a:p>
            <a:r>
              <a:rPr lang="es-ES" dirty="0" smtClean="0"/>
              <a:t>Debéis programar el robot del mismo modo!</a:t>
            </a:r>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 xmlns:a14="http://schemas.microsoft.com/office/drawing/2010/main" val="0"/>
              </a:ext>
            </a:extLst>
          </a:blip>
          <a:srcRect l="21979" t="49424"/>
          <a:stretch/>
        </p:blipFill>
        <p:spPr>
          <a:xfrm>
            <a:off x="4309496" y="4999091"/>
            <a:ext cx="4363152" cy="1635118"/>
          </a:xfrm>
          <a:prstGeom prst="rect">
            <a:avLst/>
          </a:prstGeom>
        </p:spPr>
      </p:pic>
      <p:sp>
        <p:nvSpPr>
          <p:cNvPr id="8"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s-ES" smtClean="0"/>
              <a:t>¿Por qué el Control Proporcional?</a:t>
            </a:r>
            <a:endParaRPr lang="es-ES"/>
          </a:p>
        </p:txBody>
      </p:sp>
      <p:sp>
        <p:nvSpPr>
          <p:cNvPr id="3" name="Content Placeholder 2"/>
          <p:cNvSpPr>
            <a:spLocks noGrp="1"/>
          </p:cNvSpPr>
          <p:nvPr>
            <p:ph idx="1"/>
          </p:nvPr>
        </p:nvSpPr>
        <p:spPr>
          <a:xfrm>
            <a:off x="284163" y="2133600"/>
            <a:ext cx="8574087" cy="3992563"/>
          </a:xfrm>
        </p:spPr>
        <p:txBody>
          <a:bodyPr>
            <a:normAutofit fontScale="85000" lnSpcReduction="20000"/>
          </a:bodyPr>
          <a:lstStyle/>
          <a:p>
            <a:pPr marL="342900" indent="-342900">
              <a:buFont typeface="Arial"/>
              <a:buChar char="•"/>
            </a:pPr>
            <a:r>
              <a:rPr lang="es-ES" sz="2600" dirty="0" smtClean="0"/>
              <a:t>¿Qué significa </a:t>
            </a:r>
            <a:r>
              <a:rPr lang="es-ES" sz="2600" i="1" dirty="0" smtClean="0"/>
              <a:t>proporcional</a:t>
            </a:r>
            <a:r>
              <a:rPr lang="es-ES" sz="2600" dirty="0" smtClean="0"/>
              <a:t>?</a:t>
            </a:r>
          </a:p>
          <a:p>
            <a:pPr marL="803275" lvl="1" indent="-342900">
              <a:buFont typeface="Arial"/>
              <a:buChar char="•"/>
            </a:pPr>
            <a:r>
              <a:rPr lang="es-ES" b="0" dirty="0" smtClean="0"/>
              <a:t>El robot se mueve proporcionalmente – </a:t>
            </a:r>
            <a:r>
              <a:rPr lang="es-ES" dirty="0" smtClean="0"/>
              <a:t>movimiento más o menos rápido según se acerca a su objetivo.</a:t>
            </a:r>
          </a:p>
          <a:p>
            <a:pPr marL="803275" lvl="1" indent="-342900">
              <a:buFont typeface="Arial"/>
              <a:buChar char="•"/>
            </a:pPr>
            <a:r>
              <a:rPr lang="es-ES" dirty="0" smtClean="0"/>
              <a:t>En un seguidor de línea, el robot puede hacer un giro más fuerte si está más lejos de la línea.</a:t>
            </a:r>
            <a:endParaRPr lang="es-ES" b="0" dirty="0" smtClean="0"/>
          </a:p>
          <a:p>
            <a:pPr marL="342900" indent="-342900">
              <a:buFont typeface="Arial"/>
              <a:buChar char="•"/>
            </a:pPr>
            <a:r>
              <a:rPr lang="es-ES" dirty="0" smtClean="0"/>
              <a:t>El Control proporcional permite ser más preciso y más rápido.</a:t>
            </a:r>
            <a:endParaRPr lang="es-ES" b="0" dirty="0" smtClean="0"/>
          </a:p>
          <a:p>
            <a:pPr marL="342900" indent="-342900">
              <a:buFont typeface="Arial"/>
              <a:buChar char="•"/>
            </a:pPr>
            <a:r>
              <a:rPr lang="es-ES" dirty="0" smtClean="0">
                <a:solidFill>
                  <a:srgbClr val="FF0000"/>
                </a:solidFill>
              </a:rPr>
              <a:t>El pseudocódigo para cada programa de Control Proporcional consta de dos etapas</a:t>
            </a:r>
            <a:r>
              <a:rPr lang="es-ES" b="0" dirty="0" smtClean="0">
                <a:solidFill>
                  <a:srgbClr val="FF0000"/>
                </a:solidFill>
              </a:rPr>
              <a:t>:</a:t>
            </a:r>
          </a:p>
          <a:p>
            <a:pPr lvl="1">
              <a:buFont typeface="+mj-lt"/>
              <a:buAutoNum type="arabicPeriod"/>
            </a:pPr>
            <a:r>
              <a:rPr lang="es-ES" b="1" dirty="0" smtClean="0"/>
              <a:t>Calcular el error </a:t>
            </a:r>
            <a:r>
              <a:rPr lang="es-ES" dirty="0" smtClean="0">
                <a:sym typeface="Wingdings"/>
              </a:rPr>
              <a:t> distancia del robot al objetivo</a:t>
            </a:r>
          </a:p>
          <a:p>
            <a:pPr marL="914400" lvl="1" indent="-457200">
              <a:buFont typeface="+mj-lt"/>
              <a:buAutoNum type="arabicPeriod"/>
            </a:pPr>
            <a:r>
              <a:rPr lang="es-ES" b="1" dirty="0" smtClean="0">
                <a:sym typeface="Wingdings"/>
              </a:rPr>
              <a:t>Hacer la corrección </a:t>
            </a:r>
            <a:r>
              <a:rPr lang="es-ES" dirty="0" smtClean="0">
                <a:sym typeface="Wingdings"/>
              </a:rPr>
              <a:t> hacer que el robot tome una corrección que es proporcional al error (por eso se llama control proporcional). Se debe multiplicar el error por un factor de escala para determinar la corrección.</a:t>
            </a:r>
            <a:endParaRPr lang="es-ES" b="0"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
        <p:nvSpPr>
          <p:cNvPr id="6"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1920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s-ES" dirty="0" smtClean="0"/>
              <a:t>Desafíos</a:t>
            </a:r>
            <a:endParaRPr lang="es-ES" dirty="0"/>
          </a:p>
        </p:txBody>
      </p:sp>
      <p:sp>
        <p:nvSpPr>
          <p:cNvPr id="3" name="Content Placeholder 2"/>
          <p:cNvSpPr>
            <a:spLocks noGrp="1"/>
          </p:cNvSpPr>
          <p:nvPr>
            <p:ph idx="1"/>
          </p:nvPr>
        </p:nvSpPr>
        <p:spPr>
          <a:xfrm>
            <a:off x="284163" y="1889051"/>
            <a:ext cx="8475478" cy="3992563"/>
          </a:xfrm>
        </p:spPr>
        <p:txBody>
          <a:bodyPr>
            <a:normAutofit fontScale="92500"/>
          </a:bodyPr>
          <a:lstStyle/>
          <a:p>
            <a:r>
              <a:rPr lang="es-ES" dirty="0" smtClean="0"/>
              <a:t>Para aprender a utilizar el control proporcional, proponemos tres retos diferentes </a:t>
            </a:r>
            <a:r>
              <a:rPr lang="es-ES" b="0" dirty="0" smtClean="0"/>
              <a:t>:</a:t>
            </a:r>
          </a:p>
          <a:p>
            <a:pPr lvl="1"/>
            <a:r>
              <a:rPr lang="es-ES" dirty="0" smtClean="0"/>
              <a:t>Perro Seguidor: Uso del control proporcional con el sensor ultrasónico para conseguir que el robot se quede en todo momento a 15 cm de distancia de la persona (incluso cuando ésta se mueve)</a:t>
            </a:r>
          </a:p>
          <a:p>
            <a:pPr lvl="1"/>
            <a:r>
              <a:rPr lang="es-ES" dirty="0" smtClean="0"/>
              <a:t>Seguidor de línea: Uso del control proporcional con el sensor de luz para conseguir que el robot siga la línea suavemente. (Más detalles en la lección del Seguidor de Línea Proporcional)</a:t>
            </a:r>
          </a:p>
          <a:p>
            <a:pPr lvl="1"/>
            <a:r>
              <a:rPr lang="es-ES" dirty="0" smtClean="0"/>
              <a:t>Sensor giroscópico: Uso del control proporcional con el sensor giroscópico para conseguir que el robot gire con precisión a un ángulo objetivo.</a:t>
            </a:r>
            <a:endParaRPr lang="es-ES" b="0" dirty="0" smtClean="0"/>
          </a:p>
        </p:txBody>
      </p:sp>
      <p:sp>
        <p:nvSpPr>
          <p:cNvPr id="5" name="Slide Number Placeholder 4"/>
          <p:cNvSpPr>
            <a:spLocks noGrp="1"/>
          </p:cNvSpPr>
          <p:nvPr>
            <p:ph type="sldNum" sz="quarter" idx="12"/>
          </p:nvPr>
        </p:nvSpPr>
        <p:spPr/>
        <p:txBody>
          <a:bodyPr/>
          <a:lstStyle/>
          <a:p>
            <a:fld id="{4382A7F7-08BF-4252-8141-63FB96055BBB}" type="slidenum">
              <a:rPr lang="en-US" smtClean="0"/>
              <a:pPr/>
              <a:t>5</a:t>
            </a:fld>
            <a:endParaRPr lang="en-US"/>
          </a:p>
        </p:txBody>
      </p:sp>
      <p:sp>
        <p:nvSpPr>
          <p:cNvPr id="6"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3803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Pseudocode</a:t>
            </a:r>
            <a:r>
              <a:rPr lang="en-US" dirty="0" smtClean="0"/>
              <a:t>/Hints</a:t>
            </a:r>
            <a:endParaRPr lang="en-US" dirty="0"/>
          </a:p>
        </p:txBody>
      </p:sp>
      <p:graphicFrame>
        <p:nvGraphicFramePr>
          <p:cNvPr id="7" name="Table 6"/>
          <p:cNvGraphicFramePr>
            <a:graphicFrameLocks noGrp="1"/>
          </p:cNvGraphicFramePr>
          <p:nvPr>
            <p:extLst>
              <p:ext uri="{D42A27DB-BD31-4B8C-83A1-F6EECF244321}">
                <p14:modId xmlns="" xmlns:p14="http://schemas.microsoft.com/office/powerpoint/2010/main" val="3223710304"/>
              </p:ext>
            </p:extLst>
          </p:nvPr>
        </p:nvGraphicFramePr>
        <p:xfrm>
          <a:off x="602341" y="2087843"/>
          <a:ext cx="7870372" cy="393700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s-ES" b="1" noProof="0" dirty="0" err="1" smtClean="0"/>
                        <a:t>Application</a:t>
                      </a:r>
                      <a:endParaRPr lang="es-ES" b="1" noProof="0" dirty="0"/>
                    </a:p>
                  </a:txBody>
                  <a:tcPr>
                    <a:solidFill>
                      <a:srgbClr val="F5C201"/>
                    </a:solidFill>
                  </a:tcPr>
                </a:tc>
                <a:tc>
                  <a:txBody>
                    <a:bodyPr/>
                    <a:lstStyle/>
                    <a:p>
                      <a:r>
                        <a:rPr lang="es-ES" b="1" noProof="0" smtClean="0"/>
                        <a:t>Objective</a:t>
                      </a:r>
                      <a:endParaRPr lang="es-ES" b="1" noProof="0"/>
                    </a:p>
                  </a:txBody>
                  <a:tcPr>
                    <a:solidFill>
                      <a:srgbClr val="F5C201"/>
                    </a:solidFill>
                  </a:tcPr>
                </a:tc>
                <a:tc>
                  <a:txBody>
                    <a:bodyPr/>
                    <a:lstStyle/>
                    <a:p>
                      <a:r>
                        <a:rPr lang="es-ES" b="1" noProof="0" smtClean="0"/>
                        <a:t>Error</a:t>
                      </a:r>
                      <a:endParaRPr lang="es-ES" b="1" noProof="0"/>
                    </a:p>
                  </a:txBody>
                  <a:tcPr>
                    <a:solidFill>
                      <a:srgbClr val="F5C201"/>
                    </a:solidFill>
                  </a:tcPr>
                </a:tc>
                <a:tc>
                  <a:txBody>
                    <a:bodyPr/>
                    <a:lstStyle/>
                    <a:p>
                      <a:r>
                        <a:rPr lang="es-ES" b="1" noProof="0" smtClean="0"/>
                        <a:t>Correction</a:t>
                      </a:r>
                      <a:endParaRPr lang="es-ES" b="1" noProof="0"/>
                    </a:p>
                  </a:txBody>
                  <a:tcPr>
                    <a:solidFill>
                      <a:srgbClr val="F5C201"/>
                    </a:solidFill>
                  </a:tcPr>
                </a:tc>
              </a:tr>
              <a:tr h="370840">
                <a:tc>
                  <a:txBody>
                    <a:bodyPr/>
                    <a:lstStyle/>
                    <a:p>
                      <a:r>
                        <a:rPr lang="es-ES" b="1" noProof="0" dirty="0" smtClean="0"/>
                        <a:t>Perro seguidor</a:t>
                      </a:r>
                      <a:endParaRPr lang="es-ES" b="1" noProof="0" dirty="0"/>
                    </a:p>
                  </a:txBody>
                  <a:tcPr/>
                </a:tc>
                <a:tc>
                  <a:txBody>
                    <a:bodyPr/>
                    <a:lstStyle/>
                    <a:p>
                      <a:r>
                        <a:rPr lang="es-ES" noProof="0" smtClean="0"/>
                        <a:t>Llegar a un</a:t>
                      </a:r>
                      <a:r>
                        <a:rPr lang="es-ES" baseline="0" noProof="0" smtClean="0"/>
                        <a:t>a posición objetivo desde la pared</a:t>
                      </a:r>
                      <a:endParaRPr lang="es-ES" noProof="0"/>
                    </a:p>
                  </a:txBody>
                  <a:tcPr/>
                </a:tc>
                <a:tc>
                  <a:txBody>
                    <a:bodyPr/>
                    <a:lstStyle/>
                    <a:p>
                      <a:r>
                        <a:rPr lang="es-ES" noProof="0" dirty="0" smtClean="0"/>
                        <a:t>Pulgadas</a:t>
                      </a:r>
                      <a:r>
                        <a:rPr lang="es-ES" baseline="0" noProof="0" dirty="0" smtClean="0"/>
                        <a:t> o cm a la posición objetivo </a:t>
                      </a:r>
                      <a:r>
                        <a:rPr lang="es-ES" noProof="0" dirty="0" smtClean="0"/>
                        <a:t>(</a:t>
                      </a:r>
                      <a:r>
                        <a:rPr lang="es-ES" noProof="0" dirty="0" err="1" smtClean="0"/>
                        <a:t>posición_actual</a:t>
                      </a:r>
                      <a:r>
                        <a:rPr lang="es-ES" baseline="0" noProof="0" dirty="0" smtClean="0"/>
                        <a:t>– </a:t>
                      </a:r>
                      <a:r>
                        <a:rPr lang="es-ES" baseline="0" noProof="0" dirty="0" err="1" smtClean="0"/>
                        <a:t>posición_objetivo</a:t>
                      </a:r>
                      <a:r>
                        <a:rPr lang="es-ES" baseline="0" noProof="0" dirty="0" smtClean="0"/>
                        <a:t>)</a:t>
                      </a:r>
                      <a:endParaRPr lang="es-ES" noProof="0" dirty="0"/>
                    </a:p>
                  </a:txBody>
                  <a:tcPr/>
                </a:tc>
                <a:tc>
                  <a:txBody>
                    <a:bodyPr/>
                    <a:lstStyle/>
                    <a:p>
                      <a:r>
                        <a:rPr lang="es-ES" noProof="0" dirty="0" smtClean="0"/>
                        <a:t>Velocidad</a:t>
                      </a:r>
                      <a:r>
                        <a:rPr lang="es-ES" baseline="0" noProof="0" dirty="0" smtClean="0"/>
                        <a:t> en</a:t>
                      </a:r>
                      <a:r>
                        <a:rPr lang="es-ES" noProof="0" dirty="0" smtClean="0"/>
                        <a:t> función de la distancia al objetivo</a:t>
                      </a:r>
                      <a:endParaRPr lang="es-ES" noProof="0" dirty="0"/>
                    </a:p>
                  </a:txBody>
                  <a:tcPr/>
                </a:tc>
              </a:tr>
              <a:tr h="370840">
                <a:tc>
                  <a:txBody>
                    <a:bodyPr/>
                    <a:lstStyle/>
                    <a:p>
                      <a:r>
                        <a:rPr lang="es-ES" b="1" noProof="0" dirty="0" smtClean="0"/>
                        <a:t>Seguidor de línea</a:t>
                      </a:r>
                      <a:endParaRPr lang="es-ES" b="1" noProof="0" dirty="0"/>
                    </a:p>
                  </a:txBody>
                  <a:tcPr/>
                </a:tc>
                <a:tc>
                  <a:txBody>
                    <a:bodyPr/>
                    <a:lstStyle/>
                    <a:p>
                      <a:r>
                        <a:rPr lang="es-ES" noProof="0" dirty="0" smtClean="0"/>
                        <a:t>Permanecer</a:t>
                      </a:r>
                      <a:r>
                        <a:rPr lang="es-ES" baseline="0" noProof="0" dirty="0" smtClean="0"/>
                        <a:t> en el borde de la línea</a:t>
                      </a:r>
                      <a:endParaRPr lang="es-ES" noProof="0" dirty="0"/>
                    </a:p>
                  </a:txBody>
                  <a:tcPr/>
                </a:tc>
                <a:tc>
                  <a:txBody>
                    <a:bodyPr/>
                    <a:lstStyle/>
                    <a:p>
                      <a:r>
                        <a:rPr lang="es-ES" noProof="0" dirty="0" smtClean="0"/>
                        <a:t>Distancia</a:t>
                      </a:r>
                      <a:r>
                        <a:rPr lang="es-ES" baseline="0" noProof="0" dirty="0" smtClean="0"/>
                        <a:t> de nuestra lectura de luz al borde de la línea</a:t>
                      </a:r>
                      <a:br>
                        <a:rPr lang="es-ES" baseline="0" noProof="0" dirty="0" smtClean="0"/>
                      </a:br>
                      <a:r>
                        <a:rPr lang="es-ES" baseline="0" noProof="0" dirty="0" smtClean="0"/>
                        <a:t>(</a:t>
                      </a:r>
                      <a:r>
                        <a:rPr lang="es-ES" baseline="0" noProof="0" dirty="0" err="1" smtClean="0"/>
                        <a:t>luz_actual</a:t>
                      </a:r>
                      <a:r>
                        <a:rPr lang="es-ES" baseline="0" noProof="0" dirty="0" smtClean="0"/>
                        <a:t>– </a:t>
                      </a:r>
                      <a:r>
                        <a:rPr lang="es-ES" baseline="0" noProof="0" dirty="0" err="1" smtClean="0"/>
                        <a:t>luz_objetivo</a:t>
                      </a:r>
                      <a:r>
                        <a:rPr lang="es-ES" baseline="0" noProof="0" dirty="0" smtClean="0"/>
                        <a:t>)</a:t>
                      </a:r>
                      <a:endParaRPr lang="es-ES" noProof="0" dirty="0"/>
                    </a:p>
                  </a:txBody>
                  <a:tcPr/>
                </a:tc>
                <a:tc>
                  <a:txBody>
                    <a:bodyPr/>
                    <a:lstStyle/>
                    <a:p>
                      <a:r>
                        <a:rPr lang="es-ES" noProof="0" dirty="0" smtClean="0"/>
                        <a:t>Giro más agudo en función de la</a:t>
                      </a:r>
                      <a:r>
                        <a:rPr lang="es-ES" baseline="0" noProof="0" dirty="0" smtClean="0"/>
                        <a:t> distancia a la línea</a:t>
                      </a:r>
                      <a:endParaRPr lang="es-ES" noProof="0" dirty="0"/>
                    </a:p>
                  </a:txBody>
                  <a:tcPr/>
                </a:tc>
              </a:tr>
              <a:tr h="370840">
                <a:tc>
                  <a:txBody>
                    <a:bodyPr/>
                    <a:lstStyle/>
                    <a:p>
                      <a:r>
                        <a:rPr lang="es-ES" b="1" noProof="0" dirty="0" smtClean="0"/>
                        <a:t>Sensor giroscópico</a:t>
                      </a:r>
                      <a:endParaRPr lang="es-ES" b="1" noProof="0" dirty="0"/>
                    </a:p>
                  </a:txBody>
                  <a:tcPr/>
                </a:tc>
                <a:tc>
                  <a:txBody>
                    <a:bodyPr/>
                    <a:lstStyle/>
                    <a:p>
                      <a:r>
                        <a:rPr lang="es-ES" noProof="0" dirty="0" smtClean="0"/>
                        <a:t>Giro a un</a:t>
                      </a:r>
                      <a:r>
                        <a:rPr lang="es-ES" baseline="0" noProof="0" dirty="0" smtClean="0"/>
                        <a:t> ángulo objetivo</a:t>
                      </a:r>
                      <a:endParaRPr lang="es-ES" noProof="0" dirty="0"/>
                    </a:p>
                  </a:txBody>
                  <a:tcPr/>
                </a:tc>
                <a:tc>
                  <a:txBody>
                    <a:bodyPr/>
                    <a:lstStyle/>
                    <a:p>
                      <a:r>
                        <a:rPr lang="es-ES" noProof="0" dirty="0" smtClean="0"/>
                        <a:t>Número</a:t>
                      </a:r>
                      <a:r>
                        <a:rPr lang="es-ES" baseline="0" noProof="0" dirty="0" smtClean="0"/>
                        <a:t> de </a:t>
                      </a:r>
                      <a:r>
                        <a:rPr lang="es-ES" noProof="0" dirty="0" smtClean="0"/>
                        <a:t>grados hasta el ángulo</a:t>
                      </a:r>
                      <a:r>
                        <a:rPr lang="es-ES" baseline="0" noProof="0" dirty="0" smtClean="0"/>
                        <a:t> objetivo</a:t>
                      </a:r>
                      <a:endParaRPr lang="es-ES" noProof="0" dirty="0"/>
                    </a:p>
                  </a:txBody>
                  <a:tcPr/>
                </a:tc>
                <a:tc>
                  <a:txBody>
                    <a:bodyPr/>
                    <a:lstStyle/>
                    <a:p>
                      <a:r>
                        <a:rPr lang="es-ES" noProof="0" dirty="0" smtClean="0"/>
                        <a:t>Giro más rápido en función de los grados restantes</a:t>
                      </a:r>
                      <a:endParaRPr lang="es-ES" noProof="0" dirty="0"/>
                    </a:p>
                  </a:txBody>
                  <a:tcPr/>
                </a:tc>
              </a:tr>
            </a:tbl>
          </a:graphicData>
        </a:graphic>
      </p:graphicFrame>
      <p:sp>
        <p:nvSpPr>
          <p:cNvPr id="3" name="Slide Number Placeholder 2"/>
          <p:cNvSpPr>
            <a:spLocks noGrp="1"/>
          </p:cNvSpPr>
          <p:nvPr>
            <p:ph type="sldNum" sz="quarter" idx="12"/>
          </p:nvPr>
        </p:nvSpPr>
        <p:spPr/>
        <p:txBody>
          <a:bodyPr/>
          <a:lstStyle/>
          <a:p>
            <a:fld id="{4382A7F7-08BF-4252-8141-63FB96055BBB}" type="slidenum">
              <a:rPr lang="en-US" smtClean="0"/>
              <a:pPr/>
              <a:t>6</a:t>
            </a:fld>
            <a:endParaRPr lang="en-US"/>
          </a:p>
        </p:txBody>
      </p:sp>
      <p:sp>
        <p:nvSpPr>
          <p:cNvPr id="6"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20033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s-ES" sz="3600" dirty="0" smtClean="0"/>
              <a:t>Solución: Perro seguidor (sensor ultrasónico)</a:t>
            </a:r>
            <a:endParaRPr lang="es-ES" sz="3600"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606425" y="1826822"/>
            <a:ext cx="7905750" cy="4476750"/>
          </a:xfrm>
          <a:prstGeom prst="rect">
            <a:avLst/>
          </a:prstGeom>
          <a:noFill/>
          <a:ln w="9525">
            <a:noFill/>
            <a:miter lim="800000"/>
            <a:headEnd/>
            <a:tailEnd/>
          </a:ln>
        </p:spPr>
      </p:pic>
      <p:sp>
        <p:nvSpPr>
          <p:cNvPr id="8"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4079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s-ES" dirty="0" smtClean="0"/>
              <a:t>Solución: Seguidor de línea proporcional</a:t>
            </a:r>
            <a:endParaRPr lang="es-E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pic>
        <p:nvPicPr>
          <p:cNvPr id="2052" name="Picture 4"/>
          <p:cNvPicPr>
            <a:picLocks noChangeAspect="1" noChangeArrowheads="1"/>
          </p:cNvPicPr>
          <p:nvPr/>
        </p:nvPicPr>
        <p:blipFill>
          <a:blip r:embed="rId3" cstate="print"/>
          <a:srcRect/>
          <a:stretch>
            <a:fillRect/>
          </a:stretch>
        </p:blipFill>
        <p:spPr bwMode="auto">
          <a:xfrm>
            <a:off x="187823" y="1740722"/>
            <a:ext cx="8810625" cy="4667250"/>
          </a:xfrm>
          <a:prstGeom prst="rect">
            <a:avLst/>
          </a:prstGeom>
          <a:noFill/>
          <a:ln w="9525">
            <a:noFill/>
            <a:miter lim="800000"/>
            <a:headEnd/>
            <a:tailEnd/>
          </a:ln>
        </p:spPr>
      </p:pic>
      <p:sp>
        <p:nvSpPr>
          <p:cNvPr id="9"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842480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08166" y="1720181"/>
            <a:ext cx="6798293" cy="4887798"/>
          </a:xfrm>
          <a:prstGeom prst="rect">
            <a:avLst/>
          </a:prstGeom>
          <a:noFill/>
          <a:ln w="9525">
            <a:noFill/>
            <a:miter lim="800000"/>
            <a:headEnd/>
            <a:tailEnd/>
          </a:ln>
        </p:spPr>
      </p:pic>
      <p:sp>
        <p:nvSpPr>
          <p:cNvPr id="2" name="Title 1"/>
          <p:cNvSpPr>
            <a:spLocks noGrp="1"/>
          </p:cNvSpPr>
          <p:nvPr>
            <p:ph type="title"/>
          </p:nvPr>
        </p:nvSpPr>
        <p:spPr>
          <a:noFill/>
        </p:spPr>
        <p:txBody>
          <a:bodyPr>
            <a:noAutofit/>
          </a:bodyPr>
          <a:lstStyle/>
          <a:p>
            <a:r>
              <a:rPr lang="es-ES" sz="3200" dirty="0" smtClean="0"/>
              <a:t>Solución: Giro a izquierda (sensor giroscópico)</a:t>
            </a:r>
            <a:endParaRPr lang="es-ES" sz="3200"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9</a:t>
            </a:fld>
            <a:endParaRPr lang="en-US"/>
          </a:p>
        </p:txBody>
      </p:sp>
      <p:sp>
        <p:nvSpPr>
          <p:cNvPr id="6" name="Content Placeholder 2"/>
          <p:cNvSpPr txBox="1">
            <a:spLocks/>
          </p:cNvSpPr>
          <p:nvPr/>
        </p:nvSpPr>
        <p:spPr>
          <a:xfrm>
            <a:off x="199698" y="4635501"/>
            <a:ext cx="2633424" cy="1880894"/>
          </a:xfrm>
          <a:prstGeom prst="rect">
            <a:avLst/>
          </a:prstGeom>
          <a:solidFill>
            <a:srgbClr val="92D050"/>
          </a:solidFill>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s-ES" sz="1200" dirty="0" smtClean="0">
                <a:solidFill>
                  <a:srgbClr val="FF0000"/>
                </a:solidFill>
              </a:rPr>
              <a:t>¿Por qué un bloque matemático Suma en el giro a izquierda? Siempre calculamos OBJETIVO-VALOR ACTUAL. Así que ¿por qué  ahora un bloque SUMA?  Cuando giramos a la izquierda, el sensor giroscópico nos devuelve valores negativos.  En matemáticas, sumar un valor negativo es como restarlo. Éste es el motivo para usar un bloque  SUMA. </a:t>
            </a:r>
          </a:p>
          <a:p>
            <a:pPr marL="0" indent="0">
              <a:buFont typeface="Wingdings" pitchFamily="2" charset="2"/>
              <a:buNone/>
            </a:pPr>
            <a:endParaRPr lang="es-ES" sz="1200" dirty="0">
              <a:solidFill>
                <a:srgbClr val="FF0000"/>
              </a:solidFill>
            </a:endParaRPr>
          </a:p>
        </p:txBody>
      </p:sp>
      <p:sp>
        <p:nvSpPr>
          <p:cNvPr id="9" name="Footer Placeholder 3"/>
          <p:cNvSpPr>
            <a:spLocks noGrp="1"/>
          </p:cNvSpPr>
          <p:nvPr>
            <p:ph type="ftr" sz="quarter" idx="11"/>
          </p:nvPr>
        </p:nvSpPr>
        <p:spPr>
          <a:xfrm>
            <a:off x="199698" y="6437032"/>
            <a:ext cx="6124902" cy="365125"/>
          </a:xfrm>
        </p:spPr>
        <p:txBody>
          <a:bodyPr/>
          <a:lstStyle/>
          <a:p>
            <a:r>
              <a:rPr lang="en-US" dirty="0" smtClean="0"/>
              <a:t>© 2015 EV3Lessons.com, Last edit 5/30/2015</a:t>
            </a:r>
            <a:endParaRPr lang="en-US" dirty="0"/>
          </a:p>
        </p:txBody>
      </p:sp>
    </p:spTree>
    <p:extLst>
      <p:ext uri="{BB962C8B-B14F-4D97-AF65-F5344CB8AC3E}">
        <p14:creationId xmlns="" xmlns:p14="http://schemas.microsoft.com/office/powerpoint/2010/main" val="38380140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3718</TotalTime>
  <Words>768</Words>
  <Application>Microsoft Office PowerPoint</Application>
  <PresentationFormat>Presentación en pantalla (4:3)</PresentationFormat>
  <Paragraphs>88</Paragraphs>
  <Slides>12</Slides>
  <Notes>4</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Spectrum</vt:lpstr>
      <vt:lpstr>Control Proporcional</vt:lpstr>
      <vt:lpstr>Objetivos de la lección</vt:lpstr>
      <vt:lpstr>Aprender y discutir el Control Proporcional</vt:lpstr>
      <vt:lpstr>¿Por qué el Control Proporcional?</vt:lpstr>
      <vt:lpstr>Desafíos</vt:lpstr>
      <vt:lpstr>Pseudocode/Hints</vt:lpstr>
      <vt:lpstr>Solución: Perro seguidor (sensor ultrasónico)</vt:lpstr>
      <vt:lpstr>Solución: Seguidor de línea proporcional</vt:lpstr>
      <vt:lpstr>Solución: Giro a izquierda (sensor giroscópico)</vt:lpstr>
      <vt:lpstr>Solución: Giro a derecha (sensor giroscópico)</vt:lpstr>
      <vt:lpstr>Guía de discusión</vt:lpstr>
      <vt:lpstr>Créditos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Toni</cp:lastModifiedBy>
  <cp:revision>39</cp:revision>
  <dcterms:created xsi:type="dcterms:W3CDTF">2014-10-28T21:59:38Z</dcterms:created>
  <dcterms:modified xsi:type="dcterms:W3CDTF">2015-05-30T17:45:38Z</dcterms:modified>
</cp:coreProperties>
</file>