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2"/>
  </p:notesMasterIdLst>
  <p:handoutMasterIdLst>
    <p:handoutMasterId r:id="rId13"/>
  </p:handoutMasterIdLst>
  <p:sldIdLst>
    <p:sldId id="384" r:id="rId2"/>
    <p:sldId id="356" r:id="rId3"/>
    <p:sldId id="374" r:id="rId4"/>
    <p:sldId id="377" r:id="rId5"/>
    <p:sldId id="375" r:id="rId6"/>
    <p:sldId id="382" r:id="rId7"/>
    <p:sldId id="376" r:id="rId8"/>
    <p:sldId id="378" r:id="rId9"/>
    <p:sldId id="381" r:id="rId10"/>
    <p:sldId id="3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autoAdjust="0"/>
    <p:restoredTop sz="99563" autoAdjust="0"/>
  </p:normalViewPr>
  <p:slideViewPr>
    <p:cSldViewPr snapToGrid="0" snapToObjects="1">
      <p:cViewPr varScale="1">
        <p:scale>
          <a:sx n="112" d="100"/>
          <a:sy n="112" d="100"/>
        </p:scale>
        <p:origin x="-94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8" d="100"/>
        <a:sy n="158" d="100"/>
      </p:scale>
      <p:origin x="0" y="272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pPr/>
              <a:t>4/30/2015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pPr/>
              <a:t>‹nr.›</a:t>
            </a:fld>
            <a:endParaRPr lang="en-US"/>
          </a:p>
        </p:txBody>
      </p:sp>
    </p:spTree>
    <p:extLst>
      <p:ext uri="{BB962C8B-B14F-4D97-AF65-F5344CB8AC3E}">
        <p14:creationId xmlns:p14="http://schemas.microsoft.com/office/powerpoint/2010/main" xmlns=""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4/30/2015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p14="http://schemas.microsoft.com/office/powerpoint/2010/main" xmlns="" val="427390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10</a:t>
            </a:fld>
            <a:endParaRPr lang="en-US"/>
          </a:p>
        </p:txBody>
      </p:sp>
    </p:spTree>
    <p:extLst>
      <p:ext uri="{BB962C8B-B14F-4D97-AF65-F5344CB8AC3E}">
        <p14:creationId xmlns:p14="http://schemas.microsoft.com/office/powerpoint/2010/main" xmlns="" val="49707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762C26-64FD-4304-A740-BC1A8D9CB9D7}"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pPr/>
              <a:t>‹nr.›</a:t>
            </a:fld>
            <a:endParaRPr lang="en-US"/>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700F3-8BC4-49E2-A87F-2E31A64475A7}"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A33AE-B741-4B20-8ED3-330060899CE4}"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585CC-E2C9-4C6D-A59A-87B398BB98C8}" type="datetime1">
              <a:rPr lang="en-US" smtClean="0"/>
              <a:pPr/>
              <a:t>4/30/2015</a:t>
            </a:fld>
            <a:endParaRPr lang="en-US"/>
          </a:p>
        </p:txBody>
      </p:sp>
      <p:sp>
        <p:nvSpPr>
          <p:cNvPr id="5" name="Footer Placeholder 4"/>
          <p:cNvSpPr>
            <a:spLocks noGrp="1"/>
          </p:cNvSpPr>
          <p:nvPr>
            <p:ph type="ftr" sz="quarter" idx="11"/>
          </p:nvPr>
        </p:nvSpPr>
        <p:spPr/>
        <p:txBody>
          <a:bodyPr/>
          <a:lstStyle/>
          <a:p>
            <a:r>
              <a:rPr lang="en-US" smtClean="0"/>
              <a:t>© 2015, EV3Lessons.com, (last edit 1/21/2015)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5B288BF-7EB9-4105-9068-D7BDB23D59C5}" type="datetime1">
              <a:rPr lang="en-US" smtClean="0"/>
              <a:pPr/>
              <a:t>4/30/2015</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pPr/>
              <a:t>‹nr.›</a:t>
            </a:fld>
            <a:endParaRPr lang="en-US"/>
          </a:p>
        </p:txBody>
      </p:sp>
      <p:sp>
        <p:nvSpPr>
          <p:cNvPr id="9" name="Footer Placeholder 8"/>
          <p:cNvSpPr>
            <a:spLocks noGrp="1"/>
          </p:cNvSpPr>
          <p:nvPr>
            <p:ph type="ftr" sz="quarter" idx="12"/>
          </p:nvPr>
        </p:nvSpPr>
        <p:spPr/>
        <p:txBody>
          <a:bodyPr/>
          <a:lstStyle/>
          <a:p>
            <a:r>
              <a:rPr lang="en-US" smtClean="0"/>
              <a:t>© 2015, EV3Lessons.com, (last edit 1/21/2015)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1982873-C2CE-4089-9172-4A589DD3F493}"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98D3C2-ACD3-47E5-B95F-A0FAFE017BB4}" type="datetime1">
              <a:rPr lang="en-US" smtClean="0"/>
              <a:pPr/>
              <a:t>4/30/2015</a:t>
            </a:fld>
            <a:endParaRPr lang="en-US"/>
          </a:p>
        </p:txBody>
      </p:sp>
      <p:sp>
        <p:nvSpPr>
          <p:cNvPr id="8" name="Footer Placeholder 7"/>
          <p:cNvSpPr>
            <a:spLocks noGrp="1"/>
          </p:cNvSpPr>
          <p:nvPr>
            <p:ph type="ftr" sz="quarter" idx="11"/>
          </p:nvPr>
        </p:nvSpPr>
        <p:spPr/>
        <p:txBody>
          <a:bodyPr/>
          <a:lstStyle/>
          <a:p>
            <a:r>
              <a:rPr lang="en-US" smtClean="0"/>
              <a:t>© 2015, EV3Lessons.com, (last edit 1/21/2015)</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319640-CD66-4D78-AAD2-7955E5AE9BE4}" type="datetime1">
              <a:rPr lang="en-US" smtClean="0"/>
              <a:pPr/>
              <a:t>4/30/2015</a:t>
            </a:fld>
            <a:endParaRPr lang="en-US"/>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85A4E-0D9F-49A7-AF08-A62E2DEDD315}" type="datetime1">
              <a:rPr lang="en-US" smtClean="0"/>
              <a:pPr/>
              <a:t>4/30/2015</a:t>
            </a:fld>
            <a:endParaRPr lang="en-US"/>
          </a:p>
        </p:txBody>
      </p:sp>
      <p:sp>
        <p:nvSpPr>
          <p:cNvPr id="3" name="Footer Placeholder 2"/>
          <p:cNvSpPr>
            <a:spLocks noGrp="1"/>
          </p:cNvSpPr>
          <p:nvPr>
            <p:ph type="ftr" sz="quarter" idx="11"/>
          </p:nvPr>
        </p:nvSpPr>
        <p:spPr/>
        <p:txBody>
          <a:bodyPr/>
          <a:lstStyle/>
          <a:p>
            <a:r>
              <a:rPr lang="en-US" smtClean="0"/>
              <a:t>© 2015, EV3Lessons.com, (last edit 1/21/2015)</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8180E-F12B-4D66-8AD4-DCF54BB2CA32}"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CB26C-71FB-4063-95A7-44FAA761C68C}" type="datetime1">
              <a:rPr lang="en-US" smtClean="0"/>
              <a:pPr/>
              <a:t>4/30/2015</a:t>
            </a:fld>
            <a:endParaRPr lang="en-US"/>
          </a:p>
        </p:txBody>
      </p:sp>
      <p:sp>
        <p:nvSpPr>
          <p:cNvPr id="6" name="Footer Placeholder 5"/>
          <p:cNvSpPr>
            <a:spLocks noGrp="1"/>
          </p:cNvSpPr>
          <p:nvPr>
            <p:ph type="ftr" sz="quarter" idx="11"/>
          </p:nvPr>
        </p:nvSpPr>
        <p:spPr/>
        <p:txBody>
          <a:bodyPr/>
          <a:lstStyle/>
          <a:p>
            <a:r>
              <a:rPr lang="en-US" smtClean="0"/>
              <a:t>© 2015, EV3Lessons.com, (last edit 1/21/2015)</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CAA0C34-EFE9-4D2C-8E95-7CB7EFF9CF99}" type="datetime1">
              <a:rPr lang="en-US" smtClean="0"/>
              <a:pPr/>
              <a:t>4/30/2015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1/21/2015)</a:t>
            </a:r>
            <a:endParaRPr lang="en-US"/>
          </a:p>
        </p:txBody>
      </p:sp>
      <p:sp>
        <p:nvSpPr>
          <p:cNvPr id="6" name="Slide Number Placeholder 5"/>
          <p:cNvSpPr>
            <a:spLocks noGrp="1"/>
          </p:cNvSpPr>
          <p:nvPr>
            <p:ph type="sldNum" sz="quarter" idx="4"/>
          </p:nvPr>
        </p:nvSpPr>
        <p:spPr>
          <a:xfrm>
            <a:off x="8227377" y="6411595"/>
            <a:ext cx="686293"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pPr/>
              <a:t>‹nr.›</a:t>
            </a:fld>
            <a:endParaRPr lang="en-US" dirty="0"/>
          </a:p>
        </p:txBody>
      </p:sp>
      <p:sp>
        <p:nvSpPr>
          <p:cNvPr id="14" name="Rectangle 13"/>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team@droidsrobotics.org" TargetMode="External"/><Relationship Id="rId5" Type="http://schemas.openxmlformats.org/officeDocument/2006/relationships/hyperlink" Target="http://www.ev3lessons.com/"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nl-NL" sz="3200" dirty="0" smtClean="0"/>
              <a:t>gevorderde Programmeer</a:t>
            </a:r>
            <a:r>
              <a:rPr lang="nl-NL" sz="4000" dirty="0" smtClean="0"/>
              <a:t/>
            </a:r>
            <a:br>
              <a:rPr lang="nl-NL" sz="4000" dirty="0" smtClean="0"/>
            </a:br>
            <a:r>
              <a:rPr lang="nl-NL" sz="3200" dirty="0" smtClean="0"/>
              <a:t>Les</a:t>
            </a:r>
            <a:endParaRPr lang="nl-NL"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Door: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1815882"/>
          </a:xfrm>
          <a:prstGeom prst="rect">
            <a:avLst/>
          </a:prstGeom>
          <a:noFill/>
        </p:spPr>
        <p:txBody>
          <a:bodyPr wrap="square" rtlCol="0">
            <a:spAutoFit/>
          </a:bodyPr>
          <a:lstStyle/>
          <a:p>
            <a:r>
              <a:rPr lang="nl-NL" sz="2800" dirty="0" smtClean="0">
                <a:solidFill>
                  <a:srgbClr val="FF0000"/>
                </a:solidFill>
              </a:rPr>
              <a:t>Verschillende manieren om te bewegen:</a:t>
            </a:r>
          </a:p>
          <a:p>
            <a:r>
              <a:rPr lang="nl-NL" sz="2800" dirty="0" smtClean="0">
                <a:solidFill>
                  <a:srgbClr val="FF0000"/>
                </a:solidFill>
              </a:rPr>
              <a:t>Synchronisatie, gereguleerd vermogen, opvoeren en uitlopen</a:t>
            </a:r>
          </a:p>
          <a:p>
            <a:endParaRPr lang="en-US" sz="2800" dirty="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47613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6"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7"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18595" y="4370831"/>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p:cNvSpPr>
            <a:spLocks noGrp="1"/>
          </p:cNvSpPr>
          <p:nvPr>
            <p:ph type="sldNum" sz="quarter" idx="12"/>
          </p:nvPr>
        </p:nvSpPr>
        <p:spPr/>
        <p:txBody>
          <a:bodyPr/>
          <a:lstStyle/>
          <a:p>
            <a:fld id="{4DBC7FC8-25FB-FC45-8177-2B991DA6778C}" type="slidenum">
              <a:rPr lang="en-US" smtClean="0"/>
              <a:pPr/>
              <a:t>10</a:t>
            </a:fld>
            <a:endParaRPr lang="en-US"/>
          </a:p>
        </p:txBody>
      </p:sp>
      <p:sp>
        <p:nvSpPr>
          <p:cNvPr id="11" name="Content Placeholder 2"/>
          <p:cNvSpPr>
            <a:spLocks noGrp="1"/>
          </p:cNvSpPr>
          <p:nvPr>
            <p:ph idx="1"/>
          </p:nvPr>
        </p:nvSpPr>
        <p:spPr>
          <a:xfrm>
            <a:off x="457200" y="1752600"/>
            <a:ext cx="8245474" cy="4373563"/>
          </a:xfrm>
        </p:spPr>
        <p:txBody>
          <a:bodyPr/>
          <a:lstStyle/>
          <a:p>
            <a:pPr marL="342900" indent="-342900">
              <a:buFont typeface="Arial"/>
              <a:buChar char="•"/>
            </a:pPr>
            <a:r>
              <a:rPr lang="nl-NL" b="0" dirty="0" smtClean="0"/>
              <a:t>Deze les is gemaakt door </a:t>
            </a:r>
            <a:r>
              <a:rPr lang="nl-NL" b="0" dirty="0" err="1" smtClean="0"/>
              <a:t>Sanjay</a:t>
            </a:r>
            <a:r>
              <a:rPr lang="nl-NL" b="0" dirty="0" smtClean="0"/>
              <a:t> </a:t>
            </a:r>
            <a:r>
              <a:rPr lang="nl-NL" b="0" dirty="0" err="1" smtClean="0"/>
              <a:t>Seshan</a:t>
            </a:r>
            <a:r>
              <a:rPr lang="nl-NL" b="0" dirty="0" smtClean="0"/>
              <a:t> en </a:t>
            </a:r>
            <a:r>
              <a:rPr lang="nl-NL" b="0" dirty="0" err="1" smtClean="0"/>
              <a:t>Arvind</a:t>
            </a:r>
            <a:r>
              <a:rPr lang="nl-NL" b="0" dirty="0" smtClean="0"/>
              <a:t> </a:t>
            </a:r>
            <a:r>
              <a:rPr lang="nl-NL" b="0" dirty="0" err="1" smtClean="0"/>
              <a:t>Seshan</a:t>
            </a:r>
            <a:r>
              <a:rPr lang="nl-NL" b="0" dirty="0" smtClean="0"/>
              <a:t> van </a:t>
            </a:r>
            <a:r>
              <a:rPr lang="nl-NL" b="0" dirty="0" err="1" smtClean="0"/>
              <a:t>Droids</a:t>
            </a:r>
            <a:r>
              <a:rPr lang="nl-NL" b="0" dirty="0" smtClean="0"/>
              <a:t> </a:t>
            </a:r>
            <a:r>
              <a:rPr lang="nl-NL" b="0" dirty="0" err="1" smtClean="0"/>
              <a:t>Robotics</a:t>
            </a:r>
            <a:r>
              <a:rPr lang="nl-NL" b="0" dirty="0" smtClean="0"/>
              <a:t>. </a:t>
            </a:r>
          </a:p>
          <a:p>
            <a:pPr marL="342900" indent="-342900">
              <a:buFont typeface="Arial"/>
              <a:buChar char="•"/>
            </a:pPr>
            <a:r>
              <a:rPr lang="nl-NL" b="0" dirty="0" smtClean="0"/>
              <a:t>Meer lessen zijn beschikbaar op </a:t>
            </a:r>
            <a:r>
              <a:rPr lang="nl-NL" b="0" dirty="0" smtClean="0">
                <a:hlinkClick r:id="rId5"/>
              </a:rPr>
              <a:t>www.ev3lessons.com</a:t>
            </a:r>
            <a:endParaRPr lang="nl-NL" b="0" dirty="0" smtClean="0"/>
          </a:p>
          <a:p>
            <a:pPr marL="342900" indent="-342900">
              <a:buFont typeface="Arial"/>
              <a:buChar char="•"/>
            </a:pPr>
            <a:r>
              <a:rPr lang="nl-NL" b="0" dirty="0" smtClean="0"/>
              <a:t>Email schrijver: </a:t>
            </a:r>
            <a:r>
              <a:rPr lang="nl-NL" b="0" dirty="0" smtClean="0">
                <a:hlinkClick r:id="rId6"/>
              </a:rPr>
              <a:t>team@</a:t>
            </a:r>
            <a:r>
              <a:rPr lang="nl-NL" b="0" dirty="0" err="1" smtClean="0">
                <a:hlinkClick r:id="rId6"/>
              </a:rPr>
              <a:t>droidsrobotics.org</a:t>
            </a:r>
            <a:endParaRPr lang="nl-NL" b="0"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xmlns="" val="2759940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59933"/>
            <a:ext cx="7886700" cy="3226621"/>
          </a:xfrm>
        </p:spPr>
        <p:txBody>
          <a:bodyPr>
            <a:normAutofit/>
          </a:bodyPr>
          <a:lstStyle/>
          <a:p>
            <a:r>
              <a:rPr lang="en-US" sz="2400" b="0" dirty="0" smtClean="0"/>
              <a:t>1) L</a:t>
            </a:r>
            <a:r>
              <a:rPr lang="nl-NL" sz="2400" b="0" dirty="0" smtClean="0"/>
              <a:t>eren hoe je de robot met verschillende blokken kunt laten bewegen en wanneer je welk blok moet gebruiken.</a:t>
            </a:r>
            <a:endParaRPr lang="en-US" sz="2400" b="0" dirty="0" smtClean="0"/>
          </a:p>
          <a:p>
            <a:r>
              <a:rPr lang="en-US" sz="2400" b="0" dirty="0" smtClean="0"/>
              <a:t>2) </a:t>
            </a:r>
            <a:r>
              <a:rPr lang="nl-NL" sz="2400" b="0" dirty="0" smtClean="0"/>
              <a:t>Leren hoe je het vermogen </a:t>
            </a:r>
            <a:r>
              <a:rPr lang="nl-NL" sz="2400" b="0" dirty="0" err="1" smtClean="0"/>
              <a:t>reguleerd</a:t>
            </a:r>
            <a:r>
              <a:rPr lang="nl-NL" sz="2400" b="0" dirty="0" smtClean="0"/>
              <a:t>, motoren </a:t>
            </a:r>
            <a:r>
              <a:rPr lang="nl-NL" sz="2400" b="0" dirty="0" err="1" smtClean="0"/>
              <a:t>synchroniseerd</a:t>
            </a:r>
            <a:r>
              <a:rPr lang="nl-NL" sz="2400" b="0" dirty="0" smtClean="0"/>
              <a:t> en opvoeren en uitlopen</a:t>
            </a:r>
            <a:endParaRPr lang="nl-NL" sz="2800" b="0" dirty="0" smtClean="0"/>
          </a:p>
        </p:txBody>
      </p:sp>
      <p:sp>
        <p:nvSpPr>
          <p:cNvPr id="8" name="Title 7"/>
          <p:cNvSpPr>
            <a:spLocks noGrp="1"/>
          </p:cNvSpPr>
          <p:nvPr>
            <p:ph type="title"/>
          </p:nvPr>
        </p:nvSpPr>
        <p:spPr/>
        <p:txBody>
          <a:bodyPr/>
          <a:lstStyle/>
          <a:p>
            <a:pPr marL="233363" indent="-233363"/>
            <a:r>
              <a:rPr lang="nl-NL" dirty="0" smtClean="0"/>
              <a:t>doelstellingen</a:t>
            </a:r>
            <a:endParaRPr lang="nl-NL" dirty="0"/>
          </a:p>
        </p:txBody>
      </p:sp>
      <p:sp>
        <p:nvSpPr>
          <p:cNvPr id="9" name="Footer Placeholder 8"/>
          <p:cNvSpPr>
            <a:spLocks noGrp="1"/>
          </p:cNvSpPr>
          <p:nvPr>
            <p:ph type="ftr" sz="quarter" idx="11"/>
          </p:nvPr>
        </p:nvSpPr>
        <p:spPr/>
        <p:txBody>
          <a:bodyPr/>
          <a:lstStyle/>
          <a:p>
            <a:r>
              <a:rPr lang="en-US" smtClean="0"/>
              <a:t>© 2015, EV3Lessons.com, (last edit 1/21/2015)</a:t>
            </a:r>
            <a:endParaRPr lang="en-US"/>
          </a:p>
        </p:txBody>
      </p:sp>
      <p:sp>
        <p:nvSpPr>
          <p:cNvPr id="2" name="Slide Number Placeholder 1"/>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xmlns="" val="20281926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Verschillende manieren van bewegen</a:t>
            </a:r>
            <a:endParaRPr lang="nl-NL" dirty="0"/>
          </a:p>
        </p:txBody>
      </p:sp>
      <p:sp>
        <p:nvSpPr>
          <p:cNvPr id="3" name="Content Placeholder 2"/>
          <p:cNvSpPr>
            <a:spLocks noGrp="1"/>
          </p:cNvSpPr>
          <p:nvPr>
            <p:ph idx="1"/>
          </p:nvPr>
        </p:nvSpPr>
        <p:spPr>
          <a:xfrm>
            <a:off x="4077974" y="1503742"/>
            <a:ext cx="4624700" cy="1966822"/>
          </a:xfrm>
        </p:spPr>
        <p:txBody>
          <a:bodyPr>
            <a:normAutofit fontScale="92500" lnSpcReduction="10000"/>
          </a:bodyPr>
          <a:lstStyle/>
          <a:p>
            <a:pPr marL="342900" indent="-342900">
              <a:buFont typeface="Arial"/>
              <a:buChar char="•"/>
            </a:pPr>
            <a:r>
              <a:rPr lang="nl-NL" dirty="0" smtClean="0"/>
              <a:t>Op welke manier zijn deze anders van elkaar als je let op volgende punten?</a:t>
            </a:r>
            <a:endParaRPr lang="nl-NL" dirty="0" smtClean="0">
              <a:solidFill>
                <a:srgbClr val="008000"/>
              </a:solidFill>
            </a:endParaRPr>
          </a:p>
          <a:p>
            <a:pPr marL="800100" lvl="1" indent="-342900">
              <a:buFont typeface="Arial"/>
              <a:buChar char="•"/>
            </a:pPr>
            <a:r>
              <a:rPr lang="nl-NL" dirty="0" smtClean="0">
                <a:solidFill>
                  <a:srgbClr val="008000"/>
                </a:solidFill>
              </a:rPr>
              <a:t>Vermogen reguleren</a:t>
            </a:r>
          </a:p>
          <a:p>
            <a:pPr marL="800100" lvl="1" indent="-342900">
              <a:buFont typeface="Arial"/>
              <a:buChar char="•"/>
            </a:pPr>
            <a:r>
              <a:rPr lang="nl-NL" dirty="0" smtClean="0">
                <a:solidFill>
                  <a:srgbClr val="008000"/>
                </a:solidFill>
              </a:rPr>
              <a:t>Motor synchroniseren</a:t>
            </a:r>
          </a:p>
          <a:p>
            <a:pPr marL="800100" lvl="1" indent="-342900">
              <a:buFont typeface="Arial"/>
              <a:buChar char="•"/>
            </a:pPr>
            <a:r>
              <a:rPr lang="nl-NL" dirty="0" smtClean="0">
                <a:solidFill>
                  <a:srgbClr val="008000"/>
                </a:solidFill>
              </a:rPr>
              <a:t>Opvoeren/uitlopen</a:t>
            </a:r>
            <a:endParaRPr lang="nl-NL" dirty="0">
              <a:solidFill>
                <a:srgbClr val="008000"/>
              </a:solidFill>
            </a:endParaRPr>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pic>
        <p:nvPicPr>
          <p:cNvPr id="7" name="Picture 6" descr="Screen Shot 2014-10-23 at 6.20.04 PM.png"/>
          <p:cNvPicPr>
            <a:picLocks noChangeAspect="1"/>
          </p:cNvPicPr>
          <p:nvPr/>
        </p:nvPicPr>
        <p:blipFill rotWithShape="1">
          <a:blip r:embed="rId2">
            <a:extLst>
              <a:ext uri="{28A0092B-C50C-407E-A947-70E740481C1C}">
                <a14:useLocalDpi xmlns:a14="http://schemas.microsoft.com/office/drawing/2010/main" xmlns="" val="0"/>
              </a:ext>
            </a:extLst>
          </a:blip>
          <a:srcRect l="4007" t="7975" b="14315"/>
          <a:stretch/>
        </p:blipFill>
        <p:spPr>
          <a:xfrm>
            <a:off x="457200" y="1205064"/>
            <a:ext cx="3620774" cy="1213910"/>
          </a:xfrm>
          <a:prstGeom prst="rect">
            <a:avLst/>
          </a:prstGeom>
        </p:spPr>
      </p:pic>
      <p:pic>
        <p:nvPicPr>
          <p:cNvPr id="8" name="Picture 7" descr="Screen Shot 2014-10-23 at 6.20.57 PM.png"/>
          <p:cNvPicPr>
            <a:picLocks noChangeAspect="1"/>
          </p:cNvPicPr>
          <p:nvPr/>
        </p:nvPicPr>
        <p:blipFill rotWithShape="1">
          <a:blip r:embed="rId3">
            <a:extLst>
              <a:ext uri="{28A0092B-C50C-407E-A947-70E740481C1C}">
                <a14:useLocalDpi xmlns:a14="http://schemas.microsoft.com/office/drawing/2010/main" xmlns="" val="0"/>
              </a:ext>
            </a:extLst>
          </a:blip>
          <a:srcRect l="2266" t="9903" b="7642"/>
          <a:stretch/>
        </p:blipFill>
        <p:spPr>
          <a:xfrm>
            <a:off x="457200" y="2497640"/>
            <a:ext cx="3425772" cy="1151889"/>
          </a:xfrm>
          <a:prstGeom prst="rect">
            <a:avLst/>
          </a:prstGeom>
        </p:spPr>
      </p:pic>
      <p:pic>
        <p:nvPicPr>
          <p:cNvPr id="12" name="Picture 11" descr="Screen Shot 2014-10-23 at 9.01.45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7974" y="5146675"/>
            <a:ext cx="8394700" cy="1346200"/>
          </a:xfrm>
          <a:prstGeom prst="rect">
            <a:avLst/>
          </a:prstGeom>
        </p:spPr>
      </p:pic>
      <p:pic>
        <p:nvPicPr>
          <p:cNvPr id="13" name="Picture 12" descr="Screen Shot 2014-10-23 at 9.01.39 PM.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41691" y="3649529"/>
            <a:ext cx="8356600" cy="1435100"/>
          </a:xfrm>
          <a:prstGeom prst="rect">
            <a:avLst/>
          </a:prstGeom>
        </p:spPr>
      </p:pic>
      <p:sp>
        <p:nvSpPr>
          <p:cNvPr id="14" name="TextBox 13"/>
          <p:cNvSpPr txBox="1"/>
          <p:nvPr/>
        </p:nvSpPr>
        <p:spPr>
          <a:xfrm>
            <a:off x="134863" y="1503742"/>
            <a:ext cx="173111"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34863" y="2881086"/>
            <a:ext cx="173111" cy="369332"/>
          </a:xfrm>
          <a:prstGeom prst="rect">
            <a:avLst/>
          </a:prstGeom>
          <a:noFill/>
        </p:spPr>
        <p:txBody>
          <a:bodyPr wrap="square" rtlCol="0">
            <a:spAutoFit/>
          </a:bodyPr>
          <a:lstStyle/>
          <a:p>
            <a:r>
              <a:rPr lang="en-US" dirty="0" smtClean="0"/>
              <a:t>2</a:t>
            </a:r>
            <a:endParaRPr lang="en-US" dirty="0"/>
          </a:p>
        </p:txBody>
      </p:sp>
      <p:sp>
        <p:nvSpPr>
          <p:cNvPr id="16" name="TextBox 15"/>
          <p:cNvSpPr txBox="1"/>
          <p:nvPr/>
        </p:nvSpPr>
        <p:spPr>
          <a:xfrm>
            <a:off x="134863" y="4240886"/>
            <a:ext cx="173111" cy="369332"/>
          </a:xfrm>
          <a:prstGeom prst="rect">
            <a:avLst/>
          </a:prstGeom>
          <a:noFill/>
        </p:spPr>
        <p:txBody>
          <a:bodyPr wrap="square" rtlCol="0">
            <a:spAutoFit/>
          </a:bodyPr>
          <a:lstStyle/>
          <a:p>
            <a:r>
              <a:rPr lang="en-US" dirty="0"/>
              <a:t>3</a:t>
            </a:r>
          </a:p>
        </p:txBody>
      </p:sp>
      <p:sp>
        <p:nvSpPr>
          <p:cNvPr id="17" name="TextBox 16"/>
          <p:cNvSpPr txBox="1"/>
          <p:nvPr/>
        </p:nvSpPr>
        <p:spPr>
          <a:xfrm>
            <a:off x="134863" y="5595754"/>
            <a:ext cx="173111" cy="369332"/>
          </a:xfrm>
          <a:prstGeom prst="rect">
            <a:avLst/>
          </a:prstGeom>
          <a:noFill/>
        </p:spPr>
        <p:txBody>
          <a:bodyPr wrap="square" rtlCol="0">
            <a:spAutoFit/>
          </a:bodyPr>
          <a:lstStyle/>
          <a:p>
            <a:r>
              <a:rPr lang="en-US" dirty="0" smtClean="0"/>
              <a:t>4</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pPr/>
              <a:t>3</a:t>
            </a:fld>
            <a:endParaRPr lang="en-US"/>
          </a:p>
        </p:txBody>
      </p:sp>
    </p:spTree>
    <p:extLst>
      <p:ext uri="{BB962C8B-B14F-4D97-AF65-F5344CB8AC3E}">
        <p14:creationId xmlns:p14="http://schemas.microsoft.com/office/powerpoint/2010/main" xmlns="" val="112530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gereguleerd vermogen</a:t>
            </a:r>
            <a:endParaRPr lang="nl-NL" dirty="0">
              <a:solidFill>
                <a:srgbClr val="FF0000"/>
              </a:solidFill>
            </a:endParaRPr>
          </a:p>
        </p:txBody>
      </p:sp>
      <p:sp>
        <p:nvSpPr>
          <p:cNvPr id="3" name="Content Placeholder 2"/>
          <p:cNvSpPr>
            <a:spLocks noGrp="1"/>
          </p:cNvSpPr>
          <p:nvPr>
            <p:ph idx="1"/>
          </p:nvPr>
        </p:nvSpPr>
        <p:spPr>
          <a:xfrm>
            <a:off x="457198" y="1339331"/>
            <a:ext cx="8029159" cy="4373563"/>
          </a:xfrm>
        </p:spPr>
        <p:txBody>
          <a:bodyPr>
            <a:normAutofit/>
          </a:bodyPr>
          <a:lstStyle/>
          <a:p>
            <a:pPr marL="342900" indent="-342900">
              <a:buFont typeface="Arial"/>
              <a:buChar char="•"/>
            </a:pPr>
            <a:r>
              <a:rPr lang="nl-NL" sz="2400" b="0" dirty="0" smtClean="0"/>
              <a:t>Gereguleerd vermogen probeert de robot met een bepaalde doel snelheid te laten bewegen.</a:t>
            </a:r>
            <a:endParaRPr lang="nl-NL" sz="2400" b="0" dirty="0" smtClean="0">
              <a:solidFill>
                <a:srgbClr val="008000"/>
              </a:solidFill>
            </a:endParaRPr>
          </a:p>
          <a:p>
            <a:pPr marL="342900" indent="-342900">
              <a:buFont typeface="Arial"/>
              <a:buChar char="•"/>
            </a:pPr>
            <a:r>
              <a:rPr lang="nl-NL" sz="2400" b="0" dirty="0" smtClean="0"/>
              <a:t>Wanneer de robot moeite heeft om te bewegen, doordat hij te zwaar is, omhoog moet bewegen of zijn batterij leeg is, dan geeft gereguleerd vermogen meer kracht aan de motoren om de doel </a:t>
            </a:r>
            <a:r>
              <a:rPr lang="nl-NL" sz="2400" b="0" dirty="0" smtClean="0">
                <a:sym typeface="Wingdings"/>
              </a:rPr>
              <a:t>snelheid te bereiken. </a:t>
            </a:r>
          </a:p>
          <a:p>
            <a:pPr marL="342900" indent="-342900">
              <a:buFont typeface="Arial"/>
              <a:buChar char="•"/>
            </a:pPr>
            <a:r>
              <a:rPr lang="nl-NL" sz="2400" b="0" dirty="0" smtClean="0"/>
              <a:t>Dit is goed om er zekere van te zijn dat de robot beweegt op een voorspelbare</a:t>
            </a:r>
            <a:r>
              <a:rPr lang="nl-NL" sz="2400" b="0" dirty="0" smtClean="0">
                <a:solidFill>
                  <a:srgbClr val="008000"/>
                </a:solidFill>
              </a:rPr>
              <a:t> </a:t>
            </a:r>
            <a:r>
              <a:rPr lang="nl-NL" sz="2400" b="0" dirty="0" smtClean="0"/>
              <a:t>snelheid.</a:t>
            </a:r>
          </a:p>
          <a:p>
            <a:pPr marL="342900" indent="-342900">
              <a:buFont typeface="Arial"/>
              <a:buChar char="•"/>
            </a:pPr>
            <a:endParaRPr lang="nl-NL" sz="2400" b="0" dirty="0"/>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4</a:t>
            </a:fld>
            <a:endParaRPr lang="en-US"/>
          </a:p>
        </p:txBody>
      </p:sp>
    </p:spTree>
    <p:extLst>
      <p:ext uri="{BB962C8B-B14F-4D97-AF65-F5344CB8AC3E}">
        <p14:creationId xmlns:p14="http://schemas.microsoft.com/office/powerpoint/2010/main" xmlns="" val="15596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a:t>
            </a:r>
            <a:r>
              <a:rPr lang="en-US" dirty="0" err="1" smtClean="0"/>
              <a:t>synchronisatie</a:t>
            </a:r>
            <a:endParaRPr lang="en-US" dirty="0">
              <a:solidFill>
                <a:srgbClr val="008000"/>
              </a:solidFill>
            </a:endParaRPr>
          </a:p>
        </p:txBody>
      </p:sp>
      <p:sp>
        <p:nvSpPr>
          <p:cNvPr id="3" name="Content Placeholder 2"/>
          <p:cNvSpPr>
            <a:spLocks noGrp="1"/>
          </p:cNvSpPr>
          <p:nvPr>
            <p:ph idx="1"/>
          </p:nvPr>
        </p:nvSpPr>
        <p:spPr>
          <a:xfrm>
            <a:off x="457200" y="1208295"/>
            <a:ext cx="8095369" cy="4373563"/>
          </a:xfrm>
        </p:spPr>
        <p:txBody>
          <a:bodyPr>
            <a:normAutofit/>
          </a:bodyPr>
          <a:lstStyle/>
          <a:p>
            <a:pPr marL="342900" indent="-342900">
              <a:buFont typeface="Arial"/>
              <a:buChar char="•"/>
            </a:pPr>
            <a:r>
              <a:rPr lang="nl-NL" sz="2400" b="0" smtClean="0"/>
              <a:t>Motor synchronisatie zorgt er voor dat beide motoren hetzelfde aantal draaien. (of in een vaste verhouding)</a:t>
            </a:r>
          </a:p>
          <a:p>
            <a:pPr marL="342900" indent="-342900">
              <a:buFont typeface="Arial"/>
              <a:buChar char="•"/>
            </a:pPr>
            <a:r>
              <a:rPr lang="nl-NL" sz="2400" b="0" smtClean="0"/>
              <a:t>Als een wiel vast komt te zitten, voorkomt het dat het andere wiel gaat spinnen.</a:t>
            </a:r>
          </a:p>
          <a:p>
            <a:pPr marL="342900" indent="-342900">
              <a:buFont typeface="Arial"/>
              <a:buChar char="•"/>
            </a:pPr>
            <a:r>
              <a:rPr lang="nl-NL" sz="2400" b="0" smtClean="0"/>
              <a:t>De robot blijft recht rijden wanneer een wiel wordt vertraagd door wrijving of iets anders.</a:t>
            </a:r>
          </a:p>
          <a:p>
            <a:pPr marL="342900" indent="-342900">
              <a:buFont typeface="Arial"/>
              <a:buChar char="•"/>
            </a:pPr>
            <a:r>
              <a:rPr lang="nl-NL" sz="2400" b="0" smtClean="0"/>
              <a:t>Met gesynchroniseerde motors maakt de robot voorspelbare en gladde bochten.</a:t>
            </a:r>
          </a:p>
          <a:p>
            <a:pPr marL="342900" indent="-342900">
              <a:buFont typeface="Arial"/>
              <a:buChar char="•"/>
            </a:pPr>
            <a:endParaRPr lang="nl-NL" sz="1800" b="0" smtClean="0"/>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8" name="TextBox 7"/>
          <p:cNvSpPr txBox="1"/>
          <p:nvPr/>
        </p:nvSpPr>
        <p:spPr>
          <a:xfrm>
            <a:off x="5205667" y="4827709"/>
            <a:ext cx="3341399" cy="1754327"/>
          </a:xfrm>
          <a:prstGeom prst="rect">
            <a:avLst/>
          </a:prstGeom>
          <a:noFill/>
        </p:spPr>
        <p:txBody>
          <a:bodyPr wrap="square" rtlCol="0">
            <a:spAutoFit/>
          </a:bodyPr>
          <a:lstStyle/>
          <a:p>
            <a:pPr algn="ctr"/>
            <a:r>
              <a:rPr lang="nl-NL" sz="3600" smtClean="0">
                <a:solidFill>
                  <a:srgbClr val="3366FF"/>
                </a:solidFill>
              </a:rPr>
              <a:t>Videos op de volgende pagina</a:t>
            </a:r>
            <a:endParaRPr lang="nl-NL" sz="3600">
              <a:solidFill>
                <a:srgbClr val="3366FF"/>
              </a:solidFill>
            </a:endParaRPr>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spTree>
    <p:extLst>
      <p:ext uri="{BB962C8B-B14F-4D97-AF65-F5344CB8AC3E}">
        <p14:creationId xmlns:p14="http://schemas.microsoft.com/office/powerpoint/2010/main" xmlns="" val="311526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mtClean="0"/>
              <a:t>Synchroniseren vs niet synchroniersen</a:t>
            </a:r>
            <a:endParaRPr lang="nl-NL">
              <a:solidFill>
                <a:srgbClr val="FF0000"/>
              </a:solidFill>
            </a:endParaRPr>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6" name="TextBox 5"/>
          <p:cNvSpPr txBox="1"/>
          <p:nvPr/>
        </p:nvSpPr>
        <p:spPr>
          <a:xfrm>
            <a:off x="457199" y="2479550"/>
            <a:ext cx="3861421" cy="923330"/>
          </a:xfrm>
          <a:prstGeom prst="rect">
            <a:avLst/>
          </a:prstGeom>
          <a:noFill/>
        </p:spPr>
        <p:txBody>
          <a:bodyPr wrap="square" rtlCol="0">
            <a:spAutoFit/>
          </a:bodyPr>
          <a:lstStyle/>
          <a:p>
            <a:pPr algn="ctr"/>
            <a:r>
              <a:rPr lang="nl-NL" b="1" u="sng" dirty="0" smtClean="0"/>
              <a:t>Gesynchroniseerde motors</a:t>
            </a:r>
          </a:p>
          <a:p>
            <a:pPr algn="ctr"/>
            <a:r>
              <a:rPr lang="nl-NL" dirty="0" smtClean="0">
                <a:sym typeface="Wingdings"/>
              </a:rPr>
              <a:t>Een motor zit vast zorgt voor de andere motor te stoppen</a:t>
            </a:r>
            <a:endParaRPr lang="nl-NL" b="1" u="sng" dirty="0"/>
          </a:p>
        </p:txBody>
      </p:sp>
      <p:sp>
        <p:nvSpPr>
          <p:cNvPr id="8" name="TextBox 7"/>
          <p:cNvSpPr txBox="1"/>
          <p:nvPr/>
        </p:nvSpPr>
        <p:spPr>
          <a:xfrm>
            <a:off x="4632971" y="2470565"/>
            <a:ext cx="3861421" cy="923330"/>
          </a:xfrm>
          <a:prstGeom prst="rect">
            <a:avLst/>
          </a:prstGeom>
          <a:noFill/>
        </p:spPr>
        <p:txBody>
          <a:bodyPr wrap="square" rtlCol="0">
            <a:spAutoFit/>
          </a:bodyPr>
          <a:lstStyle/>
          <a:p>
            <a:pPr algn="ctr"/>
            <a:r>
              <a:rPr lang="nl-NL" b="1" u="sng" dirty="0" smtClean="0"/>
              <a:t>Ongesynchroniseerde motors</a:t>
            </a:r>
          </a:p>
          <a:p>
            <a:pPr algn="ctr"/>
            <a:r>
              <a:rPr lang="nl-NL" dirty="0" smtClean="0">
                <a:sym typeface="Wingdings"/>
              </a:rPr>
              <a:t>Tweede motor gaat door als de eerste vast zit</a:t>
            </a:r>
            <a:endParaRPr lang="nl-NL" b="1" u="sng" dirty="0"/>
          </a:p>
        </p:txBody>
      </p:sp>
      <p:sp>
        <p:nvSpPr>
          <p:cNvPr id="9" name="TextBox 8"/>
          <p:cNvSpPr txBox="1"/>
          <p:nvPr/>
        </p:nvSpPr>
        <p:spPr>
          <a:xfrm>
            <a:off x="2289724" y="1291718"/>
            <a:ext cx="4686493" cy="1200329"/>
          </a:xfrm>
          <a:prstGeom prst="rect">
            <a:avLst/>
          </a:prstGeom>
          <a:noFill/>
        </p:spPr>
        <p:txBody>
          <a:bodyPr wrap="square" rtlCol="0">
            <a:spAutoFit/>
          </a:bodyPr>
          <a:lstStyle/>
          <a:p>
            <a:pPr algn="ctr"/>
            <a:r>
              <a:rPr lang="nl-NL" sz="3600" smtClean="0">
                <a:solidFill>
                  <a:srgbClr val="3366FF"/>
                </a:solidFill>
              </a:rPr>
              <a:t>Klik om de video’s te kijken</a:t>
            </a:r>
            <a:endParaRPr lang="nl-NL" sz="3600">
              <a:solidFill>
                <a:srgbClr val="3366FF"/>
              </a:solidFill>
            </a:endParaRPr>
          </a:p>
        </p:txBody>
      </p:sp>
      <p:sp>
        <p:nvSpPr>
          <p:cNvPr id="3" name="Slide Number Placeholder 2"/>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xmlns="" val="283802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opvoeren/ uitlopen</a:t>
            </a:r>
            <a:endParaRPr lang="nl-NL" dirty="0">
              <a:solidFill>
                <a:srgbClr val="008000"/>
              </a:solidFill>
            </a:endParaRPr>
          </a:p>
        </p:txBody>
      </p:sp>
      <p:sp>
        <p:nvSpPr>
          <p:cNvPr id="3" name="Content Placeholder 2"/>
          <p:cNvSpPr>
            <a:spLocks noGrp="1"/>
          </p:cNvSpPr>
          <p:nvPr>
            <p:ph idx="1"/>
          </p:nvPr>
        </p:nvSpPr>
        <p:spPr>
          <a:xfrm>
            <a:off x="457199" y="1288933"/>
            <a:ext cx="8245474" cy="5122662"/>
          </a:xfrm>
        </p:spPr>
        <p:txBody>
          <a:bodyPr>
            <a:normAutofit/>
          </a:bodyPr>
          <a:lstStyle/>
          <a:p>
            <a:pPr marL="342900" indent="-342900">
              <a:buFont typeface="Arial"/>
              <a:buChar char="•"/>
            </a:pPr>
            <a:r>
              <a:rPr lang="nl-NL" sz="2400" b="0" smtClean="0"/>
              <a:t>Opvoeren zorgt er voor dat de robot geleidelijk versneld aan het begin van een beweging.</a:t>
            </a:r>
          </a:p>
          <a:p>
            <a:pPr marL="342900" indent="-342900">
              <a:buFont typeface="Arial"/>
              <a:buChar char="•"/>
            </a:pPr>
            <a:r>
              <a:rPr lang="nl-NL" sz="2400" b="0" smtClean="0"/>
              <a:t>Uitlopen zorgt er voor dat de robot geleidelijk remt aan  het einde van de beweging.</a:t>
            </a:r>
          </a:p>
          <a:p>
            <a:pPr marL="342900" indent="-342900">
              <a:buFont typeface="Arial"/>
              <a:buChar char="•"/>
            </a:pPr>
            <a:r>
              <a:rPr lang="nl-NL" sz="2400" b="0" smtClean="0"/>
              <a:t>zonder opvoeren/uitlopen zul je de robot misschien zien schokken aan het begin of het eind</a:t>
            </a:r>
          </a:p>
          <a:p>
            <a:pPr marL="800100" lvl="1" indent="-342900">
              <a:buFont typeface="Arial"/>
              <a:buChar char="•"/>
            </a:pPr>
            <a:r>
              <a:rPr lang="nl-NL" sz="2400" smtClean="0"/>
              <a:t>De robot zal na het remmen de motors nog steeds   aanpassen naar de doelwaarde van de rotatie sensor te bereiken, maar dit is misschien nog steeds minder nauwkeurig</a:t>
            </a:r>
          </a:p>
          <a:p>
            <a:pPr marL="800100" lvl="1" indent="-342900">
              <a:buFont typeface="Arial"/>
              <a:buChar char="•"/>
            </a:pPr>
            <a:endParaRPr lang="nl-NL" sz="2400">
              <a:solidFill>
                <a:srgbClr val="008000"/>
              </a:solidFill>
            </a:endParaRPr>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7</a:t>
            </a:fld>
            <a:endParaRPr lang="en-US"/>
          </a:p>
        </p:txBody>
      </p:sp>
    </p:spTree>
    <p:extLst>
      <p:ext uri="{BB962C8B-B14F-4D97-AF65-F5344CB8AC3E}">
        <p14:creationId xmlns:p14="http://schemas.microsoft.com/office/powerpoint/2010/main" xmlns="" val="155969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Veschillende manieren van bewegen</a:t>
            </a:r>
            <a:endParaRPr lang="nl-NL"/>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725099377"/>
              </p:ext>
            </p:extLst>
          </p:nvPr>
        </p:nvGraphicFramePr>
        <p:xfrm>
          <a:off x="335597" y="1622839"/>
          <a:ext cx="8412810" cy="4586623"/>
        </p:xfrm>
        <a:graphic>
          <a:graphicData uri="http://schemas.openxmlformats.org/drawingml/2006/table">
            <a:tbl>
              <a:tblPr firstRow="1" bandRow="1">
                <a:tableStyleId>{1FECB4D8-DB02-4DC6-A0A2-4F2EBAE1DC90}</a:tableStyleId>
              </a:tblPr>
              <a:tblGrid>
                <a:gridCol w="1095905"/>
                <a:gridCol w="1095905"/>
                <a:gridCol w="1095905"/>
                <a:gridCol w="1698299"/>
                <a:gridCol w="1673083"/>
                <a:gridCol w="1753713"/>
              </a:tblGrid>
              <a:tr h="604783">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nl-NL" sz="1600" noProof="0" dirty="0" smtClean="0">
                          <a:solidFill>
                            <a:schemeClr val="tx1"/>
                          </a:solidFill>
                        </a:rPr>
                        <a:t>Gereguleerd vermogen</a:t>
                      </a:r>
                      <a:endParaRPr lang="nl-NL" sz="1600" noProof="0" dirty="0">
                        <a:solidFill>
                          <a:schemeClr val="tx1"/>
                        </a:solidFill>
                      </a:endParaRPr>
                    </a:p>
                  </a:txBody>
                  <a:tcPr/>
                </a:tc>
                <a:tc>
                  <a:txBody>
                    <a:bodyPr/>
                    <a:lstStyle/>
                    <a:p>
                      <a:pPr algn="ctr"/>
                      <a:r>
                        <a:rPr lang="nl-NL" sz="1600" noProof="0" dirty="0" err="1" smtClean="0">
                          <a:solidFill>
                            <a:schemeClr val="tx1"/>
                          </a:solidFill>
                        </a:rPr>
                        <a:t>Gesynchroni</a:t>
                      </a:r>
                      <a:r>
                        <a:rPr lang="nl-NL" sz="1600" noProof="0" dirty="0" smtClean="0">
                          <a:solidFill>
                            <a:schemeClr val="tx1"/>
                          </a:solidFill>
                        </a:rPr>
                        <a:t>- </a:t>
                      </a:r>
                      <a:r>
                        <a:rPr lang="nl-NL" sz="1600" noProof="0" dirty="0" err="1" smtClean="0">
                          <a:solidFill>
                            <a:schemeClr val="tx1"/>
                          </a:solidFill>
                        </a:rPr>
                        <a:t>seerde</a:t>
                      </a:r>
                      <a:r>
                        <a:rPr lang="nl-NL" sz="1600" baseline="0" noProof="0" dirty="0" smtClean="0">
                          <a:solidFill>
                            <a:schemeClr val="tx1"/>
                          </a:solidFill>
                        </a:rPr>
                        <a:t> motors</a:t>
                      </a:r>
                      <a:endParaRPr lang="nl-NL" sz="1600" noProof="0" dirty="0">
                        <a:solidFill>
                          <a:schemeClr val="tx1"/>
                        </a:solidFill>
                      </a:endParaRPr>
                    </a:p>
                  </a:txBody>
                  <a:tcPr/>
                </a:tc>
                <a:tc>
                  <a:txBody>
                    <a:bodyPr/>
                    <a:lstStyle/>
                    <a:p>
                      <a:pPr algn="ctr"/>
                      <a:r>
                        <a:rPr lang="nl-NL" sz="1600" noProof="0" dirty="0" smtClean="0">
                          <a:solidFill>
                            <a:schemeClr val="tx1"/>
                          </a:solidFill>
                        </a:rPr>
                        <a:t>Opvoeren/</a:t>
                      </a:r>
                    </a:p>
                    <a:p>
                      <a:pPr algn="ctr"/>
                      <a:r>
                        <a:rPr lang="nl-NL" sz="1600" noProof="0" dirty="0" smtClean="0">
                          <a:solidFill>
                            <a:schemeClr val="tx1"/>
                          </a:solidFill>
                        </a:rPr>
                        <a:t>uitlopen</a:t>
                      </a:r>
                      <a:endParaRPr lang="nl-NL" sz="1600" noProof="0" dirty="0">
                        <a:solidFill>
                          <a:schemeClr val="tx1"/>
                        </a:solidFill>
                      </a:endParaRPr>
                    </a:p>
                  </a:txBody>
                  <a:tcPr/>
                </a:tc>
              </a:tr>
              <a:tr h="995460">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r>
              <a:tr h="995460">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r>
              <a:tr h="995460">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algn="ctr"/>
                      <a:r>
                        <a:rPr lang="en-US" sz="3600" dirty="0" smtClean="0">
                          <a:latin typeface="Zapf Dingbats"/>
                          <a:ea typeface="Zapf Dingbats"/>
                          <a:cs typeface="Zapf Dingbats"/>
                          <a:sym typeface="Zapf Dingbats"/>
                        </a:rPr>
                        <a:t>✗</a:t>
                      </a:r>
                      <a:endParaRPr 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Zapf Dingbats"/>
                          <a:ea typeface="Zapf Dingbats"/>
                          <a:cs typeface="Zapf Dingbats"/>
                          <a:sym typeface="Zapf Dingbats"/>
                        </a:rPr>
                        <a:t>✗</a:t>
                      </a:r>
                      <a:endParaRPr lang="en-US" sz="3600" dirty="0" smtClean="0"/>
                    </a:p>
                  </a:txBody>
                  <a:tcPr anchor="ctr"/>
                </a:tc>
              </a:tr>
              <a:tr h="9954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Zapf Dingbats"/>
                          <a:ea typeface="Zapf Dingbats"/>
                          <a:cs typeface="Zapf Dingbats"/>
                          <a:sym typeface="Zapf Dingbats"/>
                        </a:rPr>
                        <a:t>✗</a:t>
                      </a:r>
                      <a:endParaRPr lang="en-US" sz="3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Zapf Dingbats"/>
                          <a:ea typeface="Zapf Dingbats"/>
                          <a:cs typeface="Zapf Dingbats"/>
                          <a:sym typeface="Zapf Dingbats"/>
                        </a:rPr>
                        <a:t>✗</a:t>
                      </a:r>
                      <a:endParaRPr lang="en-US" sz="36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latin typeface="Zapf Dingbats"/>
                          <a:ea typeface="Zapf Dingbats"/>
                          <a:cs typeface="Zapf Dingbats"/>
                          <a:sym typeface="Zapf Dingbats"/>
                        </a:rPr>
                        <a:t>✗</a:t>
                      </a:r>
                      <a:endParaRPr lang="en-US" sz="3600" dirty="0" smtClean="0"/>
                    </a:p>
                  </a:txBody>
                  <a:tcPr anchor="ctr"/>
                </a:tc>
              </a:tr>
            </a:tbl>
          </a:graphicData>
        </a:graphic>
      </p:graphicFrame>
      <p:sp>
        <p:nvSpPr>
          <p:cNvPr id="4" name="Footer Placeholder 3"/>
          <p:cNvSpPr>
            <a:spLocks noGrp="1"/>
          </p:cNvSpPr>
          <p:nvPr>
            <p:ph type="ftr" sz="quarter" idx="11"/>
          </p:nvPr>
        </p:nvSpPr>
        <p:spPr/>
        <p:txBody>
          <a:bodyPr/>
          <a:lstStyle/>
          <a:p>
            <a:r>
              <a:rPr lang="en-US" smtClean="0"/>
              <a:t>© 2015, EV3Lessons.com, (last edit 1/21/2015)</a:t>
            </a:r>
            <a:endParaRPr lang="en-US"/>
          </a:p>
        </p:txBody>
      </p:sp>
      <p:pic>
        <p:nvPicPr>
          <p:cNvPr id="5" name="Picture 4" descr="Screen Shot 2014-10-23 at 6.51.01 PM.png"/>
          <p:cNvPicPr>
            <a:picLocks noChangeAspect="1"/>
          </p:cNvPicPr>
          <p:nvPr/>
        </p:nvPicPr>
        <p:blipFill rotWithShape="1">
          <a:blip r:embed="rId2">
            <a:extLst>
              <a:ext uri="{28A0092B-C50C-407E-A947-70E740481C1C}">
                <a14:useLocalDpi xmlns:a14="http://schemas.microsoft.com/office/drawing/2010/main" xmlns="" val="0"/>
              </a:ext>
            </a:extLst>
          </a:blip>
          <a:srcRect r="36421"/>
          <a:stretch/>
        </p:blipFill>
        <p:spPr>
          <a:xfrm>
            <a:off x="592067" y="5273060"/>
            <a:ext cx="2711198" cy="903365"/>
          </a:xfrm>
          <a:prstGeom prst="rect">
            <a:avLst/>
          </a:prstGeom>
        </p:spPr>
      </p:pic>
      <p:pic>
        <p:nvPicPr>
          <p:cNvPr id="6" name="Picture 5" descr="Screen Shot 2014-10-23 at 6.50.00 PM.png"/>
          <p:cNvPicPr>
            <a:picLocks noChangeAspect="1"/>
          </p:cNvPicPr>
          <p:nvPr/>
        </p:nvPicPr>
        <p:blipFill rotWithShape="1">
          <a:blip r:embed="rId3">
            <a:extLst>
              <a:ext uri="{28A0092B-C50C-407E-A947-70E740481C1C}">
                <a14:useLocalDpi xmlns:a14="http://schemas.microsoft.com/office/drawing/2010/main" xmlns="" val="0"/>
              </a:ext>
            </a:extLst>
          </a:blip>
          <a:srcRect r="36604"/>
          <a:stretch/>
        </p:blipFill>
        <p:spPr>
          <a:xfrm>
            <a:off x="632061" y="4268651"/>
            <a:ext cx="2637487" cy="881351"/>
          </a:xfrm>
          <a:prstGeom prst="rect">
            <a:avLst/>
          </a:prstGeom>
        </p:spPr>
      </p:pic>
      <p:pic>
        <p:nvPicPr>
          <p:cNvPr id="7" name="Picture 6" descr="Screen Shot 2014-10-23 at 6.20.04 PM.png"/>
          <p:cNvPicPr>
            <a:picLocks noChangeAspect="1"/>
          </p:cNvPicPr>
          <p:nvPr/>
        </p:nvPicPr>
        <p:blipFill rotWithShape="1">
          <a:blip r:embed="rId4">
            <a:extLst>
              <a:ext uri="{28A0092B-C50C-407E-A947-70E740481C1C}">
                <a14:useLocalDpi xmlns:a14="http://schemas.microsoft.com/office/drawing/2010/main" xmlns="" val="0"/>
              </a:ext>
            </a:extLst>
          </a:blip>
          <a:srcRect l="4007" t="7975" b="14315"/>
          <a:stretch/>
        </p:blipFill>
        <p:spPr>
          <a:xfrm>
            <a:off x="644619" y="2259754"/>
            <a:ext cx="2703602" cy="906417"/>
          </a:xfrm>
          <a:prstGeom prst="rect">
            <a:avLst/>
          </a:prstGeom>
        </p:spPr>
      </p:pic>
      <p:pic>
        <p:nvPicPr>
          <p:cNvPr id="8" name="Picture 7" descr="Screen Shot 2014-10-23 at 6.20.57 PM.png"/>
          <p:cNvPicPr>
            <a:picLocks noChangeAspect="1"/>
          </p:cNvPicPr>
          <p:nvPr/>
        </p:nvPicPr>
        <p:blipFill rotWithShape="1">
          <a:blip r:embed="rId5">
            <a:extLst>
              <a:ext uri="{28A0092B-C50C-407E-A947-70E740481C1C}">
                <a14:useLocalDpi xmlns:a14="http://schemas.microsoft.com/office/drawing/2010/main" xmlns="" val="0"/>
              </a:ext>
            </a:extLst>
          </a:blip>
          <a:srcRect l="2266" t="9903" b="7642"/>
          <a:stretch/>
        </p:blipFill>
        <p:spPr>
          <a:xfrm>
            <a:off x="655710" y="3273308"/>
            <a:ext cx="2703750" cy="909115"/>
          </a:xfrm>
          <a:prstGeom prst="rect">
            <a:avLst/>
          </a:prstGeom>
        </p:spPr>
      </p:pic>
      <p:sp>
        <p:nvSpPr>
          <p:cNvPr id="10" name="TextBox 9"/>
          <p:cNvSpPr txBox="1"/>
          <p:nvPr/>
        </p:nvSpPr>
        <p:spPr>
          <a:xfrm>
            <a:off x="381451" y="2496841"/>
            <a:ext cx="173111"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381451" y="3499177"/>
            <a:ext cx="173111" cy="369332"/>
          </a:xfrm>
          <a:prstGeom prst="rect">
            <a:avLst/>
          </a:prstGeom>
          <a:noFill/>
        </p:spPr>
        <p:txBody>
          <a:bodyPr wrap="square" rtlCol="0">
            <a:spAutoFit/>
          </a:bodyPr>
          <a:lstStyle/>
          <a:p>
            <a:r>
              <a:rPr lang="en-US" dirty="0" smtClean="0"/>
              <a:t>2</a:t>
            </a:r>
            <a:endParaRPr lang="en-US" dirty="0"/>
          </a:p>
        </p:txBody>
      </p:sp>
      <p:sp>
        <p:nvSpPr>
          <p:cNvPr id="12" name="TextBox 11"/>
          <p:cNvSpPr txBox="1"/>
          <p:nvPr/>
        </p:nvSpPr>
        <p:spPr>
          <a:xfrm>
            <a:off x="381451" y="4425552"/>
            <a:ext cx="173111" cy="369332"/>
          </a:xfrm>
          <a:prstGeom prst="rect">
            <a:avLst/>
          </a:prstGeom>
          <a:noFill/>
        </p:spPr>
        <p:txBody>
          <a:bodyPr wrap="square" rtlCol="0">
            <a:spAutoFit/>
          </a:bodyPr>
          <a:lstStyle/>
          <a:p>
            <a:r>
              <a:rPr lang="en-US" dirty="0"/>
              <a:t>3</a:t>
            </a:r>
          </a:p>
        </p:txBody>
      </p:sp>
      <p:sp>
        <p:nvSpPr>
          <p:cNvPr id="13" name="TextBox 12"/>
          <p:cNvSpPr txBox="1"/>
          <p:nvPr/>
        </p:nvSpPr>
        <p:spPr>
          <a:xfrm>
            <a:off x="381451" y="5517088"/>
            <a:ext cx="173111" cy="369332"/>
          </a:xfrm>
          <a:prstGeom prst="rect">
            <a:avLst/>
          </a:prstGeom>
          <a:noFill/>
        </p:spPr>
        <p:txBody>
          <a:bodyPr wrap="square" rtlCol="0">
            <a:spAutoFit/>
          </a:bodyPr>
          <a:lstStyle/>
          <a:p>
            <a:r>
              <a:rPr lang="en-US" dirty="0" smtClean="0"/>
              <a:t>4</a:t>
            </a:r>
            <a:endParaRPr lang="en-US" dirty="0"/>
          </a:p>
        </p:txBody>
      </p:sp>
      <p:sp>
        <p:nvSpPr>
          <p:cNvPr id="3" name="Slide Number Placeholder 2"/>
          <p:cNvSpPr>
            <a:spLocks noGrp="1"/>
          </p:cNvSpPr>
          <p:nvPr>
            <p:ph type="sldNum" sz="quarter" idx="12"/>
          </p:nvPr>
        </p:nvSpPr>
        <p:spPr/>
        <p:txBody>
          <a:bodyPr/>
          <a:lstStyle/>
          <a:p>
            <a:fld id="{4DBC7FC8-25FB-FC45-8177-2B991DA6778C}" type="slidenum">
              <a:rPr lang="en-US" smtClean="0"/>
              <a:pPr/>
              <a:t>8</a:t>
            </a:fld>
            <a:endParaRPr lang="en-US"/>
          </a:p>
        </p:txBody>
      </p:sp>
    </p:spTree>
    <p:extLst>
      <p:ext uri="{BB962C8B-B14F-4D97-AF65-F5344CB8AC3E}">
        <p14:creationId xmlns:p14="http://schemas.microsoft.com/office/powerpoint/2010/main" xmlns="" val="385765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Bewegen in graden Vs. Seconden</a:t>
            </a:r>
            <a:endParaRPr lang="nl-NL"/>
          </a:p>
        </p:txBody>
      </p:sp>
      <p:sp>
        <p:nvSpPr>
          <p:cNvPr id="4" name="Footer Placeholder 3"/>
          <p:cNvSpPr>
            <a:spLocks noGrp="1"/>
          </p:cNvSpPr>
          <p:nvPr>
            <p:ph type="ftr" sz="quarter" idx="11"/>
          </p:nvPr>
        </p:nvSpPr>
        <p:spPr/>
        <p:txBody>
          <a:bodyPr/>
          <a:lstStyle/>
          <a:p>
            <a:r>
              <a:rPr lang="en-US" smtClean="0"/>
              <a:t>© 2015, EV3Lessons.com, (last edit 1/21/2015)</a:t>
            </a:r>
            <a:endParaRPr lang="en-US"/>
          </a:p>
        </p:txBody>
      </p:sp>
      <p:sp>
        <p:nvSpPr>
          <p:cNvPr id="5" name="TextBox 4"/>
          <p:cNvSpPr txBox="1"/>
          <p:nvPr/>
        </p:nvSpPr>
        <p:spPr>
          <a:xfrm>
            <a:off x="386647" y="1401073"/>
            <a:ext cx="4097551" cy="4401205"/>
          </a:xfrm>
          <a:prstGeom prst="rect">
            <a:avLst/>
          </a:prstGeom>
          <a:noFill/>
        </p:spPr>
        <p:txBody>
          <a:bodyPr wrap="square" rtlCol="0">
            <a:spAutoFit/>
          </a:bodyPr>
          <a:lstStyle/>
          <a:p>
            <a:pPr algn="ctr"/>
            <a:r>
              <a:rPr lang="nl-NL" sz="2000" b="1" u="sng" dirty="0" smtClean="0"/>
              <a:t>Beweeg  in graden/rotaties</a:t>
            </a:r>
          </a:p>
          <a:p>
            <a:pPr marL="285750" indent="-285750">
              <a:buFont typeface="Arial"/>
              <a:buChar char="•"/>
            </a:pPr>
            <a:r>
              <a:rPr lang="nl-NL" sz="2000" dirty="0" smtClean="0"/>
              <a:t>Blok is niet afgelopen tot het aantal ingestelde graden/ rotaties bereikt zijn.</a:t>
            </a:r>
          </a:p>
          <a:p>
            <a:pPr marL="285750" indent="-285750">
              <a:buFont typeface="Arial"/>
              <a:buChar char="•"/>
            </a:pPr>
            <a:r>
              <a:rPr lang="nl-NL" sz="2000" dirty="0" smtClean="0"/>
              <a:t>Dus wat als de robot ergens vast komt te zitten op de mat?</a:t>
            </a:r>
          </a:p>
          <a:p>
            <a:pPr marL="742950" lvl="1" indent="-285750">
              <a:buFont typeface="Arial"/>
              <a:buChar char="•"/>
            </a:pPr>
            <a:r>
              <a:rPr lang="nl-NL" sz="2000" dirty="0" smtClean="0">
                <a:sym typeface="Wingdings"/>
              </a:rPr>
              <a:t>Het progamma loopt vast en gaat nooit verder naar het volgende blok.</a:t>
            </a:r>
          </a:p>
          <a:p>
            <a:pPr marL="742950" lvl="1" indent="-285750">
              <a:buFont typeface="Arial"/>
              <a:buChar char="•"/>
            </a:pPr>
            <a:r>
              <a:rPr lang="nl-NL" sz="2000" dirty="0" smtClean="0">
                <a:sym typeface="Wingdings"/>
              </a:rPr>
              <a:t>Je moet de robot oppakken en krijgt hierdoor strafpunten.</a:t>
            </a:r>
          </a:p>
          <a:p>
            <a:endParaRPr lang="nl-NL" sz="2000" dirty="0" smtClean="0"/>
          </a:p>
          <a:p>
            <a:endParaRPr lang="nl-NL" sz="2000" dirty="0"/>
          </a:p>
        </p:txBody>
      </p:sp>
      <p:sp>
        <p:nvSpPr>
          <p:cNvPr id="6" name="TextBox 5"/>
          <p:cNvSpPr txBox="1"/>
          <p:nvPr/>
        </p:nvSpPr>
        <p:spPr>
          <a:xfrm>
            <a:off x="4570570" y="1401073"/>
            <a:ext cx="4097551" cy="4708981"/>
          </a:xfrm>
          <a:prstGeom prst="rect">
            <a:avLst/>
          </a:prstGeom>
          <a:noFill/>
        </p:spPr>
        <p:txBody>
          <a:bodyPr wrap="square" rtlCol="0">
            <a:spAutoFit/>
          </a:bodyPr>
          <a:lstStyle/>
          <a:p>
            <a:pPr algn="ctr"/>
            <a:r>
              <a:rPr lang="nl-NL" sz="2000" b="1" u="sng" dirty="0" smtClean="0"/>
              <a:t>Beweeg in seconden</a:t>
            </a:r>
          </a:p>
          <a:p>
            <a:pPr marL="285750" lvl="1" indent="-285750">
              <a:buFont typeface="Arial"/>
              <a:buChar char="•"/>
            </a:pPr>
            <a:r>
              <a:rPr lang="nl-NL" sz="2000" dirty="0" smtClean="0">
                <a:sym typeface="Wingdings"/>
              </a:rPr>
              <a:t>Minder nauwkeurig om de robot te bewegen.</a:t>
            </a:r>
            <a:endParaRPr lang="nl-NL" sz="2000" dirty="0" smtClean="0">
              <a:solidFill>
                <a:srgbClr val="008000"/>
              </a:solidFill>
              <a:sym typeface="Wingdings"/>
            </a:endParaRPr>
          </a:p>
          <a:p>
            <a:pPr marL="742950" lvl="2" indent="-285750">
              <a:buFont typeface="Arial"/>
              <a:buChar char="•"/>
            </a:pPr>
            <a:r>
              <a:rPr lang="nl-NL" sz="2000" dirty="0" smtClean="0">
                <a:sym typeface="Wingdings"/>
              </a:rPr>
              <a:t>De afstand die gereden wordt is afhankelijk van de snelheid, de batterij sterkte, het gewicht van de robot.</a:t>
            </a:r>
          </a:p>
          <a:p>
            <a:pPr marL="285750" lvl="1" indent="-285750">
              <a:buFont typeface="Arial"/>
              <a:buChar char="•"/>
            </a:pPr>
            <a:r>
              <a:rPr lang="nl-NL" sz="2000" dirty="0" smtClean="0">
                <a:sym typeface="Wingdings"/>
              </a:rPr>
              <a:t>Je moet hieraan denken als je beslist om seconden te gebruiken.</a:t>
            </a:r>
          </a:p>
          <a:p>
            <a:pPr marL="285750" lvl="1" indent="-285750">
              <a:buFont typeface="Arial"/>
              <a:buChar char="•"/>
            </a:pPr>
            <a:r>
              <a:rPr lang="nl-NL" sz="2000" dirty="0" smtClean="0">
                <a:sym typeface="Wingdings"/>
              </a:rPr>
              <a:t>Maar, het voorkomt vastlopen.</a:t>
            </a:r>
          </a:p>
          <a:p>
            <a:pPr marL="742950" lvl="2" indent="-285750">
              <a:buFont typeface="Arial"/>
              <a:buChar char="•"/>
            </a:pPr>
            <a:r>
              <a:rPr lang="nl-NL" sz="2000" dirty="0" smtClean="0">
                <a:sym typeface="Wingdings"/>
              </a:rPr>
              <a:t>Kan bijv. bruikbaar zijn als de robotarm </a:t>
            </a:r>
            <a:r>
              <a:rPr lang="nl-NL" sz="2000" smtClean="0">
                <a:sym typeface="Wingdings"/>
              </a:rPr>
              <a:t>met hulpstuk </a:t>
            </a:r>
            <a:r>
              <a:rPr lang="nl-NL" sz="2000" dirty="0" smtClean="0">
                <a:sym typeface="Wingdings"/>
              </a:rPr>
              <a:t>vast komt </a:t>
            </a:r>
            <a:r>
              <a:rPr lang="nl-NL" sz="2000" smtClean="0">
                <a:sym typeface="Wingdings"/>
              </a:rPr>
              <a:t>te zitten.</a:t>
            </a:r>
            <a:endParaRPr lang="nl-NL" sz="2000" dirty="0" smtClean="0"/>
          </a:p>
          <a:p>
            <a:pPr marL="0" lvl="1"/>
            <a:r>
              <a:rPr lang="nl-NL" sz="2000" dirty="0" smtClean="0">
                <a:sym typeface="Wingdings"/>
              </a:rPr>
              <a:t> </a:t>
            </a:r>
            <a:endParaRPr lang="nl-NL" sz="2000" dirty="0">
              <a:sym typeface="Wingdings"/>
            </a:endParaRPr>
          </a:p>
        </p:txBody>
      </p:sp>
      <p:sp>
        <p:nvSpPr>
          <p:cNvPr id="3" name="Slide Number Placeholder 2"/>
          <p:cNvSpPr>
            <a:spLocks noGrp="1"/>
          </p:cNvSpPr>
          <p:nvPr>
            <p:ph type="sldNum" sz="quarter" idx="12"/>
          </p:nvPr>
        </p:nvSpPr>
        <p:spPr/>
        <p:txBody>
          <a:bodyPr/>
          <a:lstStyle/>
          <a:p>
            <a:fld id="{4DBC7FC8-25FB-FC45-8177-2B991DA6778C}" type="slidenum">
              <a:rPr lang="en-US" smtClean="0"/>
              <a:pPr/>
              <a:t>9</a:t>
            </a:fld>
            <a:endParaRPr lang="en-US"/>
          </a:p>
        </p:txBody>
      </p:sp>
    </p:spTree>
    <p:extLst>
      <p:ext uri="{BB962C8B-B14F-4D97-AF65-F5344CB8AC3E}">
        <p14:creationId xmlns:p14="http://schemas.microsoft.com/office/powerpoint/2010/main" xmlns="" val="872564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9609</TotalTime>
  <Words>623</Words>
  <Application>Microsoft Office PowerPoint</Application>
  <PresentationFormat>Diavoorstelling (4:3)</PresentationFormat>
  <Paragraphs>97</Paragraphs>
  <Slides>10</Slides>
  <Notes>2</Notes>
  <HiddenSlides>0</HiddenSlides>
  <MMClips>0</MMClips>
  <ScaleCrop>false</ScaleCrop>
  <HeadingPairs>
    <vt:vector size="4" baseType="variant">
      <vt:variant>
        <vt:lpstr>Thema</vt:lpstr>
      </vt:variant>
      <vt:variant>
        <vt:i4>1</vt:i4>
      </vt:variant>
      <vt:variant>
        <vt:lpstr>Diatitels</vt:lpstr>
      </vt:variant>
      <vt:variant>
        <vt:i4>10</vt:i4>
      </vt:variant>
    </vt:vector>
  </HeadingPairs>
  <TitlesOfParts>
    <vt:vector size="11" baseType="lpstr">
      <vt:lpstr>Essential</vt:lpstr>
      <vt:lpstr>gevorderde Programmeer Les</vt:lpstr>
      <vt:lpstr>doelstellingen</vt:lpstr>
      <vt:lpstr>Verschillende manieren van bewegen</vt:lpstr>
      <vt:lpstr>gereguleerd vermogen</vt:lpstr>
      <vt:lpstr>Motor synchronisatie</vt:lpstr>
      <vt:lpstr>Synchroniseren vs niet synchroniersen</vt:lpstr>
      <vt:lpstr>opvoeren/ uitlopen</vt:lpstr>
      <vt:lpstr>Veschillende manieren van bewegen</vt:lpstr>
      <vt:lpstr>Bewegen in graden Vs. Seconden</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Hulsen 2</dc:creator>
  <cp:lastModifiedBy>Hulsen 2</cp:lastModifiedBy>
  <cp:revision>20</cp:revision>
  <dcterms:created xsi:type="dcterms:W3CDTF">2014-08-07T02:19:13Z</dcterms:created>
  <dcterms:modified xsi:type="dcterms:W3CDTF">2015-04-30T19:11:50Z</dcterms:modified>
</cp:coreProperties>
</file>