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4"/>
  </p:notesMasterIdLst>
  <p:handoutMasterIdLst>
    <p:handoutMasterId r:id="rId15"/>
  </p:handoutMasterIdLst>
  <p:sldIdLst>
    <p:sldId id="305" r:id="rId2"/>
    <p:sldId id="289" r:id="rId3"/>
    <p:sldId id="299" r:id="rId4"/>
    <p:sldId id="300" r:id="rId5"/>
    <p:sldId id="313" r:id="rId6"/>
    <p:sldId id="306" r:id="rId7"/>
    <p:sldId id="310" r:id="rId8"/>
    <p:sldId id="301" r:id="rId9"/>
    <p:sldId id="303" r:id="rId10"/>
    <p:sldId id="311" r:id="rId11"/>
    <p:sldId id="312"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70" autoAdjust="0"/>
    <p:restoredTop sz="94613"/>
  </p:normalViewPr>
  <p:slideViewPr>
    <p:cSldViewPr snapToGrid="0" snapToObjects="1">
      <p:cViewPr varScale="1">
        <p:scale>
          <a:sx n="111" d="100"/>
          <a:sy n="111" d="100"/>
        </p:scale>
        <p:origin x="224"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INTERMEDIATE PROGRAMMING LESSON</a:t>
            </a:r>
            <a:endParaRPr lang="en-US" dirty="0"/>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B13CFBD-0392-DF42-9C65-6D1DE0580181}"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smtClean="0"/>
              <a:t>By </a:t>
            </a:r>
            <a:r>
              <a:rPr lang="en-US" smtClean="0"/>
              <a:t>Droids Robotics</a:t>
            </a: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5670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F175E-9EAC-E14B-B7AC-8C8F25EC1DAA}"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0948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2FCFC-C57A-2442-884C-F5C58B3A246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1607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64D4EB-A2A3-5D46-A2E3-B082D53C11C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1026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062A6-538C-914A-A4D7-9D77EAAE33AB}"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09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A86DE5-4727-3C44-A125-458AC819E1C1}" type="datetime1">
              <a:rPr lang="en-US" smtClean="0"/>
              <a:t>11/13/15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9983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252B0-687D-184F-B682-0021640A5D63}" type="datetime1">
              <a:rPr lang="en-US" smtClean="0"/>
              <a:t>11/13/15</a:t>
            </a:fld>
            <a:endParaRPr lang="en-US"/>
          </a:p>
        </p:txBody>
      </p:sp>
      <p:sp>
        <p:nvSpPr>
          <p:cNvPr id="8" name="Footer Placeholder 7"/>
          <p:cNvSpPr>
            <a:spLocks noGrp="1"/>
          </p:cNvSpPr>
          <p:nvPr>
            <p:ph type="ftr" sz="quarter" idx="11"/>
          </p:nvPr>
        </p:nvSpPr>
        <p:spPr/>
        <p:txBody>
          <a:body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7559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7AD7A-12C8-EA48-9011-B2F46261DD98}" type="datetime1">
              <a:rPr lang="en-US" smtClean="0"/>
              <a:t>11/13/15</a:t>
            </a:fld>
            <a:endParaRPr lang="en-US"/>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5928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D3C5C7-2346-9A49-8660-921460E2744B}" type="datetime1">
              <a:rPr lang="en-US" smtClean="0"/>
              <a:t>11/13/15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2390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5A27797-1683-ED47-A74A-6DEBEDA39DC8}" type="datetime1">
              <a:rPr lang="en-US" smtClean="0"/>
              <a:t>11/13/15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25799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CFCDA-76FF-C942-8304-6FF0EF7EF019}" type="datetime1">
              <a:rPr lang="en-US" smtClean="0"/>
              <a:t>11/13/15</a:t>
            </a:fld>
            <a:endParaRPr lang="en-US"/>
          </a:p>
        </p:txBody>
      </p:sp>
      <p:sp>
        <p:nvSpPr>
          <p:cNvPr id="6" name="Footer Placeholder 5"/>
          <p:cNvSpPr>
            <a:spLocks noGrp="1"/>
          </p:cNvSpPr>
          <p:nvPr>
            <p:ph type="ftr" sz="quarter" idx="11"/>
          </p:nvPr>
        </p:nvSpPr>
        <p:spPr/>
        <p:txBody>
          <a:body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310398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604F77D-FCB8-A946-86A9-D14BD65D0D3D}" type="datetime1">
              <a:rPr lang="en-US" smtClean="0"/>
              <a:t>11/13/15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k-SK" smtClean="0"/>
              <a:t>© 2015 EV3Lessons.com, Last edit 11/13/2015</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893571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1" Type="http://schemas.openxmlformats.org/officeDocument/2006/relationships/image" Target="../media/image14.tiff"/><Relationship Id="rId12" Type="http://schemas.openxmlformats.org/officeDocument/2006/relationships/image" Target="../media/image15.tiff"/><Relationship Id="rId13" Type="http://schemas.openxmlformats.org/officeDocument/2006/relationships/image" Target="../media/image16.tiff"/><Relationship Id="rId14" Type="http://schemas.openxmlformats.org/officeDocument/2006/relationships/image" Target="../media/image17.tiff"/><Relationship Id="rId15" Type="http://schemas.openxmlformats.org/officeDocument/2006/relationships/image" Target="../media/image18.tiff"/><Relationship Id="rId16" Type="http://schemas.openxmlformats.org/officeDocument/2006/relationships/image" Target="../media/image19.tiff"/><Relationship Id="rId1" Type="http://schemas.openxmlformats.org/officeDocument/2006/relationships/slideLayout" Target="../slideLayouts/slideLayout2.xml"/><Relationship Id="rId2" Type="http://schemas.openxmlformats.org/officeDocument/2006/relationships/image" Target="../media/image5.tiff"/><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7" Type="http://schemas.openxmlformats.org/officeDocument/2006/relationships/image" Target="../media/image10.tiff"/><Relationship Id="rId8" Type="http://schemas.openxmlformats.org/officeDocument/2006/relationships/image" Target="../media/image11.tiff"/><Relationship Id="rId9" Type="http://schemas.openxmlformats.org/officeDocument/2006/relationships/image" Target="../media/image12.tiff"/><Relationship Id="rId10" Type="http://schemas.openxmlformats.org/officeDocument/2006/relationships/image" Target="../media/image1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tiff"/><Relationship Id="rId4" Type="http://schemas.openxmlformats.org/officeDocument/2006/relationships/image" Target="../media/image22.tiff"/><Relationship Id="rId1" Type="http://schemas.openxmlformats.org/officeDocument/2006/relationships/slideLayout" Target="../slideLayouts/slideLayout2.xml"/><Relationship Id="rId2" Type="http://schemas.openxmlformats.org/officeDocument/2006/relationships/image" Target="../media/image20.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INTERMEDIATE PROGRAMMING LESSON</a:t>
            </a:r>
            <a:endParaRPr lang="en-US" dirty="0"/>
          </a:p>
        </p:txBody>
      </p:sp>
      <p:sp>
        <p:nvSpPr>
          <p:cNvPr id="3" name="Subtitle 2"/>
          <p:cNvSpPr>
            <a:spLocks noGrp="1"/>
          </p:cNvSpPr>
          <p:nvPr>
            <p:ph type="subTitle" idx="1"/>
          </p:nvPr>
        </p:nvSpPr>
        <p:spPr/>
        <p:txBody>
          <a:bodyPr>
            <a:normAutofit lnSpcReduction="10000"/>
          </a:bodyPr>
          <a:lstStyle/>
          <a:p>
            <a:r>
              <a:rPr lang="en-US" dirty="0" smtClean="0"/>
              <a:t>Data Wires</a:t>
            </a:r>
            <a:endParaRPr lang="en-US" dirty="0"/>
          </a:p>
        </p:txBody>
      </p:sp>
    </p:spTree>
    <p:extLst>
      <p:ext uri="{BB962C8B-B14F-4D97-AF65-F5344CB8AC3E}">
        <p14:creationId xmlns:p14="http://schemas.microsoft.com/office/powerpoint/2010/main" val="2033623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Wiring: Switches</a:t>
            </a:r>
            <a:endParaRPr lang="en-US" dirty="0"/>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385" y="1350993"/>
            <a:ext cx="3449660" cy="2357768"/>
          </a:xfrm>
        </p:spPr>
      </p:pic>
      <p:sp>
        <p:nvSpPr>
          <p:cNvPr id="10" name="TextBox 9"/>
          <p:cNvSpPr txBox="1"/>
          <p:nvPr/>
        </p:nvSpPr>
        <p:spPr>
          <a:xfrm>
            <a:off x="429564" y="1524778"/>
            <a:ext cx="4213593" cy="923330"/>
          </a:xfrm>
          <a:prstGeom prst="rect">
            <a:avLst/>
          </a:prstGeom>
          <a:noFill/>
        </p:spPr>
        <p:txBody>
          <a:bodyPr wrap="square" rtlCol="0">
            <a:spAutoFit/>
          </a:bodyPr>
          <a:lstStyle/>
          <a:p>
            <a:pPr marL="342900" indent="-342900">
              <a:buAutoNum type="alphaUcPeriod"/>
            </a:pPr>
            <a:r>
              <a:rPr lang="en-US" dirty="0" smtClean="0">
                <a:solidFill>
                  <a:schemeClr val="accent1"/>
                </a:solidFill>
              </a:rPr>
              <a:t>If you want to drag data wires out of switches, you will need to change the switch to tabbed view</a:t>
            </a:r>
            <a:endParaRPr lang="en-US" dirty="0">
              <a:solidFill>
                <a:srgbClr val="7030A0"/>
              </a:solidFill>
            </a:endParaRPr>
          </a:p>
        </p:txBody>
      </p:sp>
      <p:sp>
        <p:nvSpPr>
          <p:cNvPr id="12" name="Rounded Rectangle 11"/>
          <p:cNvSpPr/>
          <p:nvPr/>
        </p:nvSpPr>
        <p:spPr>
          <a:xfrm>
            <a:off x="5560616" y="2186952"/>
            <a:ext cx="333487" cy="236668"/>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579002" y="1932309"/>
            <a:ext cx="293670" cy="307777"/>
          </a:xfrm>
          <a:prstGeom prst="rect">
            <a:avLst/>
          </a:prstGeom>
          <a:noFill/>
        </p:spPr>
        <p:txBody>
          <a:bodyPr wrap="none" rtlCol="0">
            <a:spAutoFit/>
          </a:bodyPr>
          <a:lstStyle/>
          <a:p>
            <a:r>
              <a:rPr lang="en-US" sz="1400" b="1" dirty="0" smtClean="0">
                <a:solidFill>
                  <a:schemeClr val="accent1"/>
                </a:solidFill>
              </a:rPr>
              <a:t>A</a:t>
            </a:r>
            <a:endParaRPr lang="en-US" sz="1400" b="1" dirty="0">
              <a:solidFill>
                <a:schemeClr val="accent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78" y="4366915"/>
            <a:ext cx="3094820" cy="165368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8649" y="4463422"/>
            <a:ext cx="3411331" cy="1702865"/>
          </a:xfrm>
          <a:prstGeom prst="rect">
            <a:avLst/>
          </a:prstGeom>
        </p:spPr>
      </p:pic>
      <p:sp>
        <p:nvSpPr>
          <p:cNvPr id="17" name="Rounded Rectangle 16"/>
          <p:cNvSpPr/>
          <p:nvPr/>
        </p:nvSpPr>
        <p:spPr>
          <a:xfrm>
            <a:off x="1676969" y="4395148"/>
            <a:ext cx="333487" cy="23666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550827" y="4492749"/>
            <a:ext cx="333487" cy="23666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448417" y="4376126"/>
            <a:ext cx="335502" cy="307777"/>
          </a:xfrm>
          <a:prstGeom prst="rect">
            <a:avLst/>
          </a:prstGeom>
          <a:noFill/>
        </p:spPr>
        <p:txBody>
          <a:bodyPr wrap="square" rtlCol="0">
            <a:spAutoFit/>
          </a:bodyPr>
          <a:lstStyle/>
          <a:p>
            <a:r>
              <a:rPr lang="en-US" sz="1400" b="1" dirty="0" smtClean="0">
                <a:solidFill>
                  <a:srgbClr val="7030A0"/>
                </a:solidFill>
              </a:rPr>
              <a:t>C</a:t>
            </a:r>
            <a:endParaRPr lang="en-US" sz="1400" b="1" dirty="0">
              <a:solidFill>
                <a:srgbClr val="7030A0"/>
              </a:solidFill>
            </a:endParaRPr>
          </a:p>
        </p:txBody>
      </p:sp>
      <p:sp>
        <p:nvSpPr>
          <p:cNvPr id="20" name="TextBox 19"/>
          <p:cNvSpPr txBox="1"/>
          <p:nvPr/>
        </p:nvSpPr>
        <p:spPr>
          <a:xfrm>
            <a:off x="6886395" y="4457194"/>
            <a:ext cx="567168" cy="307777"/>
          </a:xfrm>
          <a:prstGeom prst="rect">
            <a:avLst/>
          </a:prstGeom>
          <a:noFill/>
        </p:spPr>
        <p:txBody>
          <a:bodyPr wrap="square" rtlCol="0">
            <a:spAutoFit/>
          </a:bodyPr>
          <a:lstStyle/>
          <a:p>
            <a:r>
              <a:rPr lang="en-US" sz="1400" b="1" dirty="0" smtClean="0">
                <a:solidFill>
                  <a:srgbClr val="7030A0"/>
                </a:solidFill>
              </a:rPr>
              <a:t>C</a:t>
            </a:r>
            <a:endParaRPr lang="en-US" sz="1400" b="1" dirty="0">
              <a:solidFill>
                <a:srgbClr val="7030A0"/>
              </a:solidFill>
            </a:endParaRPr>
          </a:p>
        </p:txBody>
      </p:sp>
      <p:sp>
        <p:nvSpPr>
          <p:cNvPr id="27" name="TextBox 26"/>
          <p:cNvSpPr txBox="1"/>
          <p:nvPr/>
        </p:nvSpPr>
        <p:spPr>
          <a:xfrm>
            <a:off x="2500373" y="5560985"/>
            <a:ext cx="370390" cy="369332"/>
          </a:xfrm>
          <a:prstGeom prst="rect">
            <a:avLst/>
          </a:prstGeom>
          <a:noFill/>
        </p:spPr>
        <p:txBody>
          <a:bodyPr wrap="square" rtlCol="0">
            <a:spAutoFit/>
          </a:bodyPr>
          <a:lstStyle/>
          <a:p>
            <a:r>
              <a:rPr lang="en-US" b="1" dirty="0">
                <a:solidFill>
                  <a:srgbClr val="00B050"/>
                </a:solidFill>
              </a:rPr>
              <a:t>B</a:t>
            </a:r>
          </a:p>
        </p:txBody>
      </p:sp>
      <p:sp>
        <p:nvSpPr>
          <p:cNvPr id="28" name="TextBox 27"/>
          <p:cNvSpPr txBox="1"/>
          <p:nvPr/>
        </p:nvSpPr>
        <p:spPr>
          <a:xfrm>
            <a:off x="429564" y="3443585"/>
            <a:ext cx="4213593" cy="923330"/>
          </a:xfrm>
          <a:prstGeom prst="rect">
            <a:avLst/>
          </a:prstGeom>
          <a:noFill/>
        </p:spPr>
        <p:txBody>
          <a:bodyPr wrap="square" rtlCol="0">
            <a:spAutoFit/>
          </a:bodyPr>
          <a:lstStyle/>
          <a:p>
            <a:endParaRPr lang="en-US" dirty="0" smtClean="0">
              <a:solidFill>
                <a:srgbClr val="00B050"/>
              </a:solidFill>
            </a:endParaRPr>
          </a:p>
          <a:p>
            <a:r>
              <a:rPr lang="en-US" dirty="0" smtClean="0">
                <a:solidFill>
                  <a:srgbClr val="00B050"/>
                </a:solidFill>
              </a:rPr>
              <a:t>B. Once you switch to tabbed view, you can drag data wires out</a:t>
            </a:r>
            <a:endParaRPr lang="en-US" dirty="0">
              <a:solidFill>
                <a:srgbClr val="7030A0"/>
              </a:solidFill>
            </a:endParaRPr>
          </a:p>
        </p:txBody>
      </p:sp>
      <p:sp>
        <p:nvSpPr>
          <p:cNvPr id="29" name="TextBox 28"/>
          <p:cNvSpPr txBox="1"/>
          <p:nvPr/>
        </p:nvSpPr>
        <p:spPr>
          <a:xfrm>
            <a:off x="4777517" y="3738088"/>
            <a:ext cx="4213593" cy="646331"/>
          </a:xfrm>
          <a:prstGeom prst="rect">
            <a:avLst/>
          </a:prstGeom>
          <a:noFill/>
        </p:spPr>
        <p:txBody>
          <a:bodyPr wrap="square" rtlCol="0">
            <a:spAutoFit/>
          </a:bodyPr>
          <a:lstStyle/>
          <a:p>
            <a:r>
              <a:rPr lang="en-US" dirty="0" smtClean="0">
                <a:solidFill>
                  <a:srgbClr val="7030A0"/>
                </a:solidFill>
              </a:rPr>
              <a:t>C. Different options in the switch can connect to the same wire</a:t>
            </a:r>
            <a:endParaRPr lang="en-US" dirty="0">
              <a:solidFill>
                <a:srgbClr val="7030A0"/>
              </a:solidFill>
            </a:endParaRPr>
          </a:p>
        </p:txBody>
      </p:sp>
    </p:spTree>
    <p:extLst>
      <p:ext uri="{BB962C8B-B14F-4D97-AF65-F5344CB8AC3E}">
        <p14:creationId xmlns:p14="http://schemas.microsoft.com/office/powerpoint/2010/main" val="48839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Wiring: Loops</a:t>
            </a:r>
            <a:endParaRPr lang="en-US" dirty="0"/>
          </a:p>
        </p:txBody>
      </p:sp>
      <p:sp>
        <p:nvSpPr>
          <p:cNvPr id="3" name="Content Placeholder 2"/>
          <p:cNvSpPr>
            <a:spLocks noGrp="1"/>
          </p:cNvSpPr>
          <p:nvPr>
            <p:ph idx="1"/>
          </p:nvPr>
        </p:nvSpPr>
        <p:spPr>
          <a:xfrm>
            <a:off x="227874" y="1505616"/>
            <a:ext cx="8596811" cy="994516"/>
          </a:xfrm>
        </p:spPr>
        <p:txBody>
          <a:bodyPr/>
          <a:lstStyle/>
          <a:p>
            <a:r>
              <a:rPr lang="en-US" dirty="0" smtClean="0"/>
              <a:t>You can </a:t>
            </a:r>
            <a:r>
              <a:rPr lang="en-US" smtClean="0"/>
              <a:t>connect wires both </a:t>
            </a:r>
            <a:r>
              <a:rPr lang="en-US" dirty="0" smtClean="0"/>
              <a:t>into and out of </a:t>
            </a:r>
            <a:r>
              <a:rPr lang="en-US" smtClean="0"/>
              <a:t>a loop like in the example below</a:t>
            </a:r>
            <a:endParaRPr lang="en-US" dirty="0"/>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58" y="2109029"/>
            <a:ext cx="8657863" cy="2468412"/>
          </a:xfrm>
          <a:prstGeom prst="rect">
            <a:avLst/>
          </a:prstGeom>
        </p:spPr>
      </p:pic>
      <p:sp>
        <p:nvSpPr>
          <p:cNvPr id="9" name="TextBox 8"/>
          <p:cNvSpPr txBox="1"/>
          <p:nvPr/>
        </p:nvSpPr>
        <p:spPr>
          <a:xfrm>
            <a:off x="324089" y="4687747"/>
            <a:ext cx="8465871" cy="1477328"/>
          </a:xfrm>
          <a:prstGeom prst="rect">
            <a:avLst/>
          </a:prstGeom>
          <a:noFill/>
        </p:spPr>
        <p:txBody>
          <a:bodyPr wrap="square" rtlCol="0">
            <a:spAutoFit/>
          </a:bodyPr>
          <a:lstStyle/>
          <a:p>
            <a:pPr marL="285750" indent="-285750">
              <a:buFont typeface="Arial" charset="0"/>
              <a:buChar char="•"/>
            </a:pPr>
            <a:r>
              <a:rPr lang="en-US" dirty="0" smtClean="0"/>
              <a:t>Note that the data coming out of the loop through the wire will only be the last pass through the loop.</a:t>
            </a:r>
          </a:p>
          <a:p>
            <a:pPr marL="285750" indent="-285750">
              <a:buFont typeface="Arial" charset="0"/>
              <a:buChar char="•"/>
            </a:pPr>
            <a:r>
              <a:rPr lang="en-US" dirty="0" smtClean="0"/>
              <a:t>In the example above, the color sensor is read twice in the loop. However, the data wire will only have the second (and last) reading and that second reading will be displayed.</a:t>
            </a:r>
            <a:endParaRPr lang="en-US" dirty="0"/>
          </a:p>
        </p:txBody>
      </p:sp>
      <p:sp>
        <p:nvSpPr>
          <p:cNvPr id="10" name="TextBox 9"/>
          <p:cNvSpPr txBox="1"/>
          <p:nvPr/>
        </p:nvSpPr>
        <p:spPr>
          <a:xfrm>
            <a:off x="752353" y="3483557"/>
            <a:ext cx="821803" cy="738664"/>
          </a:xfrm>
          <a:prstGeom prst="rect">
            <a:avLst/>
          </a:prstGeom>
          <a:noFill/>
        </p:spPr>
        <p:txBody>
          <a:bodyPr wrap="square" rtlCol="0">
            <a:spAutoFit/>
          </a:bodyPr>
          <a:lstStyle/>
          <a:p>
            <a:r>
              <a:rPr lang="en-US" sz="1400" smtClean="0"/>
              <a:t>Going into the loop</a:t>
            </a:r>
            <a:endParaRPr lang="en-US" sz="1400"/>
          </a:p>
        </p:txBody>
      </p:sp>
      <p:sp>
        <p:nvSpPr>
          <p:cNvPr id="11" name="TextBox 10"/>
          <p:cNvSpPr txBox="1"/>
          <p:nvPr/>
        </p:nvSpPr>
        <p:spPr>
          <a:xfrm>
            <a:off x="5187385" y="3461728"/>
            <a:ext cx="821803" cy="738664"/>
          </a:xfrm>
          <a:prstGeom prst="rect">
            <a:avLst/>
          </a:prstGeom>
          <a:noFill/>
        </p:spPr>
        <p:txBody>
          <a:bodyPr wrap="square" rtlCol="0">
            <a:spAutoFit/>
          </a:bodyPr>
          <a:lstStyle/>
          <a:p>
            <a:r>
              <a:rPr lang="en-US" sz="1400" dirty="0" smtClean="0"/>
              <a:t>Going out the loop</a:t>
            </a:r>
            <a:endParaRPr lang="en-US" sz="1400" dirty="0"/>
          </a:p>
        </p:txBody>
      </p:sp>
    </p:spTree>
    <p:extLst>
      <p:ext uri="{BB962C8B-B14F-4D97-AF65-F5344CB8AC3E}">
        <p14:creationId xmlns:p14="http://schemas.microsoft.com/office/powerpoint/2010/main" val="151788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pPr lvl="1"/>
            <a:r>
              <a:rPr lang="en-US" dirty="0" smtClean="0"/>
              <a:t>This tutorial was written by Sanjay and Arvind </a:t>
            </a:r>
            <a:r>
              <a:rPr lang="en-US" dirty="0" err="1" smtClean="0"/>
              <a:t>Seshan</a:t>
            </a:r>
            <a:r>
              <a:rPr lang="en-US" dirty="0" smtClean="0"/>
              <a:t> from Droids Robotics.  To contact the authors, email </a:t>
            </a:r>
            <a:r>
              <a:rPr lang="en-US" dirty="0" err="1" smtClean="0"/>
              <a:t>team@droidsrobotics.org</a:t>
            </a:r>
            <a:endParaRPr lang="en-US" dirty="0" smtClean="0"/>
          </a:p>
          <a:p>
            <a:pPr lvl="1"/>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sk-SK" smtClean="0"/>
              <a:t>© 2015 EV3Lessons.com, Last edit 11/13/2015</a:t>
            </a:r>
            <a:endParaRPr lang="en-US" dirty="0"/>
          </a:p>
        </p:txBody>
      </p:sp>
      <p:sp>
        <p:nvSpPr>
          <p:cNvPr id="7" name="Slide Number Placeholder 6"/>
          <p:cNvSpPr>
            <a:spLocks noGrp="1"/>
          </p:cNvSpPr>
          <p:nvPr>
            <p:ph type="sldNum" sz="quarter" idx="12"/>
          </p:nvPr>
        </p:nvSpPr>
        <p:spPr/>
        <p:txBody>
          <a:bodyPr/>
          <a:lstStyle/>
          <a:p>
            <a:r>
              <a:rPr lang="en-US" smtClean="0"/>
              <a:t>5</a:t>
            </a:r>
            <a:endParaRPr lang="en-US" dirty="0"/>
          </a:p>
        </p:txBody>
      </p:sp>
      <p:sp>
        <p:nvSpPr>
          <p:cNvPr id="5" name="Rectangle 1"/>
          <p:cNvSpPr>
            <a:spLocks noChangeArrowheads="1"/>
          </p:cNvSpPr>
          <p:nvPr/>
        </p:nvSpPr>
        <p:spPr bwMode="auto">
          <a:xfrm>
            <a:off x="496016" y="4924970"/>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465" y="3270854"/>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5" name="Content Placeholder 2"/>
          <p:cNvSpPr>
            <a:spLocks noGrp="1"/>
          </p:cNvSpPr>
          <p:nvPr>
            <p:ph idx="1"/>
          </p:nvPr>
        </p:nvSpPr>
        <p:spPr/>
        <p:txBody>
          <a:bodyPr/>
          <a:lstStyle/>
          <a:p>
            <a:r>
              <a:rPr lang="en-US" dirty="0" smtClean="0"/>
              <a:t>Learn what Data Wires are and how to use them</a:t>
            </a:r>
          </a:p>
          <a:p>
            <a:pPr marL="0" indent="0">
              <a:buNone/>
            </a:pPr>
            <a:endParaRPr lang="en-US" dirty="0" smtClean="0"/>
          </a:p>
          <a:p>
            <a:endParaRPr lang="en-US" dirty="0" smtClean="0"/>
          </a:p>
          <a:p>
            <a:endParaRPr lang="en-US" dirty="0"/>
          </a:p>
          <a:p>
            <a:endParaRPr lang="en-US" dirty="0" smtClean="0"/>
          </a:p>
          <a:p>
            <a:r>
              <a:rPr lang="en-US" dirty="0" smtClean="0"/>
              <a:t>Prerequisites: Display Block, Sensor Block, Brick Buttons</a:t>
            </a:r>
            <a:endParaRPr lang="en-US" dirty="0"/>
          </a:p>
        </p:txBody>
      </p:sp>
      <p:sp>
        <p:nvSpPr>
          <p:cNvPr id="3" name="Footer Placeholder 2"/>
          <p:cNvSpPr>
            <a:spLocks noGrp="1"/>
          </p:cNvSpPr>
          <p:nvPr>
            <p:ph type="ftr" sz="quarter" idx="11"/>
          </p:nvPr>
        </p:nvSpPr>
        <p:spPr/>
        <p:txBody>
          <a:bodyPr/>
          <a:lstStyle/>
          <a:p>
            <a:r>
              <a:rPr lang="sk-SK" smtClean="0"/>
              <a:t>© 2015 EV3Lessons.com, Last edit 11/13/2015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29501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47" y="2677646"/>
            <a:ext cx="8432800" cy="1930400"/>
          </a:xfrm>
          <a:prstGeom prst="rect">
            <a:avLst/>
          </a:prstGeom>
        </p:spPr>
      </p:pic>
      <p:sp>
        <p:nvSpPr>
          <p:cNvPr id="2" name="Title 1"/>
          <p:cNvSpPr>
            <a:spLocks noGrp="1"/>
          </p:cNvSpPr>
          <p:nvPr>
            <p:ph type="title"/>
          </p:nvPr>
        </p:nvSpPr>
        <p:spPr/>
        <p:txBody>
          <a:bodyPr/>
          <a:lstStyle/>
          <a:p>
            <a:r>
              <a:rPr lang="en-US" dirty="0" smtClean="0"/>
              <a:t>Data Wires</a:t>
            </a:r>
            <a:endParaRPr lang="en-US" dirty="0"/>
          </a:p>
        </p:txBody>
      </p:sp>
      <p:sp>
        <p:nvSpPr>
          <p:cNvPr id="3" name="Content Placeholder 2"/>
          <p:cNvSpPr>
            <a:spLocks noGrp="1"/>
          </p:cNvSpPr>
          <p:nvPr>
            <p:ph idx="1"/>
          </p:nvPr>
        </p:nvSpPr>
        <p:spPr/>
        <p:txBody>
          <a:bodyPr/>
          <a:lstStyle/>
          <a:p>
            <a:r>
              <a:rPr lang="en-US" dirty="0"/>
              <a:t>A Data Wire </a:t>
            </a:r>
            <a:r>
              <a:rPr lang="en-US" dirty="0" smtClean="0"/>
              <a:t>allows you to take an output from one programming block and input it into another.</a:t>
            </a:r>
            <a:endParaRPr lang="en-US" dirty="0"/>
          </a:p>
        </p:txBody>
      </p:sp>
      <p:sp>
        <p:nvSpPr>
          <p:cNvPr id="19" name="Footer Placeholder 18"/>
          <p:cNvSpPr>
            <a:spLocks noGrp="1"/>
          </p:cNvSpPr>
          <p:nvPr>
            <p:ph type="ftr" sz="quarter" idx="11"/>
          </p:nvPr>
        </p:nvSpPr>
        <p:spPr/>
        <p:txBody>
          <a:bodyPr/>
          <a:lstStyle/>
          <a:p>
            <a:r>
              <a:rPr lang="sk-SK" smtClean="0"/>
              <a:t>© 2015 EV3Lessons.com, Last edit 11/13/2015</a:t>
            </a:r>
            <a:endParaRPr lang="en-US"/>
          </a:p>
        </p:txBody>
      </p:sp>
      <p:sp>
        <p:nvSpPr>
          <p:cNvPr id="20" name="Slide Number Placeholder 19"/>
          <p:cNvSpPr>
            <a:spLocks noGrp="1"/>
          </p:cNvSpPr>
          <p:nvPr>
            <p:ph type="sldNum" sz="quarter" idx="12"/>
          </p:nvPr>
        </p:nvSpPr>
        <p:spPr/>
        <p:txBody>
          <a:bodyPr/>
          <a:lstStyle/>
          <a:p>
            <a:fld id="{4382A7F7-08BF-4252-8141-63FB96055BBB}" type="slidenum">
              <a:rPr lang="en-US" smtClean="0"/>
              <a:pPr/>
              <a:t>3</a:t>
            </a:fld>
            <a:endParaRPr lang="en-US"/>
          </a:p>
        </p:txBody>
      </p:sp>
      <p:sp>
        <p:nvSpPr>
          <p:cNvPr id="13" name="TextBox 12"/>
          <p:cNvSpPr txBox="1"/>
          <p:nvPr/>
        </p:nvSpPr>
        <p:spPr>
          <a:xfrm>
            <a:off x="7196745" y="4583187"/>
            <a:ext cx="729479" cy="369332"/>
          </a:xfrm>
          <a:prstGeom prst="rect">
            <a:avLst/>
          </a:prstGeom>
          <a:noFill/>
        </p:spPr>
        <p:txBody>
          <a:bodyPr wrap="square" rtlCol="0">
            <a:spAutoFit/>
          </a:bodyPr>
          <a:lstStyle/>
          <a:p>
            <a:r>
              <a:rPr lang="en-US" smtClean="0"/>
              <a:t>Input</a:t>
            </a:r>
            <a:endParaRPr lang="en-US" dirty="0"/>
          </a:p>
        </p:txBody>
      </p:sp>
      <p:sp>
        <p:nvSpPr>
          <p:cNvPr id="14" name="TextBox 13"/>
          <p:cNvSpPr txBox="1"/>
          <p:nvPr/>
        </p:nvSpPr>
        <p:spPr>
          <a:xfrm>
            <a:off x="3820849" y="4650272"/>
            <a:ext cx="1552504" cy="369332"/>
          </a:xfrm>
          <a:prstGeom prst="rect">
            <a:avLst/>
          </a:prstGeom>
          <a:noFill/>
        </p:spPr>
        <p:txBody>
          <a:bodyPr wrap="square" rtlCol="0">
            <a:spAutoFit/>
          </a:bodyPr>
          <a:lstStyle/>
          <a:p>
            <a:r>
              <a:rPr lang="en-US" dirty="0" smtClean="0"/>
              <a:t>Output</a:t>
            </a:r>
            <a:endParaRPr lang="en-US" dirty="0"/>
          </a:p>
        </p:txBody>
      </p:sp>
      <p:cxnSp>
        <p:nvCxnSpPr>
          <p:cNvPr id="15" name="Straight Connector 14"/>
          <p:cNvCxnSpPr/>
          <p:nvPr/>
        </p:nvCxnSpPr>
        <p:spPr>
          <a:xfrm>
            <a:off x="7570817" y="4163266"/>
            <a:ext cx="0" cy="4447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217502" y="4227735"/>
            <a:ext cx="0" cy="44478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54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Wire Types</a:t>
            </a:r>
            <a:endParaRPr lang="en-US" dirty="0"/>
          </a:p>
        </p:txBody>
      </p:sp>
      <p:sp>
        <p:nvSpPr>
          <p:cNvPr id="12" name="Footer Placeholder 11"/>
          <p:cNvSpPr>
            <a:spLocks noGrp="1"/>
          </p:cNvSpPr>
          <p:nvPr>
            <p:ph type="ftr" sz="quarter" idx="11"/>
          </p:nvPr>
        </p:nvSpPr>
        <p:spPr>
          <a:xfrm>
            <a:off x="3346530" y="6106493"/>
            <a:ext cx="3617103" cy="365125"/>
          </a:xfrm>
        </p:spPr>
        <p:txBody>
          <a:bodyPr/>
          <a:lstStyle/>
          <a:p>
            <a:r>
              <a:rPr lang="sk-SK" smtClean="0"/>
              <a:t>© 2015 EV3Lessons.com, Last edit 11/13/2015</a:t>
            </a:r>
            <a:endParaRPr lang="en-US"/>
          </a:p>
        </p:txBody>
      </p:sp>
      <p:sp>
        <p:nvSpPr>
          <p:cNvPr id="13" name="Slide Number Placeholder 12"/>
          <p:cNvSpPr>
            <a:spLocks noGrp="1"/>
          </p:cNvSpPr>
          <p:nvPr>
            <p:ph type="sldNum" sz="quarter" idx="12"/>
          </p:nvPr>
        </p:nvSpPr>
        <p:spPr/>
        <p:txBody>
          <a:bodyPr/>
          <a:lstStyle/>
          <a:p>
            <a:fld id="{4382A7F7-08BF-4252-8141-63FB96055BBB}" type="slidenum">
              <a:rPr lang="en-US" smtClean="0"/>
              <a:t>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466566"/>
              </p:ext>
            </p:extLst>
          </p:nvPr>
        </p:nvGraphicFramePr>
        <p:xfrm>
          <a:off x="1157001" y="1493276"/>
          <a:ext cx="7072601" cy="4283347"/>
        </p:xfrm>
        <a:graphic>
          <a:graphicData uri="http://schemas.openxmlformats.org/drawingml/2006/table">
            <a:tbl>
              <a:tblPr firstRow="1" bandRow="1">
                <a:tableStyleId>{72833802-FEF1-4C79-8D5D-14CF1EAF98D9}</a:tableStyleId>
              </a:tblPr>
              <a:tblGrid>
                <a:gridCol w="1468056"/>
                <a:gridCol w="1029112"/>
                <a:gridCol w="1817944"/>
                <a:gridCol w="2757489"/>
              </a:tblGrid>
              <a:tr h="359170">
                <a:tc>
                  <a:txBody>
                    <a:bodyPr/>
                    <a:lstStyle/>
                    <a:p>
                      <a:pPr algn="ctr"/>
                      <a:r>
                        <a:rPr lang="en-US" dirty="0" smtClean="0"/>
                        <a:t>Data Type</a:t>
                      </a:r>
                      <a:endParaRPr lang="en-US" dirty="0"/>
                    </a:p>
                  </a:txBody>
                  <a:tcPr/>
                </a:tc>
                <a:tc>
                  <a:txBody>
                    <a:bodyPr/>
                    <a:lstStyle/>
                    <a:p>
                      <a:pPr algn="ctr"/>
                      <a:r>
                        <a:rPr lang="en-US" dirty="0" smtClean="0"/>
                        <a:t>Input</a:t>
                      </a:r>
                      <a:endParaRPr lang="en-US" dirty="0"/>
                    </a:p>
                  </a:txBody>
                  <a:tcPr/>
                </a:tc>
                <a:tc>
                  <a:txBody>
                    <a:bodyPr/>
                    <a:lstStyle/>
                    <a:p>
                      <a:pPr algn="ctr"/>
                      <a:r>
                        <a:rPr lang="en-US" dirty="0" smtClean="0"/>
                        <a:t>Output</a:t>
                      </a:r>
                      <a:endParaRPr lang="en-US" dirty="0"/>
                    </a:p>
                  </a:txBody>
                  <a:tcPr/>
                </a:tc>
                <a:tc>
                  <a:txBody>
                    <a:bodyPr/>
                    <a:lstStyle/>
                    <a:p>
                      <a:pPr algn="ctr"/>
                      <a:r>
                        <a:rPr lang="en-US" dirty="0" smtClean="0"/>
                        <a:t>Output</a:t>
                      </a:r>
                      <a:r>
                        <a:rPr lang="en-US" baseline="0" dirty="0" smtClean="0"/>
                        <a:t> Data Wire</a:t>
                      </a:r>
                      <a:endParaRPr lang="en-US" dirty="0"/>
                    </a:p>
                  </a:txBody>
                  <a:tcPr/>
                </a:tc>
              </a:tr>
              <a:tr h="642334">
                <a:tc>
                  <a:txBody>
                    <a:bodyPr/>
                    <a:lstStyle/>
                    <a:p>
                      <a:r>
                        <a:rPr lang="en-US" dirty="0" smtClean="0"/>
                        <a:t>Logic</a:t>
                      </a:r>
                      <a:endParaRPr lang="en-US" dirty="0"/>
                    </a:p>
                  </a:txBody>
                  <a:tcPr/>
                </a:tc>
                <a:tc>
                  <a:txBody>
                    <a:bodyPr/>
                    <a:lstStyle/>
                    <a:p>
                      <a:endParaRPr lang="en-US" dirty="0"/>
                    </a:p>
                  </a:txBody>
                  <a:tcPr/>
                </a:tc>
                <a:tc>
                  <a:txBody>
                    <a:bodyPr/>
                    <a:lstStyle/>
                    <a:p>
                      <a:r>
                        <a:rPr lang="en-US" dirty="0" smtClean="0"/>
                        <a:t>True or False</a:t>
                      </a:r>
                      <a:endParaRPr lang="en-US" dirty="0"/>
                    </a:p>
                  </a:txBody>
                  <a:tcPr/>
                </a:tc>
                <a:tc>
                  <a:txBody>
                    <a:bodyPr/>
                    <a:lstStyle/>
                    <a:p>
                      <a:endParaRPr lang="en-US" dirty="0"/>
                    </a:p>
                  </a:txBody>
                  <a:tcPr/>
                </a:tc>
              </a:tr>
              <a:tr h="657540">
                <a:tc>
                  <a:txBody>
                    <a:bodyPr/>
                    <a:lstStyle/>
                    <a:p>
                      <a:r>
                        <a:rPr lang="en-US" dirty="0" smtClean="0"/>
                        <a:t>Numeric</a:t>
                      </a:r>
                      <a:endParaRPr lang="en-US" dirty="0"/>
                    </a:p>
                  </a:txBody>
                  <a:tcPr/>
                </a:tc>
                <a:tc>
                  <a:txBody>
                    <a:bodyPr/>
                    <a:lstStyle/>
                    <a:p>
                      <a:endParaRPr lang="en-US"/>
                    </a:p>
                  </a:txBody>
                  <a:tcPr/>
                </a:tc>
                <a:tc>
                  <a:txBody>
                    <a:bodyPr/>
                    <a:lstStyle/>
                    <a:p>
                      <a:r>
                        <a:rPr lang="en-US" dirty="0" smtClean="0"/>
                        <a:t>Number</a:t>
                      </a:r>
                      <a:endParaRPr lang="en-US" dirty="0"/>
                    </a:p>
                  </a:txBody>
                  <a:tcPr/>
                </a:tc>
                <a:tc>
                  <a:txBody>
                    <a:bodyPr/>
                    <a:lstStyle/>
                    <a:p>
                      <a:endParaRPr lang="en-US"/>
                    </a:p>
                  </a:txBody>
                  <a:tcPr/>
                </a:tc>
              </a:tr>
              <a:tr h="827303">
                <a:tc>
                  <a:txBody>
                    <a:bodyPr/>
                    <a:lstStyle/>
                    <a:p>
                      <a:r>
                        <a:rPr lang="en-US" dirty="0" smtClean="0"/>
                        <a:t>Text</a:t>
                      </a:r>
                      <a:endParaRPr lang="en-US" dirty="0"/>
                    </a:p>
                  </a:txBody>
                  <a:tcPr/>
                </a:tc>
                <a:tc>
                  <a:txBody>
                    <a:bodyPr/>
                    <a:lstStyle/>
                    <a:p>
                      <a:endParaRPr lang="en-US" dirty="0"/>
                    </a:p>
                  </a:txBody>
                  <a:tcPr/>
                </a:tc>
                <a:tc>
                  <a:txBody>
                    <a:bodyPr/>
                    <a:lstStyle/>
                    <a:p>
                      <a:r>
                        <a:rPr lang="en-US" dirty="0" smtClean="0"/>
                        <a:t>Text</a:t>
                      </a:r>
                      <a:endParaRPr lang="en-US" dirty="0"/>
                    </a:p>
                  </a:txBody>
                  <a:tcPr/>
                </a:tc>
                <a:tc>
                  <a:txBody>
                    <a:bodyPr/>
                    <a:lstStyle/>
                    <a:p>
                      <a:endParaRPr lang="en-US"/>
                    </a:p>
                  </a:txBody>
                  <a:tcPr/>
                </a:tc>
              </a:tr>
              <a:tr h="895205">
                <a:tc>
                  <a:txBody>
                    <a:bodyPr/>
                    <a:lstStyle/>
                    <a:p>
                      <a:r>
                        <a:rPr lang="en-US" dirty="0" smtClean="0"/>
                        <a:t>Numeric</a:t>
                      </a:r>
                      <a:r>
                        <a:rPr lang="en-US" baseline="0" dirty="0" smtClean="0"/>
                        <a:t> Array</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895205">
                <a:tc>
                  <a:txBody>
                    <a:bodyPr/>
                    <a:lstStyle/>
                    <a:p>
                      <a:r>
                        <a:rPr lang="en-US" dirty="0" smtClean="0"/>
                        <a:t>Logic Array</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285750" indent="-285750">
                        <a:buFont typeface="Arial" charset="0"/>
                        <a:buChar char="•"/>
                      </a:pPr>
                      <a:endParaRPr lang="en-US" dirty="0"/>
                    </a:p>
                  </a:txBody>
                  <a:tcPr/>
                </a:tc>
              </a:tr>
            </a:tbl>
          </a:graphicData>
        </a:graphic>
      </p:graphicFrame>
      <p:pic>
        <p:nvPicPr>
          <p:cNvPr id="14" name="Picture 13"/>
          <p:cNvPicPr>
            <a:picLocks noChangeAspect="1"/>
          </p:cNvPicPr>
          <p:nvPr/>
        </p:nvPicPr>
        <p:blipFill>
          <a:blip r:embed="rId2"/>
          <a:stretch>
            <a:fillRect/>
          </a:stretch>
        </p:blipFill>
        <p:spPr>
          <a:xfrm>
            <a:off x="2905994" y="1945406"/>
            <a:ext cx="381000" cy="419100"/>
          </a:xfrm>
          <a:prstGeom prst="rect">
            <a:avLst/>
          </a:prstGeom>
        </p:spPr>
      </p:pic>
      <p:pic>
        <p:nvPicPr>
          <p:cNvPr id="15" name="Picture 14"/>
          <p:cNvPicPr>
            <a:picLocks noChangeAspect="1"/>
          </p:cNvPicPr>
          <p:nvPr/>
        </p:nvPicPr>
        <p:blipFill>
          <a:blip r:embed="rId3"/>
          <a:stretch>
            <a:fillRect/>
          </a:stretch>
        </p:blipFill>
        <p:spPr>
          <a:xfrm>
            <a:off x="5035987" y="1931848"/>
            <a:ext cx="393700" cy="419100"/>
          </a:xfrm>
          <a:prstGeom prst="rect">
            <a:avLst/>
          </a:prstGeom>
        </p:spPr>
      </p:pic>
      <p:pic>
        <p:nvPicPr>
          <p:cNvPr id="16" name="Picture 15"/>
          <p:cNvPicPr>
            <a:picLocks noChangeAspect="1"/>
          </p:cNvPicPr>
          <p:nvPr/>
        </p:nvPicPr>
        <p:blipFill>
          <a:blip r:embed="rId4"/>
          <a:stretch>
            <a:fillRect/>
          </a:stretch>
        </p:blipFill>
        <p:spPr>
          <a:xfrm>
            <a:off x="2905994" y="2651129"/>
            <a:ext cx="381000" cy="419100"/>
          </a:xfrm>
          <a:prstGeom prst="rect">
            <a:avLst/>
          </a:prstGeom>
        </p:spPr>
      </p:pic>
      <p:pic>
        <p:nvPicPr>
          <p:cNvPr id="17" name="Picture 16"/>
          <p:cNvPicPr>
            <a:picLocks noChangeAspect="1"/>
          </p:cNvPicPr>
          <p:nvPr/>
        </p:nvPicPr>
        <p:blipFill>
          <a:blip r:embed="rId5"/>
          <a:stretch>
            <a:fillRect/>
          </a:stretch>
        </p:blipFill>
        <p:spPr>
          <a:xfrm>
            <a:off x="5030648" y="2579970"/>
            <a:ext cx="381000" cy="419100"/>
          </a:xfrm>
          <a:prstGeom prst="rect">
            <a:avLst/>
          </a:prstGeom>
        </p:spPr>
      </p:pic>
      <p:pic>
        <p:nvPicPr>
          <p:cNvPr id="18" name="Picture 17"/>
          <p:cNvPicPr>
            <a:picLocks noChangeAspect="1"/>
          </p:cNvPicPr>
          <p:nvPr/>
        </p:nvPicPr>
        <p:blipFill>
          <a:blip r:embed="rId6"/>
          <a:stretch>
            <a:fillRect/>
          </a:stretch>
        </p:blipFill>
        <p:spPr>
          <a:xfrm>
            <a:off x="2925984" y="3328714"/>
            <a:ext cx="381000" cy="419100"/>
          </a:xfrm>
          <a:prstGeom prst="rect">
            <a:avLst/>
          </a:prstGeom>
        </p:spPr>
      </p:pic>
      <p:pic>
        <p:nvPicPr>
          <p:cNvPr id="19" name="Picture 18"/>
          <p:cNvPicPr>
            <a:picLocks noChangeAspect="1"/>
          </p:cNvPicPr>
          <p:nvPr/>
        </p:nvPicPr>
        <p:blipFill>
          <a:blip r:embed="rId7"/>
          <a:stretch>
            <a:fillRect/>
          </a:stretch>
        </p:blipFill>
        <p:spPr>
          <a:xfrm>
            <a:off x="5029211" y="3437642"/>
            <a:ext cx="381000" cy="431800"/>
          </a:xfrm>
          <a:prstGeom prst="rect">
            <a:avLst/>
          </a:prstGeom>
        </p:spPr>
      </p:pic>
      <p:pic>
        <p:nvPicPr>
          <p:cNvPr id="20" name="Picture 19"/>
          <p:cNvPicPr>
            <a:picLocks noChangeAspect="1"/>
          </p:cNvPicPr>
          <p:nvPr/>
        </p:nvPicPr>
        <p:blipFill>
          <a:blip r:embed="rId8"/>
          <a:stretch>
            <a:fillRect/>
          </a:stretch>
        </p:blipFill>
        <p:spPr>
          <a:xfrm>
            <a:off x="2905994" y="4144636"/>
            <a:ext cx="381000" cy="419100"/>
          </a:xfrm>
          <a:prstGeom prst="rect">
            <a:avLst/>
          </a:prstGeom>
        </p:spPr>
      </p:pic>
      <p:pic>
        <p:nvPicPr>
          <p:cNvPr id="21" name="Picture 20"/>
          <p:cNvPicPr>
            <a:picLocks noChangeAspect="1"/>
          </p:cNvPicPr>
          <p:nvPr/>
        </p:nvPicPr>
        <p:blipFill>
          <a:blip r:embed="rId9"/>
          <a:stretch>
            <a:fillRect/>
          </a:stretch>
        </p:blipFill>
        <p:spPr>
          <a:xfrm>
            <a:off x="5077700" y="4144636"/>
            <a:ext cx="381000" cy="419100"/>
          </a:xfrm>
          <a:prstGeom prst="rect">
            <a:avLst/>
          </a:prstGeom>
        </p:spPr>
      </p:pic>
      <p:pic>
        <p:nvPicPr>
          <p:cNvPr id="22" name="Picture 21"/>
          <p:cNvPicPr>
            <a:picLocks noChangeAspect="1"/>
          </p:cNvPicPr>
          <p:nvPr/>
        </p:nvPicPr>
        <p:blipFill>
          <a:blip r:embed="rId10"/>
          <a:stretch>
            <a:fillRect/>
          </a:stretch>
        </p:blipFill>
        <p:spPr>
          <a:xfrm>
            <a:off x="2905994" y="5004102"/>
            <a:ext cx="381000" cy="419100"/>
          </a:xfrm>
          <a:prstGeom prst="rect">
            <a:avLst/>
          </a:prstGeom>
        </p:spPr>
      </p:pic>
      <p:pic>
        <p:nvPicPr>
          <p:cNvPr id="23" name="Picture 22"/>
          <p:cNvPicPr>
            <a:picLocks noChangeAspect="1"/>
          </p:cNvPicPr>
          <p:nvPr/>
        </p:nvPicPr>
        <p:blipFill>
          <a:blip r:embed="rId11"/>
          <a:stretch>
            <a:fillRect/>
          </a:stretch>
        </p:blipFill>
        <p:spPr>
          <a:xfrm>
            <a:off x="5047680" y="5004102"/>
            <a:ext cx="381000" cy="419100"/>
          </a:xfrm>
          <a:prstGeom prst="rect">
            <a:avLst/>
          </a:prstGeom>
        </p:spPr>
      </p:pic>
      <p:pic>
        <p:nvPicPr>
          <p:cNvPr id="24" name="Picture 23"/>
          <p:cNvPicPr>
            <a:picLocks noChangeAspect="1"/>
          </p:cNvPicPr>
          <p:nvPr/>
        </p:nvPicPr>
        <p:blipFill>
          <a:blip r:embed="rId12"/>
          <a:stretch>
            <a:fillRect/>
          </a:stretch>
        </p:blipFill>
        <p:spPr>
          <a:xfrm>
            <a:off x="6283787" y="2147748"/>
            <a:ext cx="1003300" cy="203200"/>
          </a:xfrm>
          <a:prstGeom prst="rect">
            <a:avLst/>
          </a:prstGeom>
        </p:spPr>
      </p:pic>
      <p:pic>
        <p:nvPicPr>
          <p:cNvPr id="25" name="Picture 24"/>
          <p:cNvPicPr>
            <a:picLocks noChangeAspect="1"/>
          </p:cNvPicPr>
          <p:nvPr/>
        </p:nvPicPr>
        <p:blipFill>
          <a:blip r:embed="rId13"/>
          <a:stretch>
            <a:fillRect/>
          </a:stretch>
        </p:blipFill>
        <p:spPr>
          <a:xfrm>
            <a:off x="6283787" y="2761389"/>
            <a:ext cx="1016000" cy="203200"/>
          </a:xfrm>
          <a:prstGeom prst="rect">
            <a:avLst/>
          </a:prstGeom>
        </p:spPr>
      </p:pic>
      <p:pic>
        <p:nvPicPr>
          <p:cNvPr id="26" name="Picture 25"/>
          <p:cNvPicPr>
            <a:picLocks noChangeAspect="1"/>
          </p:cNvPicPr>
          <p:nvPr/>
        </p:nvPicPr>
        <p:blipFill>
          <a:blip r:embed="rId14"/>
          <a:stretch>
            <a:fillRect/>
          </a:stretch>
        </p:blipFill>
        <p:spPr>
          <a:xfrm>
            <a:off x="6340939" y="3458027"/>
            <a:ext cx="1016000" cy="203200"/>
          </a:xfrm>
          <a:prstGeom prst="rect">
            <a:avLst/>
          </a:prstGeom>
        </p:spPr>
      </p:pic>
      <p:pic>
        <p:nvPicPr>
          <p:cNvPr id="27" name="Picture 26"/>
          <p:cNvPicPr>
            <a:picLocks noChangeAspect="1"/>
          </p:cNvPicPr>
          <p:nvPr/>
        </p:nvPicPr>
        <p:blipFill>
          <a:blip r:embed="rId15"/>
          <a:stretch>
            <a:fillRect/>
          </a:stretch>
        </p:blipFill>
        <p:spPr>
          <a:xfrm>
            <a:off x="6336583" y="4308481"/>
            <a:ext cx="1016000" cy="203200"/>
          </a:xfrm>
          <a:prstGeom prst="rect">
            <a:avLst/>
          </a:prstGeom>
        </p:spPr>
      </p:pic>
      <p:pic>
        <p:nvPicPr>
          <p:cNvPr id="28" name="Picture 27"/>
          <p:cNvPicPr>
            <a:picLocks noChangeAspect="1"/>
          </p:cNvPicPr>
          <p:nvPr/>
        </p:nvPicPr>
        <p:blipFill>
          <a:blip r:embed="rId16"/>
          <a:stretch>
            <a:fillRect/>
          </a:stretch>
        </p:blipFill>
        <p:spPr>
          <a:xfrm>
            <a:off x="6371103" y="5179727"/>
            <a:ext cx="1016000" cy="203200"/>
          </a:xfrm>
          <a:prstGeom prst="rect">
            <a:avLst/>
          </a:prstGeom>
        </p:spPr>
      </p:pic>
      <p:sp>
        <p:nvSpPr>
          <p:cNvPr id="29" name="TextBox 28"/>
          <p:cNvSpPr txBox="1"/>
          <p:nvPr/>
        </p:nvSpPr>
        <p:spPr>
          <a:xfrm>
            <a:off x="86062" y="5964382"/>
            <a:ext cx="2538804" cy="369332"/>
          </a:xfrm>
          <a:prstGeom prst="rect">
            <a:avLst/>
          </a:prstGeom>
          <a:noFill/>
        </p:spPr>
        <p:txBody>
          <a:bodyPr wrap="square" rtlCol="0">
            <a:spAutoFit/>
          </a:bodyPr>
          <a:lstStyle/>
          <a:p>
            <a:r>
              <a:rPr lang="en-US" smtClean="0"/>
              <a:t>Images from EV3 Help</a:t>
            </a:r>
            <a:endParaRPr lang="en-US"/>
          </a:p>
        </p:txBody>
      </p:sp>
    </p:spTree>
    <p:extLst>
      <p:ext uri="{BB962C8B-B14F-4D97-AF65-F5344CB8AC3E}">
        <p14:creationId xmlns:p14="http://schemas.microsoft.com/office/powerpoint/2010/main" val="113750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Data Wire Conversions</a:t>
            </a:r>
            <a:endParaRPr lang="en-US" dirty="0"/>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graphicFrame>
        <p:nvGraphicFramePr>
          <p:cNvPr id="7" name="Table 6"/>
          <p:cNvGraphicFramePr>
            <a:graphicFrameLocks noGrp="1"/>
          </p:cNvGraphicFramePr>
          <p:nvPr/>
        </p:nvGraphicFramePr>
        <p:xfrm>
          <a:off x="376519" y="1730487"/>
          <a:ext cx="8448167" cy="2966720"/>
        </p:xfrm>
        <a:graphic>
          <a:graphicData uri="http://schemas.openxmlformats.org/drawingml/2006/table">
            <a:tbl>
              <a:tblPr firstRow="1" bandRow="1">
                <a:tableStyleId>{5C22544A-7EE6-4342-B048-85BDC9FD1C3A}</a:tableStyleId>
              </a:tblPr>
              <a:tblGrid>
                <a:gridCol w="1730999"/>
                <a:gridCol w="1903226"/>
                <a:gridCol w="4813942"/>
              </a:tblGrid>
              <a:tr h="370840">
                <a:tc>
                  <a:txBody>
                    <a:bodyPr/>
                    <a:lstStyle/>
                    <a:p>
                      <a:pPr algn="ctr"/>
                      <a:r>
                        <a:rPr lang="en-US" dirty="0" smtClean="0"/>
                        <a:t>From Data Type</a:t>
                      </a:r>
                      <a:endParaRPr lang="en-US" dirty="0"/>
                    </a:p>
                  </a:txBody>
                  <a:tcPr/>
                </a:tc>
                <a:tc>
                  <a:txBody>
                    <a:bodyPr/>
                    <a:lstStyle/>
                    <a:p>
                      <a:pPr algn="ctr"/>
                      <a:r>
                        <a:rPr lang="en-US" dirty="0" smtClean="0"/>
                        <a:t>To Data Type</a:t>
                      </a:r>
                      <a:endParaRPr lang="en-US" dirty="0"/>
                    </a:p>
                  </a:txBody>
                  <a:tcPr/>
                </a:tc>
                <a:tc>
                  <a:txBody>
                    <a:bodyPr/>
                    <a:lstStyle/>
                    <a:p>
                      <a:pPr algn="ctr"/>
                      <a:r>
                        <a:rPr lang="en-US" dirty="0" smtClean="0"/>
                        <a:t>Output/Result</a:t>
                      </a:r>
                      <a:endParaRPr lang="en-US" dirty="0"/>
                    </a:p>
                  </a:txBody>
                  <a:tcPr/>
                </a:tc>
              </a:tr>
              <a:tr h="370840">
                <a:tc>
                  <a:txBody>
                    <a:bodyPr/>
                    <a:lstStyle/>
                    <a:p>
                      <a:r>
                        <a:rPr lang="en-US" dirty="0" smtClean="0"/>
                        <a:t>Logic</a:t>
                      </a:r>
                      <a:endParaRPr lang="en-US" dirty="0"/>
                    </a:p>
                  </a:txBody>
                  <a:tcPr/>
                </a:tc>
                <a:tc>
                  <a:txBody>
                    <a:bodyPr/>
                    <a:lstStyle/>
                    <a:p>
                      <a:r>
                        <a:rPr lang="en-US" dirty="0" smtClean="0"/>
                        <a:t>Numeric</a:t>
                      </a:r>
                      <a:endParaRPr lang="en-US" dirty="0"/>
                    </a:p>
                  </a:txBody>
                  <a:tcPr/>
                </a:tc>
                <a:tc>
                  <a:txBody>
                    <a:bodyPr/>
                    <a:lstStyle/>
                    <a:p>
                      <a:r>
                        <a:rPr lang="en-US" dirty="0" smtClean="0"/>
                        <a:t>False = 0, True = 1</a:t>
                      </a:r>
                      <a:endParaRPr lang="en-US" dirty="0"/>
                    </a:p>
                  </a:txBody>
                  <a:tcPr/>
                </a:tc>
              </a:tr>
              <a:tr h="370840">
                <a:tc>
                  <a:txBody>
                    <a:bodyPr/>
                    <a:lstStyle/>
                    <a:p>
                      <a:r>
                        <a:rPr lang="en-US" dirty="0" smtClean="0"/>
                        <a:t>Logic</a:t>
                      </a:r>
                      <a:endParaRPr lang="en-US" dirty="0"/>
                    </a:p>
                  </a:txBody>
                  <a:tcPr/>
                </a:tc>
                <a:tc>
                  <a:txBody>
                    <a:bodyPr/>
                    <a:lstStyle/>
                    <a:p>
                      <a:r>
                        <a:rPr lang="en-US" dirty="0" smtClean="0"/>
                        <a:t>Text</a:t>
                      </a:r>
                      <a:endParaRPr lang="en-US" dirty="0"/>
                    </a:p>
                  </a:txBody>
                  <a:tcPr/>
                </a:tc>
                <a:tc>
                  <a:txBody>
                    <a:bodyPr/>
                    <a:lstStyle/>
                    <a:p>
                      <a:r>
                        <a:rPr lang="en-US" dirty="0" smtClean="0"/>
                        <a:t>False =</a:t>
                      </a:r>
                      <a:r>
                        <a:rPr lang="en-US" baseline="0" dirty="0" smtClean="0"/>
                        <a:t> “0”, True = “1”</a:t>
                      </a:r>
                      <a:endParaRPr lang="en-US" dirty="0"/>
                    </a:p>
                  </a:txBody>
                  <a:tcPr/>
                </a:tc>
              </a:tr>
              <a:tr h="370840">
                <a:tc>
                  <a:txBody>
                    <a:bodyPr/>
                    <a:lstStyle/>
                    <a:p>
                      <a:r>
                        <a:rPr lang="en-US" dirty="0" smtClean="0"/>
                        <a:t>Logic</a:t>
                      </a:r>
                      <a:endParaRPr lang="en-US" dirty="0"/>
                    </a:p>
                  </a:txBody>
                  <a:tcPr/>
                </a:tc>
                <a:tc>
                  <a:txBody>
                    <a:bodyPr/>
                    <a:lstStyle/>
                    <a:p>
                      <a:r>
                        <a:rPr lang="en-US" dirty="0" smtClean="0"/>
                        <a:t>Logic Array</a:t>
                      </a:r>
                      <a:endParaRPr lang="en-US" dirty="0"/>
                    </a:p>
                  </a:txBody>
                  <a:tcPr/>
                </a:tc>
                <a:tc>
                  <a:txBody>
                    <a:bodyPr/>
                    <a:lstStyle/>
                    <a:p>
                      <a:r>
                        <a:rPr lang="en-US" dirty="0" smtClean="0"/>
                        <a:t>Array with one element</a:t>
                      </a:r>
                      <a:endParaRPr lang="en-US" dirty="0"/>
                    </a:p>
                  </a:txBody>
                  <a:tcPr/>
                </a:tc>
              </a:tr>
              <a:tr h="370840">
                <a:tc>
                  <a:txBody>
                    <a:bodyPr/>
                    <a:lstStyle/>
                    <a:p>
                      <a:r>
                        <a:rPr lang="en-US" dirty="0" smtClean="0"/>
                        <a:t>Logic</a:t>
                      </a:r>
                      <a:endParaRPr lang="en-US" dirty="0"/>
                    </a:p>
                  </a:txBody>
                  <a:tcPr/>
                </a:tc>
                <a:tc>
                  <a:txBody>
                    <a:bodyPr/>
                    <a:lstStyle/>
                    <a:p>
                      <a:r>
                        <a:rPr lang="en-US" dirty="0" smtClean="0"/>
                        <a:t>Numeric Array</a:t>
                      </a:r>
                      <a:endParaRPr lang="en-US" dirty="0"/>
                    </a:p>
                  </a:txBody>
                  <a:tcPr/>
                </a:tc>
                <a:tc>
                  <a:txBody>
                    <a:bodyPr/>
                    <a:lstStyle/>
                    <a:p>
                      <a:r>
                        <a:rPr lang="en-US" dirty="0" smtClean="0"/>
                        <a:t>Array with one element (0 or 1)</a:t>
                      </a:r>
                      <a:endParaRPr lang="en-US" dirty="0"/>
                    </a:p>
                  </a:txBody>
                  <a:tcPr/>
                </a:tc>
              </a:tr>
              <a:tr h="370840">
                <a:tc>
                  <a:txBody>
                    <a:bodyPr/>
                    <a:lstStyle/>
                    <a:p>
                      <a:r>
                        <a:rPr lang="en-US" dirty="0" smtClean="0"/>
                        <a:t>Numeric</a:t>
                      </a:r>
                      <a:endParaRPr lang="en-US" dirty="0"/>
                    </a:p>
                  </a:txBody>
                  <a:tcPr/>
                </a:tc>
                <a:tc>
                  <a:txBody>
                    <a:bodyPr/>
                    <a:lstStyle/>
                    <a:p>
                      <a:r>
                        <a:rPr lang="en-US" dirty="0" smtClean="0"/>
                        <a:t>Text</a:t>
                      </a:r>
                      <a:endParaRPr lang="en-US" dirty="0"/>
                    </a:p>
                  </a:txBody>
                  <a:tcPr/>
                </a:tc>
                <a:tc>
                  <a:txBody>
                    <a:bodyPr/>
                    <a:lstStyle/>
                    <a:p>
                      <a:r>
                        <a:rPr lang="en-US" dirty="0" smtClean="0"/>
                        <a:t>Text</a:t>
                      </a:r>
                      <a:r>
                        <a:rPr lang="en-US" baseline="0" dirty="0" smtClean="0"/>
                        <a:t> that represents a number </a:t>
                      </a:r>
                      <a:endParaRPr lang="en-US" dirty="0"/>
                    </a:p>
                  </a:txBody>
                  <a:tcPr/>
                </a:tc>
              </a:tr>
              <a:tr h="370840">
                <a:tc>
                  <a:txBody>
                    <a:bodyPr/>
                    <a:lstStyle/>
                    <a:p>
                      <a:r>
                        <a:rPr lang="en-US" dirty="0" smtClean="0"/>
                        <a:t>Numeric</a:t>
                      </a:r>
                      <a:endParaRPr lang="en-US" dirty="0"/>
                    </a:p>
                  </a:txBody>
                  <a:tcPr/>
                </a:tc>
                <a:tc>
                  <a:txBody>
                    <a:bodyPr/>
                    <a:lstStyle/>
                    <a:p>
                      <a:r>
                        <a:rPr lang="en-US" dirty="0" smtClean="0"/>
                        <a:t>Numeric Array</a:t>
                      </a:r>
                      <a:endParaRPr lang="en-US" dirty="0"/>
                    </a:p>
                  </a:txBody>
                  <a:tcPr/>
                </a:tc>
                <a:tc>
                  <a:txBody>
                    <a:bodyPr/>
                    <a:lstStyle/>
                    <a:p>
                      <a:r>
                        <a:rPr lang="en-US" dirty="0" smtClean="0"/>
                        <a:t>Array with one element</a:t>
                      </a:r>
                      <a:endParaRPr lang="en-US" dirty="0"/>
                    </a:p>
                  </a:txBody>
                  <a:tcPr/>
                </a:tc>
              </a:tr>
              <a:tr h="370840">
                <a:tc>
                  <a:txBody>
                    <a:bodyPr/>
                    <a:lstStyle/>
                    <a:p>
                      <a:r>
                        <a:rPr lang="en-US" dirty="0" smtClean="0"/>
                        <a:t>Logi</a:t>
                      </a:r>
                      <a:r>
                        <a:rPr lang="en-US" baseline="0" dirty="0" smtClean="0"/>
                        <a:t>c Array</a:t>
                      </a:r>
                      <a:endParaRPr lang="en-US" dirty="0"/>
                    </a:p>
                  </a:txBody>
                  <a:tcPr/>
                </a:tc>
                <a:tc>
                  <a:txBody>
                    <a:bodyPr/>
                    <a:lstStyle/>
                    <a:p>
                      <a:r>
                        <a:rPr lang="en-US" dirty="0" smtClean="0"/>
                        <a:t>Numeric</a:t>
                      </a:r>
                      <a:r>
                        <a:rPr lang="en-US" baseline="0" dirty="0" smtClean="0"/>
                        <a:t> Array</a:t>
                      </a:r>
                      <a:endParaRPr lang="en-US" dirty="0"/>
                    </a:p>
                  </a:txBody>
                  <a:tcPr/>
                </a:tc>
                <a:tc>
                  <a:txBody>
                    <a:bodyPr/>
                    <a:lstStyle/>
                    <a:p>
                      <a:r>
                        <a:rPr lang="en-US" dirty="0" smtClean="0"/>
                        <a:t>Same</a:t>
                      </a:r>
                      <a:r>
                        <a:rPr lang="en-US" baseline="0" dirty="0" smtClean="0"/>
                        <a:t> size array with all elements equal to 0 or 1</a:t>
                      </a:r>
                      <a:endParaRPr lang="en-US" dirty="0"/>
                    </a:p>
                  </a:txBody>
                  <a:tcPr/>
                </a:tc>
              </a:tr>
            </a:tbl>
          </a:graphicData>
        </a:graphic>
      </p:graphicFrame>
      <p:sp>
        <p:nvSpPr>
          <p:cNvPr id="8" name="TextBox 7"/>
          <p:cNvSpPr txBox="1"/>
          <p:nvPr/>
        </p:nvSpPr>
        <p:spPr>
          <a:xfrm>
            <a:off x="86062" y="5964382"/>
            <a:ext cx="2538804" cy="369332"/>
          </a:xfrm>
          <a:prstGeom prst="rect">
            <a:avLst/>
          </a:prstGeom>
          <a:noFill/>
        </p:spPr>
        <p:txBody>
          <a:bodyPr wrap="square" rtlCol="0">
            <a:spAutoFit/>
          </a:bodyPr>
          <a:lstStyle/>
          <a:p>
            <a:r>
              <a:rPr lang="en-US" dirty="0" smtClean="0"/>
              <a:t>Content from EV3 Help</a:t>
            </a:r>
            <a:endParaRPr lang="en-US" dirty="0"/>
          </a:p>
        </p:txBody>
      </p:sp>
      <p:sp>
        <p:nvSpPr>
          <p:cNvPr id="3" name="TextBox 2"/>
          <p:cNvSpPr txBox="1"/>
          <p:nvPr/>
        </p:nvSpPr>
        <p:spPr>
          <a:xfrm>
            <a:off x="376519" y="4869129"/>
            <a:ext cx="8362367" cy="923330"/>
          </a:xfrm>
          <a:prstGeom prst="rect">
            <a:avLst/>
          </a:prstGeom>
          <a:noFill/>
        </p:spPr>
        <p:txBody>
          <a:bodyPr wrap="square" rtlCol="0">
            <a:spAutoFit/>
          </a:bodyPr>
          <a:lstStyle/>
          <a:p>
            <a:r>
              <a:rPr lang="en-US" dirty="0" smtClean="0"/>
              <a:t>These conversions are automatically performed in the programming blocks. For example, you are allowed to connect a numeric value (like what color a sensor sees) to a text value (on a display block).</a:t>
            </a:r>
            <a:endParaRPr lang="en-US" dirty="0"/>
          </a:p>
        </p:txBody>
      </p:sp>
    </p:spTree>
    <p:extLst>
      <p:ext uri="{BB962C8B-B14F-4D97-AF65-F5344CB8AC3E}">
        <p14:creationId xmlns:p14="http://schemas.microsoft.com/office/powerpoint/2010/main" val="67608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Data Wire</a:t>
            </a:r>
            <a:endParaRPr lang="en-US" dirty="0"/>
          </a:p>
        </p:txBody>
      </p:sp>
      <p:sp>
        <p:nvSpPr>
          <p:cNvPr id="3" name="Content Placeholder 2"/>
          <p:cNvSpPr>
            <a:spLocks noGrp="1"/>
          </p:cNvSpPr>
          <p:nvPr>
            <p:ph idx="1"/>
          </p:nvPr>
        </p:nvSpPr>
        <p:spPr>
          <a:xfrm>
            <a:off x="227874" y="1505616"/>
            <a:ext cx="4177871" cy="4458766"/>
          </a:xfrm>
        </p:spPr>
        <p:txBody>
          <a:bodyPr/>
          <a:lstStyle/>
          <a:p>
            <a:r>
              <a:rPr lang="en-US" dirty="0" smtClean="0"/>
              <a:t>The block with the output must be placed before the block with the input</a:t>
            </a:r>
          </a:p>
          <a:p>
            <a:r>
              <a:rPr lang="en-US" dirty="0" smtClean="0"/>
              <a:t>The input and the output must be the same data type or </a:t>
            </a:r>
            <a:r>
              <a:rPr lang="en-US" dirty="0" err="1" smtClean="0"/>
              <a:t>onoe</a:t>
            </a:r>
            <a:r>
              <a:rPr lang="en-US" dirty="0" smtClean="0"/>
              <a:t> that can be automatically converted (see slides 4 and 5)</a:t>
            </a:r>
            <a:endParaRPr lang="en-US" dirty="0" smtClean="0">
              <a:sym typeface="Wingdings"/>
            </a:endParaRPr>
          </a:p>
          <a:p>
            <a:r>
              <a:rPr lang="en-US" dirty="0" smtClean="0">
                <a:sym typeface="Wingdings"/>
              </a:rPr>
              <a:t>1. Click on the output on the block</a:t>
            </a:r>
          </a:p>
          <a:p>
            <a:r>
              <a:rPr lang="en-US" dirty="0" smtClean="0">
                <a:sym typeface="Wingdings"/>
              </a:rPr>
              <a:t>2. Hold and drag the wire.</a:t>
            </a:r>
          </a:p>
          <a:p>
            <a:r>
              <a:rPr lang="en-US" dirty="0" smtClean="0">
                <a:sym typeface="Wingdings"/>
              </a:rPr>
              <a:t>3. Move the icon into the correct input and then let go of the mouse</a:t>
            </a:r>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6" name="Picture 5"/>
          <p:cNvPicPr>
            <a:picLocks noChangeAspect="1"/>
          </p:cNvPicPr>
          <p:nvPr/>
        </p:nvPicPr>
        <p:blipFill>
          <a:blip r:embed="rId2"/>
          <a:stretch>
            <a:fillRect/>
          </a:stretch>
        </p:blipFill>
        <p:spPr>
          <a:xfrm>
            <a:off x="5445068" y="1376379"/>
            <a:ext cx="3111500" cy="1282700"/>
          </a:xfrm>
          <a:prstGeom prst="rect">
            <a:avLst/>
          </a:prstGeom>
        </p:spPr>
      </p:pic>
      <p:pic>
        <p:nvPicPr>
          <p:cNvPr id="7" name="Picture 6"/>
          <p:cNvPicPr>
            <a:picLocks noChangeAspect="1"/>
          </p:cNvPicPr>
          <p:nvPr/>
        </p:nvPicPr>
        <p:blipFill>
          <a:blip r:embed="rId3"/>
          <a:stretch>
            <a:fillRect/>
          </a:stretch>
        </p:blipFill>
        <p:spPr>
          <a:xfrm>
            <a:off x="5468884" y="2874315"/>
            <a:ext cx="3187700" cy="1905000"/>
          </a:xfrm>
          <a:prstGeom prst="rect">
            <a:avLst/>
          </a:prstGeom>
        </p:spPr>
      </p:pic>
      <p:pic>
        <p:nvPicPr>
          <p:cNvPr id="8" name="Picture 7"/>
          <p:cNvPicPr>
            <a:picLocks noChangeAspect="1"/>
          </p:cNvPicPr>
          <p:nvPr/>
        </p:nvPicPr>
        <p:blipFill>
          <a:blip r:embed="rId4"/>
          <a:stretch>
            <a:fillRect/>
          </a:stretch>
        </p:blipFill>
        <p:spPr>
          <a:xfrm>
            <a:off x="5529058" y="4713107"/>
            <a:ext cx="3162300" cy="1574800"/>
          </a:xfrm>
          <a:prstGeom prst="rect">
            <a:avLst/>
          </a:prstGeom>
        </p:spPr>
      </p:pic>
      <p:sp>
        <p:nvSpPr>
          <p:cNvPr id="9" name="TextBox 8"/>
          <p:cNvSpPr txBox="1"/>
          <p:nvPr/>
        </p:nvSpPr>
        <p:spPr>
          <a:xfrm>
            <a:off x="4974013" y="1985490"/>
            <a:ext cx="394855" cy="369332"/>
          </a:xfrm>
          <a:prstGeom prst="rect">
            <a:avLst/>
          </a:prstGeom>
          <a:noFill/>
        </p:spPr>
        <p:txBody>
          <a:bodyPr wrap="square" rtlCol="0">
            <a:spAutoFit/>
          </a:bodyPr>
          <a:lstStyle/>
          <a:p>
            <a:r>
              <a:rPr lang="en-US" smtClean="0"/>
              <a:t>1</a:t>
            </a:r>
            <a:endParaRPr lang="en-US"/>
          </a:p>
        </p:txBody>
      </p:sp>
      <p:sp>
        <p:nvSpPr>
          <p:cNvPr id="10" name="TextBox 9"/>
          <p:cNvSpPr txBox="1"/>
          <p:nvPr/>
        </p:nvSpPr>
        <p:spPr>
          <a:xfrm>
            <a:off x="5034189" y="3513700"/>
            <a:ext cx="394855" cy="369332"/>
          </a:xfrm>
          <a:prstGeom prst="rect">
            <a:avLst/>
          </a:prstGeom>
          <a:noFill/>
        </p:spPr>
        <p:txBody>
          <a:bodyPr wrap="square" rtlCol="0">
            <a:spAutoFit/>
          </a:bodyPr>
          <a:lstStyle/>
          <a:p>
            <a:r>
              <a:rPr lang="en-US" dirty="0"/>
              <a:t>2</a:t>
            </a:r>
          </a:p>
        </p:txBody>
      </p:sp>
      <p:sp>
        <p:nvSpPr>
          <p:cNvPr id="11" name="TextBox 10"/>
          <p:cNvSpPr txBox="1"/>
          <p:nvPr/>
        </p:nvSpPr>
        <p:spPr>
          <a:xfrm>
            <a:off x="5077846" y="5131175"/>
            <a:ext cx="394855" cy="369332"/>
          </a:xfrm>
          <a:prstGeom prst="rect">
            <a:avLst/>
          </a:prstGeom>
          <a:noFill/>
        </p:spPr>
        <p:txBody>
          <a:bodyPr wrap="square" rtlCol="0">
            <a:spAutoFit/>
          </a:bodyPr>
          <a:lstStyle/>
          <a:p>
            <a:r>
              <a:rPr lang="en-US" dirty="0" smtClean="0"/>
              <a:t>3</a:t>
            </a:r>
            <a:endParaRPr lang="en-US" dirty="0"/>
          </a:p>
        </p:txBody>
      </p:sp>
      <p:sp>
        <p:nvSpPr>
          <p:cNvPr id="12" name="TextBox 11"/>
          <p:cNvSpPr txBox="1"/>
          <p:nvPr/>
        </p:nvSpPr>
        <p:spPr>
          <a:xfrm>
            <a:off x="86062" y="5964382"/>
            <a:ext cx="2538804" cy="369332"/>
          </a:xfrm>
          <a:prstGeom prst="rect">
            <a:avLst/>
          </a:prstGeom>
          <a:noFill/>
        </p:spPr>
        <p:txBody>
          <a:bodyPr wrap="square" rtlCol="0">
            <a:spAutoFit/>
          </a:bodyPr>
          <a:lstStyle/>
          <a:p>
            <a:r>
              <a:rPr lang="en-US" smtClean="0"/>
              <a:t>Images from EV3 Help</a:t>
            </a:r>
            <a:endParaRPr lang="en-US"/>
          </a:p>
        </p:txBody>
      </p:sp>
    </p:spTree>
    <p:extLst>
      <p:ext uri="{BB962C8B-B14F-4D97-AF65-F5344CB8AC3E}">
        <p14:creationId xmlns:p14="http://schemas.microsoft.com/office/powerpoint/2010/main" val="137874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013" y="4494588"/>
            <a:ext cx="3632328" cy="153595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563" y="1403787"/>
            <a:ext cx="2564564" cy="2316728"/>
          </a:xfrm>
          <a:prstGeom prst="rect">
            <a:avLst/>
          </a:prstGeom>
        </p:spPr>
      </p:pic>
      <p:sp>
        <p:nvSpPr>
          <p:cNvPr id="2" name="Title 1"/>
          <p:cNvSpPr>
            <a:spLocks noGrp="1"/>
          </p:cNvSpPr>
          <p:nvPr>
            <p:ph type="title"/>
          </p:nvPr>
        </p:nvSpPr>
        <p:spPr/>
        <p:txBody>
          <a:bodyPr>
            <a:noAutofit/>
          </a:bodyPr>
          <a:lstStyle/>
          <a:p>
            <a:r>
              <a:rPr lang="en-US" sz="4400" dirty="0" smtClean="0"/>
              <a:t>Sidebar: Display Block - Wired Mode</a:t>
            </a:r>
            <a:endParaRPr lang="en-US" sz="4400" dirty="0"/>
          </a:p>
        </p:txBody>
      </p:sp>
      <p:sp>
        <p:nvSpPr>
          <p:cNvPr id="3" name="Content Placeholder 2"/>
          <p:cNvSpPr>
            <a:spLocks noGrp="1"/>
          </p:cNvSpPr>
          <p:nvPr>
            <p:ph idx="1"/>
          </p:nvPr>
        </p:nvSpPr>
        <p:spPr>
          <a:xfrm>
            <a:off x="227875" y="1505616"/>
            <a:ext cx="4473218" cy="4654528"/>
          </a:xfrm>
        </p:spPr>
        <p:txBody>
          <a:bodyPr/>
          <a:lstStyle/>
          <a:p>
            <a:r>
              <a:rPr lang="en-US" dirty="0" smtClean="0"/>
              <a:t>The Display Block can be used in wired mode to display data from another block to the screen.</a:t>
            </a:r>
          </a:p>
          <a:p>
            <a:r>
              <a:rPr lang="en-US" dirty="0"/>
              <a:t>For the challenge, you will need to display a number on the screen.  Pick Text Mode </a:t>
            </a:r>
            <a:r>
              <a:rPr lang="en-US" dirty="0">
                <a:sym typeface="Wingdings"/>
              </a:rPr>
              <a:t>Grid from the bottom left corner of the block.</a:t>
            </a:r>
            <a:endParaRPr lang="en-US" dirty="0"/>
          </a:p>
          <a:p>
            <a:endParaRPr lang="en-US" dirty="0" smtClean="0"/>
          </a:p>
          <a:p>
            <a:r>
              <a:rPr lang="en-US" dirty="0" smtClean="0"/>
              <a:t>To pick Wired Mode, click on the top right corner of the Display Block and pick wired</a:t>
            </a:r>
          </a:p>
          <a:p>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
        <p:nvSpPr>
          <p:cNvPr id="8" name="Rounded Rectangle 7"/>
          <p:cNvSpPr/>
          <p:nvPr/>
        </p:nvSpPr>
        <p:spPr>
          <a:xfrm>
            <a:off x="7573385" y="4563315"/>
            <a:ext cx="1401912" cy="24535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075073" y="2349682"/>
            <a:ext cx="2541054" cy="77003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74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Wires Challenge</a:t>
            </a:r>
            <a:endParaRPr lang="en-US" dirty="0"/>
          </a:p>
        </p:txBody>
      </p:sp>
      <p:sp>
        <p:nvSpPr>
          <p:cNvPr id="3" name="Content Placeholder 2"/>
          <p:cNvSpPr>
            <a:spLocks noGrp="1"/>
          </p:cNvSpPr>
          <p:nvPr>
            <p:ph idx="1"/>
          </p:nvPr>
        </p:nvSpPr>
        <p:spPr>
          <a:xfrm>
            <a:off x="227874" y="1505616"/>
            <a:ext cx="8596812" cy="4654528"/>
          </a:xfrm>
        </p:spPr>
        <p:txBody>
          <a:bodyPr/>
          <a:lstStyle/>
          <a:p>
            <a:r>
              <a:rPr lang="en-US" b="1" dirty="0" smtClean="0">
                <a:solidFill>
                  <a:srgbClr val="FF0000"/>
                </a:solidFill>
              </a:rPr>
              <a:t>CHALLENGE: </a:t>
            </a:r>
            <a:r>
              <a:rPr lang="en-US" dirty="0" smtClean="0"/>
              <a:t>Make your robot drive forward slowly over different colors.  Have the robot display the color the color sensor sees as it moves. Stop when you hit a button on the brick.</a:t>
            </a:r>
          </a:p>
          <a:p>
            <a:r>
              <a:rPr lang="en-US" b="1" dirty="0" smtClean="0"/>
              <a:t>STEP 1: </a:t>
            </a:r>
            <a:r>
              <a:rPr lang="en-US" dirty="0" smtClean="0"/>
              <a:t>Turn the motors on in a Steering Block and drive slowly forward</a:t>
            </a:r>
          </a:p>
          <a:p>
            <a:r>
              <a:rPr lang="en-US" b="1" dirty="0" smtClean="0"/>
              <a:t>STEP 2: </a:t>
            </a:r>
          </a:p>
          <a:p>
            <a:pPr lvl="1"/>
            <a:r>
              <a:rPr lang="en-US" dirty="0" smtClean="0"/>
              <a:t>Inside a Loop, add a Color Sensor block. </a:t>
            </a:r>
          </a:p>
          <a:p>
            <a:pPr lvl="1"/>
            <a:r>
              <a:rPr lang="en-US" dirty="0" smtClean="0"/>
              <a:t>Add a Display Block in Wired, Text Grid Modes. </a:t>
            </a:r>
          </a:p>
          <a:p>
            <a:pPr lvl="1"/>
            <a:r>
              <a:rPr lang="en-US" dirty="0" smtClean="0"/>
              <a:t>Wire the Sensor Block’s output into the Display Block’s </a:t>
            </a:r>
          </a:p>
          <a:p>
            <a:pPr marL="201168" lvl="1" indent="0">
              <a:buNone/>
            </a:pPr>
            <a:r>
              <a:rPr lang="en-US" dirty="0"/>
              <a:t>	</a:t>
            </a:r>
            <a:r>
              <a:rPr lang="en-US" dirty="0" smtClean="0"/>
              <a:t>text input (first input)</a:t>
            </a:r>
          </a:p>
          <a:p>
            <a:pPr marL="0" indent="0">
              <a:buNone/>
            </a:pPr>
            <a:endParaRPr lang="en-US" dirty="0"/>
          </a:p>
          <a:p>
            <a:r>
              <a:rPr lang="en-US" b="1" dirty="0" smtClean="0"/>
              <a:t>STEP 3: </a:t>
            </a:r>
            <a:r>
              <a:rPr lang="en-US" dirty="0" smtClean="0"/>
              <a:t>Exit the loop when a brick button is pressed</a:t>
            </a:r>
            <a:endParaRPr lang="en-US" dirty="0"/>
          </a:p>
        </p:txBody>
      </p:sp>
      <p:sp>
        <p:nvSpPr>
          <p:cNvPr id="4" name="Footer Placeholder 3"/>
          <p:cNvSpPr>
            <a:spLocks noGrp="1"/>
          </p:cNvSpPr>
          <p:nvPr>
            <p:ph type="ftr" sz="quarter" idx="11"/>
          </p:nvPr>
        </p:nvSpPr>
        <p:spPr/>
        <p:txBody>
          <a:bodyPr/>
          <a:lstStyle/>
          <a:p>
            <a:r>
              <a:rPr lang="sk-SK" smtClean="0"/>
              <a:t>© 2015 EV3Lessons.com, Last edit 11/13/2015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9832" b="-2017"/>
          <a:stretch/>
        </p:blipFill>
        <p:spPr>
          <a:xfrm>
            <a:off x="6014808" y="3456154"/>
            <a:ext cx="2821071" cy="91785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12" y="4718486"/>
            <a:ext cx="2967625" cy="1365213"/>
          </a:xfrm>
          <a:prstGeom prst="rect">
            <a:avLst/>
          </a:prstGeom>
        </p:spPr>
      </p:pic>
    </p:spTree>
    <p:extLst>
      <p:ext uri="{BB962C8B-B14F-4D97-AF65-F5344CB8AC3E}">
        <p14:creationId xmlns:p14="http://schemas.microsoft.com/office/powerpoint/2010/main" val="113917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Solution</a:t>
            </a:r>
            <a:endParaRPr lang="en-US" dirty="0"/>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589" y="1559859"/>
            <a:ext cx="7475799" cy="4587204"/>
          </a:xfrm>
          <a:prstGeom prst="rect">
            <a:avLst/>
          </a:prstGeom>
        </p:spPr>
      </p:pic>
    </p:spTree>
    <p:extLst>
      <p:ext uri="{BB962C8B-B14F-4D97-AF65-F5344CB8AC3E}">
        <p14:creationId xmlns:p14="http://schemas.microsoft.com/office/powerpoint/2010/main" val="683060048"/>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4167</TotalTime>
  <Words>707</Words>
  <Application>Microsoft Macintosh PowerPoint</Application>
  <PresentationFormat>On-screen Show (4:3)</PresentationFormat>
  <Paragraphs>123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Helvetica Neue</vt:lpstr>
      <vt:lpstr>Wingdings</vt:lpstr>
      <vt:lpstr>Arial</vt:lpstr>
      <vt:lpstr>Retrospect</vt:lpstr>
      <vt:lpstr>INTERMEDIATE PROGRAMMING LESSON</vt:lpstr>
      <vt:lpstr>Lesson Objectives</vt:lpstr>
      <vt:lpstr>Data Wires</vt:lpstr>
      <vt:lpstr>Data Wire Types</vt:lpstr>
      <vt:lpstr>Automatic Data Wire Conversions</vt:lpstr>
      <vt:lpstr>How to Create a Data Wire</vt:lpstr>
      <vt:lpstr>Sidebar: Display Block - Wired Mode</vt:lpstr>
      <vt:lpstr>Data Wires Challenge</vt:lpstr>
      <vt:lpstr>Challenge Solution</vt:lpstr>
      <vt:lpstr>More Complex Wiring: Switches</vt:lpstr>
      <vt:lpstr>More Complex Wiring: Loops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Ramping Up Speed</dc:title>
  <dc:creator>Sanjay Seshan</dc:creator>
  <cp:lastModifiedBy>Srinivasan Seshan</cp:lastModifiedBy>
  <cp:revision>90</cp:revision>
  <dcterms:created xsi:type="dcterms:W3CDTF">2014-10-28T21:59:38Z</dcterms:created>
  <dcterms:modified xsi:type="dcterms:W3CDTF">2015-11-14T00:40:56Z</dcterms:modified>
</cp:coreProperties>
</file>