
<file path=[Content_Types].xml><?xml version="1.0" encoding="utf-8"?>
<Types xmlns="http://schemas.openxmlformats.org/package/2006/content-types">
  <Default Extension="png" ContentType="image/png"/>
  <Default Extension="jpeg" ContentType="image/jpeg"/>
  <Default Extension="MOV" ContentType="video/quicktime"/>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36"/>
  </p:notesMasterIdLst>
  <p:handoutMasterIdLst>
    <p:handoutMasterId r:id="rId37"/>
  </p:handoutMasterIdLst>
  <p:sldIdLst>
    <p:sldId id="339" r:id="rId2"/>
    <p:sldId id="305" r:id="rId3"/>
    <p:sldId id="306" r:id="rId4"/>
    <p:sldId id="307" r:id="rId5"/>
    <p:sldId id="308" r:id="rId6"/>
    <p:sldId id="315" r:id="rId7"/>
    <p:sldId id="316" r:id="rId8"/>
    <p:sldId id="317" r:id="rId9"/>
    <p:sldId id="318" r:id="rId10"/>
    <p:sldId id="319" r:id="rId11"/>
    <p:sldId id="320" r:id="rId12"/>
    <p:sldId id="321" r:id="rId13"/>
    <p:sldId id="326" r:id="rId14"/>
    <p:sldId id="309" r:id="rId15"/>
    <p:sldId id="290" r:id="rId16"/>
    <p:sldId id="292" r:id="rId17"/>
    <p:sldId id="327" r:id="rId18"/>
    <p:sldId id="330" r:id="rId19"/>
    <p:sldId id="331" r:id="rId20"/>
    <p:sldId id="336" r:id="rId21"/>
    <p:sldId id="295" r:id="rId22"/>
    <p:sldId id="337" r:id="rId23"/>
    <p:sldId id="338" r:id="rId24"/>
    <p:sldId id="258" r:id="rId25"/>
    <p:sldId id="332" r:id="rId26"/>
    <p:sldId id="333" r:id="rId27"/>
    <p:sldId id="335" r:id="rId28"/>
    <p:sldId id="334" r:id="rId29"/>
    <p:sldId id="304" r:id="rId30"/>
    <p:sldId id="313" r:id="rId31"/>
    <p:sldId id="314" r:id="rId32"/>
    <p:sldId id="289" r:id="rId33"/>
    <p:sldId id="283" r:id="rId34"/>
    <p:sldId id="27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snapToObjects="1">
      <p:cViewPr varScale="1">
        <p:scale>
          <a:sx n="86" d="100"/>
          <a:sy n="86" d="100"/>
        </p:scale>
        <p:origin x="1330" y="58"/>
      </p:cViewPr>
      <p:guideLst>
        <p:guide orient="horz" pos="2160"/>
        <p:guide pos="2880"/>
      </p:guideLst>
    </p:cSldViewPr>
  </p:slideViewPr>
  <p:notesTextViewPr>
    <p:cViewPr>
      <p:scale>
        <a:sx n="100" d="100"/>
        <a:sy n="100" d="100"/>
      </p:scale>
      <p:origin x="0" y="0"/>
    </p:cViewPr>
  </p:notesTextViewPr>
  <p:sorterViewPr>
    <p:cViewPr>
      <p:scale>
        <a:sx n="81" d="100"/>
        <a:sy n="8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CE7C3-15EF-3D4E-BBD6-8B736995B7E4}" type="slidenum">
              <a:rPr lang="en-US" smtClean="0"/>
              <a:t>6</a:t>
            </a:fld>
            <a:endParaRPr lang="en-US"/>
          </a:p>
        </p:txBody>
      </p:sp>
    </p:spTree>
    <p:extLst>
      <p:ext uri="{BB962C8B-B14F-4D97-AF65-F5344CB8AC3E}">
        <p14:creationId xmlns:p14="http://schemas.microsoft.com/office/powerpoint/2010/main" val="1158068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CE7C3-15EF-3D4E-BBD6-8B736995B7E4}" type="slidenum">
              <a:rPr lang="en-US" smtClean="0"/>
              <a:t>13</a:t>
            </a:fld>
            <a:endParaRPr lang="en-US"/>
          </a:p>
        </p:txBody>
      </p:sp>
    </p:spTree>
    <p:extLst>
      <p:ext uri="{BB962C8B-B14F-4D97-AF65-F5344CB8AC3E}">
        <p14:creationId xmlns:p14="http://schemas.microsoft.com/office/powerpoint/2010/main" val="295268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204731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Right side</a:t>
            </a: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85AEE0-3598-4062-9022-895D296AD73A}" type="slidenum">
              <a:rPr lang="en-US">
                <a:latin typeface="Calibri" pitchFamily="34" charset="0"/>
              </a:rPr>
              <a:pPr eaLnBrk="1" hangingPunct="1"/>
              <a:t>23</a:t>
            </a:fld>
            <a:endParaRPr lang="en-US">
              <a:latin typeface="Calibri" pitchFamily="34" charset="0"/>
            </a:endParaRPr>
          </a:p>
        </p:txBody>
      </p:sp>
    </p:spTree>
    <p:extLst>
      <p:ext uri="{BB962C8B-B14F-4D97-AF65-F5344CB8AC3E}">
        <p14:creationId xmlns:p14="http://schemas.microsoft.com/office/powerpoint/2010/main" val="73943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24</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31</a:t>
            </a:fld>
            <a:endParaRPr lang="en-US"/>
          </a:p>
        </p:txBody>
      </p:sp>
    </p:spTree>
    <p:extLst>
      <p:ext uri="{BB962C8B-B14F-4D97-AF65-F5344CB8AC3E}">
        <p14:creationId xmlns:p14="http://schemas.microsoft.com/office/powerpoint/2010/main" val="4049839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34</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92DB9D-3836-144E-BB56-D5DB1366D949}" type="datetime1">
              <a:rPr lang="en-US" smtClean="0"/>
              <a:t>8/1/2015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C90F4E-E769-4A48-89DC-2C03CC30B78B}" type="datetime1">
              <a:rPr lang="en-US" smtClean="0"/>
              <a:t>8/1/2015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D8DC6-3CDD-5A4C-9322-4A19EC5517D4}" type="datetime1">
              <a:rPr lang="en-US" smtClean="0"/>
              <a:t>8/1/2015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B3EAFD-F848-7446-AE05-F0492F432ED4}" type="datetime1">
              <a:rPr lang="en-US" smtClean="0"/>
              <a:t>8/1/2015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EE23F85-0761-8348-A7CE-3137305320AC}" type="datetime1">
              <a:rPr lang="en-US" smtClean="0"/>
              <a:t>8/1/2015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AD472-47D0-3946-BCDA-E40A2025AF74}" type="datetime1">
              <a:rPr lang="en-US" smtClean="0"/>
              <a:t>8/1/2015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CE3EE8C-443C-1449-8A5E-6A8598E133F8}" type="datetime1">
              <a:rPr lang="en-US" smtClean="0"/>
              <a:t>8/1/2015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83C772-FFFC-4244-B447-9423FACF929D}" type="datetime1">
              <a:rPr lang="en-US" smtClean="0"/>
              <a:t>8/1/2015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Content Placeholder 2"/>
          <p:cNvSpPr>
            <a:spLocks noGrp="1"/>
          </p:cNvSpPr>
          <p:nvPr>
            <p:ph idx="1"/>
          </p:nvPr>
        </p:nvSpPr>
        <p:spPr>
          <a:xfrm>
            <a:off x="284163" y="2133600"/>
            <a:ext cx="8574087" cy="399256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87CB98E-6D46-0A49-9A0E-92D4EBAAC09F}" type="datetime1">
              <a:rPr lang="en-US" smtClean="0"/>
              <a:t>8/1/2015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B9EF703-95DC-C54F-BAD8-9721DDD85556}" type="datetime1">
              <a:rPr lang="en-US" smtClean="0"/>
              <a:t>8/1/2015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1B45C14D-7538-9B42-95AD-A13F72FD082E}" type="datetime1">
              <a:rPr lang="en-US" smtClean="0"/>
              <a:t>8/1/2015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8DA24C4C-C230-7A46-865A-30C6087B202F}" type="datetime1">
              <a:rPr lang="en-US" smtClean="0"/>
              <a:t>8/1/2015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6479D18-8B0C-8648-AE1D-C4ED1CEBE4D2}" type="datetime1">
              <a:rPr lang="en-US" smtClean="0"/>
              <a:t>8/1/2015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A52F04A-391E-1C45-A782-74E0EE146930}" type="datetime1">
              <a:rPr lang="en-US" smtClean="0"/>
              <a:t>8/1/2015</a:t>
            </a:fld>
            <a:endParaRPr lang="en-US"/>
          </a:p>
        </p:txBody>
      </p:sp>
      <p:sp>
        <p:nvSpPr>
          <p:cNvPr id="8" name="Footer Placeholder 7"/>
          <p:cNvSpPr>
            <a:spLocks noGrp="1"/>
          </p:cNvSpPr>
          <p:nvPr>
            <p:ph type="ftr" sz="quarter" idx="11"/>
          </p:nvPr>
        </p:nvSpPr>
        <p:spPr/>
        <p:txBody>
          <a:bodyPr/>
          <a:lstStyle/>
          <a:p>
            <a:r>
              <a:rPr lang="en-US" smtClean="0"/>
              <a:t>© 2015 EV3Lessons.com, Last edit 4/5/2015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C09A132-F2B8-5A4C-9719-FA897991C587}" type="datetime1">
              <a:rPr lang="en-US" smtClean="0"/>
              <a:t>8/1/2015</a:t>
            </a:fld>
            <a:endParaRPr lang="en-US"/>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0FBCF-E6B1-E34F-98E0-B51AD437323D}" type="datetime1">
              <a:rPr lang="en-US" smtClean="0"/>
              <a:t>8/1/2015</a:t>
            </a:fld>
            <a:endParaRPr lang="en-US"/>
          </a:p>
        </p:txBody>
      </p:sp>
      <p:sp>
        <p:nvSpPr>
          <p:cNvPr id="3" name="Footer Placeholder 2"/>
          <p:cNvSpPr>
            <a:spLocks noGrp="1"/>
          </p:cNvSpPr>
          <p:nvPr>
            <p:ph type="ftr" sz="quarter" idx="11"/>
          </p:nvPr>
        </p:nvSpPr>
        <p:spPr/>
        <p:txBody>
          <a:bodyPr/>
          <a:lstStyle/>
          <a:p>
            <a:r>
              <a:rPr lang="en-US" smtClean="0"/>
              <a:t>© 2015 EV3Lessons.com, Last edit 4/5/2015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24D3B61A-AE22-2A48-9016-457AD10A335B}" type="datetime1">
              <a:rPr lang="en-US" smtClean="0"/>
              <a:t>8/1/2015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4/5/2015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creativecommons.org/licenses/by-nc-sa/4.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Droids Robotics Workshop</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http://ev3lessons.com/images/slider-flash/ev3lessons.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51606" y="2817309"/>
            <a:ext cx="5980863" cy="2093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552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487680"/>
            <a:ext cx="8399919" cy="998220"/>
          </a:xfrm>
          <a:noFill/>
        </p:spPr>
        <p:txBody>
          <a:bodyPr>
            <a:normAutofit fontScale="90000"/>
          </a:bodyPr>
          <a:lstStyle/>
          <a:p>
            <a:r>
              <a:rPr lang="en-US" dirty="0" smtClean="0"/>
              <a:t>Robot Doesn’t Travel Straight &amp; Errors Accumulate Over Time</a:t>
            </a:r>
            <a:endParaRPr lang="en-US" dirty="0"/>
          </a:p>
        </p:txBody>
      </p:sp>
      <p:sp>
        <p:nvSpPr>
          <p:cNvPr id="3" name="Content Placeholder 2"/>
          <p:cNvSpPr>
            <a:spLocks noGrp="1"/>
          </p:cNvSpPr>
          <p:nvPr>
            <p:ph idx="1"/>
          </p:nvPr>
        </p:nvSpPr>
        <p:spPr>
          <a:xfrm>
            <a:off x="457199" y="2209800"/>
            <a:ext cx="8399919" cy="1176729"/>
          </a:xfrm>
        </p:spPr>
        <p:txBody>
          <a:bodyPr>
            <a:normAutofit fontScale="70000" lnSpcReduction="20000"/>
          </a:bodyPr>
          <a:lstStyle/>
          <a:p>
            <a:r>
              <a:rPr lang="en-US" dirty="0" smtClean="0"/>
              <a:t>By the time you get to the far side of the table, you are no longer in the right position</a:t>
            </a:r>
          </a:p>
          <a:p>
            <a:r>
              <a:rPr lang="en-US" dirty="0" smtClean="0"/>
              <a:t>Solution: Repeat alignment techniques multiple </a:t>
            </a:r>
            <a:r>
              <a:rPr lang="en-US" dirty="0"/>
              <a:t>times in a run for better </a:t>
            </a:r>
            <a:r>
              <a:rPr lang="en-US" dirty="0" smtClean="0"/>
              <a:t>reliability (see next slide)</a:t>
            </a:r>
            <a:endParaRPr lang="en-US" dirty="0"/>
          </a:p>
          <a:p>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grpSp>
        <p:nvGrpSpPr>
          <p:cNvPr id="5" name="Group 4"/>
          <p:cNvGrpSpPr/>
          <p:nvPr/>
        </p:nvGrpSpPr>
        <p:grpSpPr>
          <a:xfrm rot="5136764">
            <a:off x="791013" y="3734291"/>
            <a:ext cx="674712" cy="701814"/>
            <a:chOff x="7631605" y="3030052"/>
            <a:chExt cx="674712" cy="701814"/>
          </a:xfrm>
        </p:grpSpPr>
        <p:sp>
          <p:nvSpPr>
            <p:cNvPr id="6" name="Rounded Rectangle 5"/>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Oval 7"/>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cxnSp>
        <p:nvCxnSpPr>
          <p:cNvPr id="10" name="Straight Connector 9"/>
          <p:cNvCxnSpPr>
            <a:stCxn id="6" idx="2"/>
          </p:cNvCxnSpPr>
          <p:nvPr/>
        </p:nvCxnSpPr>
        <p:spPr>
          <a:xfrm flipV="1">
            <a:off x="778677" y="3553628"/>
            <a:ext cx="6351582" cy="560852"/>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016404" y="3744144"/>
            <a:ext cx="1187198" cy="637693"/>
          </a:xfrm>
          <a:prstGeom prst="rect">
            <a:avLst/>
          </a:prstGeom>
          <a:solidFill>
            <a:schemeClr val="accent1"/>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Mission Model 1</a:t>
            </a:r>
            <a:endParaRPr lang="en-US" dirty="0"/>
          </a:p>
        </p:txBody>
      </p:sp>
      <p:grpSp>
        <p:nvGrpSpPr>
          <p:cNvPr id="13" name="Group 12"/>
          <p:cNvGrpSpPr/>
          <p:nvPr/>
        </p:nvGrpSpPr>
        <p:grpSpPr>
          <a:xfrm rot="5136764">
            <a:off x="834104" y="4726338"/>
            <a:ext cx="674712" cy="701814"/>
            <a:chOff x="7631605" y="3030052"/>
            <a:chExt cx="674712" cy="701814"/>
          </a:xfrm>
        </p:grpSpPr>
        <p:sp>
          <p:nvSpPr>
            <p:cNvPr id="14" name="Rounded Rectangle 13"/>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Oval 15"/>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cxnSp>
        <p:nvCxnSpPr>
          <p:cNvPr id="17" name="Straight Connector 16"/>
          <p:cNvCxnSpPr>
            <a:stCxn id="14" idx="2"/>
          </p:cNvCxnSpPr>
          <p:nvPr/>
        </p:nvCxnSpPr>
        <p:spPr>
          <a:xfrm flipV="1">
            <a:off x="821768" y="4545675"/>
            <a:ext cx="6351582" cy="560852"/>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821469" y="4736191"/>
            <a:ext cx="1187198" cy="637693"/>
          </a:xfrm>
          <a:prstGeom prst="rect">
            <a:avLst/>
          </a:prstGeom>
          <a:solidFill>
            <a:schemeClr val="accent1"/>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Mission Model 2</a:t>
            </a:r>
            <a:endParaRPr lang="en-US" dirty="0"/>
          </a:p>
        </p:txBody>
      </p:sp>
    </p:spTree>
    <p:extLst>
      <p:ext uri="{BB962C8B-B14F-4D97-AF65-F5344CB8AC3E}">
        <p14:creationId xmlns:p14="http://schemas.microsoft.com/office/powerpoint/2010/main" val="3203344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277" y="576922"/>
            <a:ext cx="7586624" cy="693112"/>
          </a:xfrm>
          <a:noFill/>
        </p:spPr>
        <p:txBody>
          <a:bodyPr>
            <a:normAutofit fontScale="90000"/>
          </a:bodyPr>
          <a:lstStyle/>
          <a:p>
            <a:r>
              <a:rPr lang="en-US" dirty="0" smtClean="0"/>
              <a:t>Where are you on the FLL table?</a:t>
            </a:r>
            <a:endParaRPr lang="en-US" dirty="0"/>
          </a:p>
        </p:txBody>
      </p:sp>
      <p:sp>
        <p:nvSpPr>
          <p:cNvPr id="3" name="Content Placeholder 2"/>
          <p:cNvSpPr>
            <a:spLocks noGrp="1"/>
          </p:cNvSpPr>
          <p:nvPr>
            <p:ph idx="1"/>
          </p:nvPr>
        </p:nvSpPr>
        <p:spPr>
          <a:xfrm>
            <a:off x="457199" y="1871578"/>
            <a:ext cx="5724713" cy="4565454"/>
          </a:xfrm>
        </p:spPr>
        <p:txBody>
          <a:bodyPr>
            <a:normAutofit fontScale="92500" lnSpcReduction="20000"/>
          </a:bodyPr>
          <a:lstStyle/>
          <a:p>
            <a:r>
              <a:rPr lang="en-US" dirty="0" smtClean="0"/>
              <a:t>Consider these alignment strategies that are commonly used:</a:t>
            </a:r>
          </a:p>
          <a:p>
            <a:pPr lvl="1"/>
            <a:r>
              <a:rPr lang="en-US" b="1" dirty="0" smtClean="0"/>
              <a:t>Align on walls </a:t>
            </a:r>
            <a:r>
              <a:rPr lang="en-US" dirty="0" smtClean="0"/>
              <a:t>– deliberately back into a wall to straighten out (note: </a:t>
            </a:r>
            <a:r>
              <a:rPr lang="en-US" dirty="0">
                <a:solidFill>
                  <a:srgbClr val="FF0000"/>
                </a:solidFill>
              </a:rPr>
              <a:t>Y</a:t>
            </a:r>
            <a:r>
              <a:rPr lang="en-US" dirty="0" smtClean="0">
                <a:solidFill>
                  <a:srgbClr val="FF0000"/>
                </a:solidFill>
              </a:rPr>
              <a:t>ou may stall doing this. See the Advanced: Stall </a:t>
            </a:r>
            <a:r>
              <a:rPr lang="en-US" dirty="0">
                <a:solidFill>
                  <a:srgbClr val="FF0000"/>
                </a:solidFill>
              </a:rPr>
              <a:t>D</a:t>
            </a:r>
            <a:r>
              <a:rPr lang="en-US" dirty="0" smtClean="0">
                <a:solidFill>
                  <a:srgbClr val="FF0000"/>
                </a:solidFill>
              </a:rPr>
              <a:t>etection </a:t>
            </a:r>
            <a:r>
              <a:rPr lang="en-US" dirty="0">
                <a:solidFill>
                  <a:srgbClr val="FF0000"/>
                </a:solidFill>
              </a:rPr>
              <a:t>L</a:t>
            </a:r>
            <a:r>
              <a:rPr lang="en-US" dirty="0" smtClean="0">
                <a:solidFill>
                  <a:srgbClr val="FF0000"/>
                </a:solidFill>
              </a:rPr>
              <a:t>esson)</a:t>
            </a:r>
            <a:endParaRPr lang="en-US" dirty="0" smtClean="0"/>
          </a:p>
          <a:p>
            <a:pPr lvl="1"/>
            <a:r>
              <a:rPr lang="en-US" b="1" dirty="0" smtClean="0"/>
              <a:t>Square/Align on lines </a:t>
            </a:r>
            <a:r>
              <a:rPr lang="en-US" dirty="0" smtClean="0"/>
              <a:t>–If you are moving angled, you can straighten out whenever you see a line. </a:t>
            </a:r>
            <a:r>
              <a:rPr lang="en-US" dirty="0" smtClean="0">
                <a:solidFill>
                  <a:srgbClr val="FF0000"/>
                </a:solidFill>
              </a:rPr>
              <a:t>(See Advanced: Squaring Lesson)</a:t>
            </a:r>
          </a:p>
          <a:p>
            <a:pPr lvl="1"/>
            <a:r>
              <a:rPr lang="en-US" b="1" dirty="0" smtClean="0"/>
              <a:t>Move until a line </a:t>
            </a:r>
            <a:r>
              <a:rPr lang="en-US" dirty="0" smtClean="0"/>
              <a:t>– travel until you find a line so you know where you are on the mat </a:t>
            </a:r>
            <a:r>
              <a:rPr lang="en-US" dirty="0" smtClean="0">
                <a:solidFill>
                  <a:srgbClr val="FF0000"/>
                </a:solidFill>
              </a:rPr>
              <a:t>(See Beginner: Color Sensor)</a:t>
            </a:r>
          </a:p>
          <a:p>
            <a:pPr lvl="1"/>
            <a:r>
              <a:rPr lang="en-US" b="1" dirty="0" smtClean="0"/>
              <a:t>Align on a mission model </a:t>
            </a:r>
            <a:r>
              <a:rPr lang="en-US" dirty="0" smtClean="0"/>
              <a:t>– Mission models that are stuck in one place can be used to align against</a:t>
            </a:r>
          </a:p>
          <a:p>
            <a:pPr lvl="1"/>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cxnSp>
        <p:nvCxnSpPr>
          <p:cNvPr id="7" name="Straight Connector 6"/>
          <p:cNvCxnSpPr/>
          <p:nvPr/>
        </p:nvCxnSpPr>
        <p:spPr>
          <a:xfrm flipH="1">
            <a:off x="6965576" y="4311234"/>
            <a:ext cx="1861911" cy="11139"/>
          </a:xfrm>
          <a:prstGeom prst="line">
            <a:avLst/>
          </a:prstGeom>
          <a:ln w="5715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609201" y="5381705"/>
            <a:ext cx="1187198" cy="534714"/>
          </a:xfrm>
          <a:prstGeom prst="rect">
            <a:avLst/>
          </a:prstGeom>
          <a:solidFill>
            <a:schemeClr val="accent1"/>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Mission Model</a:t>
            </a:r>
            <a:endParaRPr lang="en-US" dirty="0"/>
          </a:p>
        </p:txBody>
      </p:sp>
      <p:grpSp>
        <p:nvGrpSpPr>
          <p:cNvPr id="13" name="Group 12"/>
          <p:cNvGrpSpPr/>
          <p:nvPr/>
        </p:nvGrpSpPr>
        <p:grpSpPr>
          <a:xfrm rot="20696983">
            <a:off x="7631605" y="3498023"/>
            <a:ext cx="674712" cy="701814"/>
            <a:chOff x="7631605" y="3030052"/>
            <a:chExt cx="674712" cy="701814"/>
          </a:xfrm>
        </p:grpSpPr>
        <p:sp>
          <p:nvSpPr>
            <p:cNvPr id="10" name="Rounded Rectangle 9"/>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 name="Oval 11"/>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4" name="Group 13"/>
          <p:cNvGrpSpPr/>
          <p:nvPr/>
        </p:nvGrpSpPr>
        <p:grpSpPr>
          <a:xfrm rot="10800000">
            <a:off x="7833891" y="4679891"/>
            <a:ext cx="674712" cy="701814"/>
            <a:chOff x="7631605" y="3030052"/>
            <a:chExt cx="674712" cy="701814"/>
          </a:xfrm>
        </p:grpSpPr>
        <p:sp>
          <p:nvSpPr>
            <p:cNvPr id="15" name="Rounded Rectangle 14"/>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Oval 16"/>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18" name="Rectangle 17"/>
          <p:cNvSpPr/>
          <p:nvPr/>
        </p:nvSpPr>
        <p:spPr>
          <a:xfrm>
            <a:off x="7299244" y="2991159"/>
            <a:ext cx="1483679" cy="668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ectangle 18"/>
          <p:cNvSpPr/>
          <p:nvPr/>
        </p:nvSpPr>
        <p:spPr>
          <a:xfrm rot="5400000">
            <a:off x="8156834" y="2423515"/>
            <a:ext cx="1202134" cy="668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0" name="Group 19"/>
          <p:cNvGrpSpPr/>
          <p:nvPr/>
        </p:nvGrpSpPr>
        <p:grpSpPr>
          <a:xfrm rot="10800000">
            <a:off x="7727475" y="2274633"/>
            <a:ext cx="674712" cy="701814"/>
            <a:chOff x="7631605" y="3030052"/>
            <a:chExt cx="674712" cy="701814"/>
          </a:xfrm>
        </p:grpSpPr>
        <p:sp>
          <p:nvSpPr>
            <p:cNvPr id="21" name="Rounded Rectangle 20"/>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Oval 21"/>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3" name="Oval 22"/>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24" name="TextBox 23"/>
          <p:cNvSpPr txBox="1"/>
          <p:nvPr/>
        </p:nvSpPr>
        <p:spPr>
          <a:xfrm>
            <a:off x="6740322" y="2512142"/>
            <a:ext cx="913565" cy="461665"/>
          </a:xfrm>
          <a:prstGeom prst="rect">
            <a:avLst/>
          </a:prstGeom>
          <a:noFill/>
        </p:spPr>
        <p:txBody>
          <a:bodyPr wrap="square" rtlCol="0">
            <a:spAutoFit/>
          </a:bodyPr>
          <a:lstStyle/>
          <a:p>
            <a:pPr algn="ctr"/>
            <a:r>
              <a:rPr lang="en-US" sz="1200" dirty="0" smtClean="0"/>
              <a:t>Back into walls</a:t>
            </a:r>
            <a:endParaRPr lang="en-US" sz="1200" dirty="0"/>
          </a:p>
        </p:txBody>
      </p:sp>
      <p:sp>
        <p:nvSpPr>
          <p:cNvPr id="25" name="TextBox 24"/>
          <p:cNvSpPr txBox="1"/>
          <p:nvPr/>
        </p:nvSpPr>
        <p:spPr>
          <a:xfrm>
            <a:off x="6649288" y="3813736"/>
            <a:ext cx="913565" cy="461665"/>
          </a:xfrm>
          <a:prstGeom prst="rect">
            <a:avLst/>
          </a:prstGeom>
          <a:noFill/>
        </p:spPr>
        <p:txBody>
          <a:bodyPr wrap="square" rtlCol="0">
            <a:spAutoFit/>
          </a:bodyPr>
          <a:lstStyle/>
          <a:p>
            <a:pPr algn="ctr"/>
            <a:r>
              <a:rPr lang="en-US" sz="1200" dirty="0" smtClean="0"/>
              <a:t>Square on a line</a:t>
            </a:r>
            <a:endParaRPr lang="en-US" sz="1200" dirty="0"/>
          </a:p>
        </p:txBody>
      </p:sp>
      <p:sp>
        <p:nvSpPr>
          <p:cNvPr id="26" name="TextBox 25"/>
          <p:cNvSpPr txBox="1"/>
          <p:nvPr/>
        </p:nvSpPr>
        <p:spPr>
          <a:xfrm>
            <a:off x="6696285" y="4861235"/>
            <a:ext cx="913565" cy="646331"/>
          </a:xfrm>
          <a:prstGeom prst="rect">
            <a:avLst/>
          </a:prstGeom>
          <a:noFill/>
        </p:spPr>
        <p:txBody>
          <a:bodyPr wrap="square" rtlCol="0">
            <a:spAutoFit/>
          </a:bodyPr>
          <a:lstStyle/>
          <a:p>
            <a:pPr algn="ctr"/>
            <a:r>
              <a:rPr lang="en-US" sz="1200" dirty="0" smtClean="0"/>
              <a:t>Align on a mission model</a:t>
            </a:r>
            <a:endParaRPr lang="en-US" sz="1200" dirty="0"/>
          </a:p>
        </p:txBody>
      </p:sp>
      <p:cxnSp>
        <p:nvCxnSpPr>
          <p:cNvPr id="27" name="Straight Connector 26"/>
          <p:cNvCxnSpPr/>
          <p:nvPr/>
        </p:nvCxnSpPr>
        <p:spPr>
          <a:xfrm flipV="1">
            <a:off x="6303916" y="1855868"/>
            <a:ext cx="11141" cy="474559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1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on the Trash Trek Mat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pic>
        <p:nvPicPr>
          <p:cNvPr id="5" name="Picture 4" descr="TrashTrekMat.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163" y="1970222"/>
            <a:ext cx="8516144" cy="4155941"/>
          </a:xfrm>
          <a:prstGeom prst="rect">
            <a:avLst/>
          </a:prstGeom>
        </p:spPr>
      </p:pic>
      <p:grpSp>
        <p:nvGrpSpPr>
          <p:cNvPr id="6" name="Group 5"/>
          <p:cNvGrpSpPr/>
          <p:nvPr/>
        </p:nvGrpSpPr>
        <p:grpSpPr>
          <a:xfrm rot="10800000">
            <a:off x="437675" y="3671633"/>
            <a:ext cx="674712" cy="701814"/>
            <a:chOff x="7631605" y="3030052"/>
            <a:chExt cx="674712" cy="701814"/>
          </a:xfrm>
        </p:grpSpPr>
        <p:sp>
          <p:nvSpPr>
            <p:cNvPr id="7" name="Rounded Rectangle 6"/>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Oval 7"/>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Oval 8"/>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0" name="Group 9"/>
          <p:cNvGrpSpPr/>
          <p:nvPr/>
        </p:nvGrpSpPr>
        <p:grpSpPr>
          <a:xfrm rot="16200000">
            <a:off x="6338151" y="3831142"/>
            <a:ext cx="674712" cy="701814"/>
            <a:chOff x="7631605" y="3030052"/>
            <a:chExt cx="674712" cy="701814"/>
          </a:xfrm>
        </p:grpSpPr>
        <p:sp>
          <p:nvSpPr>
            <p:cNvPr id="11" name="Rounded Rectangle 10"/>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Oval 11"/>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 name="Oval 12"/>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4" name="Group 13"/>
          <p:cNvGrpSpPr/>
          <p:nvPr/>
        </p:nvGrpSpPr>
        <p:grpSpPr>
          <a:xfrm rot="14890229">
            <a:off x="2918945" y="3538750"/>
            <a:ext cx="674712" cy="701814"/>
            <a:chOff x="7631605" y="3030052"/>
            <a:chExt cx="674712" cy="701814"/>
          </a:xfrm>
        </p:grpSpPr>
        <p:sp>
          <p:nvSpPr>
            <p:cNvPr id="15" name="Rounded Rectangle 14"/>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Oval 16"/>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18" name="Group 17"/>
          <p:cNvGrpSpPr/>
          <p:nvPr/>
        </p:nvGrpSpPr>
        <p:grpSpPr>
          <a:xfrm rot="10800000">
            <a:off x="5151918" y="3565572"/>
            <a:ext cx="674712" cy="701814"/>
            <a:chOff x="7631605" y="3030052"/>
            <a:chExt cx="674712" cy="701814"/>
          </a:xfrm>
        </p:grpSpPr>
        <p:sp>
          <p:nvSpPr>
            <p:cNvPr id="19" name="Rounded Rectangle 18"/>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Oval 19"/>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Oval 20"/>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26" name="TextBox 25"/>
          <p:cNvSpPr txBox="1"/>
          <p:nvPr/>
        </p:nvSpPr>
        <p:spPr>
          <a:xfrm>
            <a:off x="437676" y="4434426"/>
            <a:ext cx="1343828" cy="369332"/>
          </a:xfrm>
          <a:prstGeom prst="rect">
            <a:avLst/>
          </a:prstGeom>
          <a:solidFill>
            <a:srgbClr val="C0504D"/>
          </a:solidFill>
        </p:spPr>
        <p:txBody>
          <a:bodyPr wrap="square" rtlCol="0">
            <a:spAutoFit/>
          </a:bodyPr>
          <a:lstStyle/>
          <a:p>
            <a:pPr algn="ctr"/>
            <a:r>
              <a:rPr lang="en-US" dirty="0" smtClean="0"/>
              <a:t>Ride walls</a:t>
            </a:r>
            <a:endParaRPr lang="en-US" dirty="0"/>
          </a:p>
        </p:txBody>
      </p:sp>
      <p:sp>
        <p:nvSpPr>
          <p:cNvPr id="27" name="TextBox 26"/>
          <p:cNvSpPr txBox="1"/>
          <p:nvPr/>
        </p:nvSpPr>
        <p:spPr>
          <a:xfrm>
            <a:off x="7026414" y="3333364"/>
            <a:ext cx="1343828" cy="369332"/>
          </a:xfrm>
          <a:prstGeom prst="rect">
            <a:avLst/>
          </a:prstGeom>
          <a:solidFill>
            <a:srgbClr val="C0504D"/>
          </a:solidFill>
        </p:spPr>
        <p:txBody>
          <a:bodyPr wrap="square" rtlCol="0">
            <a:spAutoFit/>
          </a:bodyPr>
          <a:lstStyle/>
          <a:p>
            <a:pPr algn="ctr"/>
            <a:r>
              <a:rPr lang="en-US" dirty="0" smtClean="0"/>
              <a:t>Follow lines</a:t>
            </a:r>
            <a:endParaRPr lang="en-US" dirty="0"/>
          </a:p>
        </p:txBody>
      </p:sp>
      <p:sp>
        <p:nvSpPr>
          <p:cNvPr id="28" name="TextBox 27"/>
          <p:cNvSpPr txBox="1"/>
          <p:nvPr/>
        </p:nvSpPr>
        <p:spPr>
          <a:xfrm>
            <a:off x="2471524" y="3076676"/>
            <a:ext cx="1623833" cy="369332"/>
          </a:xfrm>
          <a:prstGeom prst="rect">
            <a:avLst/>
          </a:prstGeom>
          <a:solidFill>
            <a:srgbClr val="C0504D"/>
          </a:solidFill>
        </p:spPr>
        <p:txBody>
          <a:bodyPr wrap="square" rtlCol="0">
            <a:spAutoFit/>
          </a:bodyPr>
          <a:lstStyle/>
          <a:p>
            <a:pPr algn="ctr"/>
            <a:r>
              <a:rPr lang="en-US" dirty="0" smtClean="0"/>
              <a:t>Square on lines</a:t>
            </a:r>
            <a:endParaRPr lang="en-US" dirty="0"/>
          </a:p>
        </p:txBody>
      </p:sp>
      <p:sp>
        <p:nvSpPr>
          <p:cNvPr id="29" name="TextBox 28"/>
          <p:cNvSpPr txBox="1"/>
          <p:nvPr/>
        </p:nvSpPr>
        <p:spPr>
          <a:xfrm>
            <a:off x="4700986" y="2849288"/>
            <a:ext cx="1623833" cy="646331"/>
          </a:xfrm>
          <a:prstGeom prst="rect">
            <a:avLst/>
          </a:prstGeom>
          <a:solidFill>
            <a:srgbClr val="C0504D"/>
          </a:solidFill>
        </p:spPr>
        <p:txBody>
          <a:bodyPr wrap="square" rtlCol="0">
            <a:spAutoFit/>
          </a:bodyPr>
          <a:lstStyle/>
          <a:p>
            <a:pPr algn="ctr"/>
            <a:r>
              <a:rPr lang="en-US" dirty="0" smtClean="0"/>
              <a:t>Align on a mission model</a:t>
            </a:r>
            <a:endParaRPr lang="en-US" dirty="0"/>
          </a:p>
        </p:txBody>
      </p:sp>
      <p:sp>
        <p:nvSpPr>
          <p:cNvPr id="30" name="TextBox 29"/>
          <p:cNvSpPr txBox="1"/>
          <p:nvPr/>
        </p:nvSpPr>
        <p:spPr>
          <a:xfrm>
            <a:off x="2363663" y="4689458"/>
            <a:ext cx="1343828" cy="646331"/>
          </a:xfrm>
          <a:prstGeom prst="rect">
            <a:avLst/>
          </a:prstGeom>
          <a:solidFill>
            <a:srgbClr val="C0504D"/>
          </a:solidFill>
        </p:spPr>
        <p:txBody>
          <a:bodyPr wrap="square" rtlCol="0">
            <a:spAutoFit/>
          </a:bodyPr>
          <a:lstStyle/>
          <a:p>
            <a:pPr algn="ctr"/>
            <a:r>
              <a:rPr lang="en-US" dirty="0" smtClean="0"/>
              <a:t>Until you see black</a:t>
            </a:r>
            <a:endParaRPr lang="en-US" dirty="0"/>
          </a:p>
        </p:txBody>
      </p:sp>
    </p:spTree>
    <p:extLst>
      <p:ext uri="{BB962C8B-B14F-4D97-AF65-F5344CB8AC3E}">
        <p14:creationId xmlns:p14="http://schemas.microsoft.com/office/powerpoint/2010/main" val="1673441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6693" y="608372"/>
            <a:ext cx="6508377" cy="773108"/>
          </a:xfrm>
          <a:noFill/>
        </p:spPr>
        <p:txBody>
          <a:bodyPr/>
          <a:lstStyle/>
          <a:p>
            <a:r>
              <a:rPr lang="en-US" dirty="0" smtClean="0"/>
              <a:t>Other Factors in Reliability</a:t>
            </a:r>
            <a:endParaRPr lang="en-US" dirty="0"/>
          </a:p>
        </p:txBody>
      </p:sp>
      <p:sp>
        <p:nvSpPr>
          <p:cNvPr id="3" name="Content Placeholder 2"/>
          <p:cNvSpPr>
            <a:spLocks noGrp="1"/>
          </p:cNvSpPr>
          <p:nvPr>
            <p:ph idx="1"/>
          </p:nvPr>
        </p:nvSpPr>
        <p:spPr>
          <a:xfrm>
            <a:off x="457199" y="2027462"/>
            <a:ext cx="8388778" cy="4098701"/>
          </a:xfrm>
        </p:spPr>
        <p:txBody>
          <a:bodyPr>
            <a:normAutofit lnSpcReduction="10000"/>
          </a:bodyPr>
          <a:lstStyle/>
          <a:p>
            <a:r>
              <a:rPr lang="en-US" b="1" dirty="0" smtClean="0"/>
              <a:t>Battery level</a:t>
            </a:r>
          </a:p>
          <a:p>
            <a:pPr lvl="1"/>
            <a:r>
              <a:rPr lang="en-US" dirty="0" smtClean="0"/>
              <a:t>If </a:t>
            </a:r>
            <a:r>
              <a:rPr lang="en-US" dirty="0"/>
              <a:t>you program your robot when the battery </a:t>
            </a:r>
            <a:r>
              <a:rPr lang="en-US" dirty="0" smtClean="0"/>
              <a:t>level is </a:t>
            </a:r>
            <a:r>
              <a:rPr lang="en-US" dirty="0"/>
              <a:t>low, it won’t run the </a:t>
            </a:r>
            <a:r>
              <a:rPr lang="en-US" dirty="0" smtClean="0"/>
              <a:t>same when fully charged</a:t>
            </a:r>
          </a:p>
          <a:p>
            <a:pPr lvl="2"/>
            <a:r>
              <a:rPr lang="en-US" dirty="0" smtClean="0"/>
              <a:t>Motors behave differently with low battery</a:t>
            </a:r>
          </a:p>
          <a:p>
            <a:pPr lvl="1"/>
            <a:r>
              <a:rPr lang="en-US" dirty="0"/>
              <a:t>U</a:t>
            </a:r>
            <a:r>
              <a:rPr lang="en-US" dirty="0" smtClean="0"/>
              <a:t>sing sensors makes you not as dependent on battery</a:t>
            </a:r>
          </a:p>
          <a:p>
            <a:r>
              <a:rPr lang="en-US" b="1" dirty="0" smtClean="0"/>
              <a:t>Motors and sensors don’t always match</a:t>
            </a:r>
          </a:p>
          <a:p>
            <a:pPr lvl="1"/>
            <a:r>
              <a:rPr lang="en-US" dirty="0" smtClean="0"/>
              <a:t>Some teams test motors</a:t>
            </a:r>
            <a:r>
              <a:rPr lang="en-US" dirty="0"/>
              <a:t>, sensors and wheels to make sure </a:t>
            </a:r>
            <a:r>
              <a:rPr lang="en-US" dirty="0" smtClean="0"/>
              <a:t>that they match</a:t>
            </a:r>
          </a:p>
          <a:p>
            <a:pPr lvl="1"/>
            <a:r>
              <a:rPr lang="en-US" dirty="0" smtClean="0"/>
              <a:t>You will never get a perfect match so we recommend use other techniques and accept that they will be different</a:t>
            </a:r>
            <a:endParaRPr lang="en-US" dirty="0"/>
          </a:p>
          <a:p>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Tree>
    <p:extLst>
      <p:ext uri="{BB962C8B-B14F-4D97-AF65-F5344CB8AC3E}">
        <p14:creationId xmlns:p14="http://schemas.microsoft.com/office/powerpoint/2010/main" val="3697531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a:t>
            </a:r>
            <a:endParaRPr lang="en-US" dirty="0"/>
          </a:p>
        </p:txBody>
      </p:sp>
      <p:sp>
        <p:nvSpPr>
          <p:cNvPr id="3" name="Content Placeholder 2"/>
          <p:cNvSpPr>
            <a:spLocks noGrp="1"/>
          </p:cNvSpPr>
          <p:nvPr>
            <p:ph idx="1"/>
          </p:nvPr>
        </p:nvSpPr>
        <p:spPr>
          <a:xfrm>
            <a:off x="3854796" y="1817204"/>
            <a:ext cx="5003454" cy="937591"/>
          </a:xfrm>
        </p:spPr>
        <p:txBody>
          <a:bodyPr>
            <a:normAutofit fontScale="47500" lnSpcReduction="20000"/>
          </a:bodyPr>
          <a:lstStyle/>
          <a:p>
            <a:r>
              <a:rPr lang="en-US" sz="3600" dirty="0" smtClean="0">
                <a:solidFill>
                  <a:srgbClr val="0070C0"/>
                </a:solidFill>
              </a:rPr>
              <a:t>Teach you…</a:t>
            </a:r>
          </a:p>
          <a:p>
            <a:pPr lvl="1"/>
            <a:r>
              <a:rPr lang="en-US" sz="3400" dirty="0" smtClean="0">
                <a:solidFill>
                  <a:srgbClr val="0070C0"/>
                </a:solidFill>
              </a:rPr>
              <a:t>Squaring on Lines</a:t>
            </a:r>
          </a:p>
          <a:p>
            <a:pPr lvl="1"/>
            <a:r>
              <a:rPr lang="en-US" sz="3400" dirty="0" smtClean="0">
                <a:solidFill>
                  <a:srgbClr val="0070C0"/>
                </a:solidFill>
              </a:rPr>
              <a:t>Proportional Line Following</a:t>
            </a:r>
          </a:p>
          <a:p>
            <a:pPr marL="0" indent="0">
              <a:buNone/>
            </a:pPr>
            <a:endParaRPr lang="en-US" sz="3600" dirty="0" smtClean="0">
              <a:solidFill>
                <a:srgbClr val="0070C0"/>
              </a:solidFill>
            </a:endParaRPr>
          </a:p>
          <a:p>
            <a:endParaRPr lang="en-US" sz="3600" dirty="0">
              <a:solidFill>
                <a:srgbClr val="00B050"/>
              </a:solidFill>
            </a:endParaRPr>
          </a:p>
          <a:p>
            <a:pPr marL="0" indent="0">
              <a:buNone/>
            </a:pPr>
            <a:endParaRPr lang="en-US" sz="3600" dirty="0" smtClean="0">
              <a:solidFill>
                <a:srgbClr val="00B050"/>
              </a:solidFill>
            </a:endParaRP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14</a:t>
            </a:fld>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6564" y="2848228"/>
            <a:ext cx="8102193" cy="3953929"/>
          </a:xfrm>
          <a:prstGeom prst="rect">
            <a:avLst/>
          </a:prstGeom>
        </p:spPr>
      </p:pic>
      <p:sp>
        <p:nvSpPr>
          <p:cNvPr id="7" name="Content Placeholder 2"/>
          <p:cNvSpPr txBox="1">
            <a:spLocks/>
          </p:cNvSpPr>
          <p:nvPr/>
        </p:nvSpPr>
        <p:spPr>
          <a:xfrm>
            <a:off x="436564" y="1817204"/>
            <a:ext cx="5003454" cy="937591"/>
          </a:xfrm>
          <a:prstGeom prst="rect">
            <a:avLst/>
          </a:prstGeom>
        </p:spPr>
        <p:txBody>
          <a:bodyPr vert="horz" lIns="91440" tIns="45720" rIns="91440" bIns="45720" rtlCol="0">
            <a:normAutofit fontScale="47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3600" dirty="0" smtClean="0">
                <a:solidFill>
                  <a:srgbClr val="0070C0"/>
                </a:solidFill>
              </a:rPr>
              <a:t>Trash Trek Mat</a:t>
            </a:r>
          </a:p>
          <a:p>
            <a:pPr lvl="1"/>
            <a:r>
              <a:rPr lang="en-US" sz="3400" dirty="0" smtClean="0">
                <a:solidFill>
                  <a:srgbClr val="0070C0"/>
                </a:solidFill>
              </a:rPr>
              <a:t>Lines</a:t>
            </a:r>
          </a:p>
          <a:p>
            <a:pPr lvl="1"/>
            <a:r>
              <a:rPr lang="en-US" sz="3400" dirty="0" smtClean="0">
                <a:solidFill>
                  <a:srgbClr val="0070C0"/>
                </a:solidFill>
              </a:rPr>
              <a:t>Intersections</a:t>
            </a:r>
            <a:endParaRPr lang="en-US" sz="3600" dirty="0" smtClean="0">
              <a:solidFill>
                <a:srgbClr val="0070C0"/>
              </a:solidFill>
            </a:endParaRPr>
          </a:p>
          <a:p>
            <a:endParaRPr lang="en-US" sz="3600" dirty="0" smtClean="0">
              <a:solidFill>
                <a:srgbClr val="00B050"/>
              </a:solidFill>
            </a:endParaRPr>
          </a:p>
          <a:p>
            <a:pPr marL="0" indent="0">
              <a:buFont typeface="Wingdings" pitchFamily="2" charset="2"/>
              <a:buNone/>
            </a:pPr>
            <a:endParaRPr lang="en-US" sz="3600" dirty="0" smtClean="0">
              <a:solidFill>
                <a:srgbClr val="00B050"/>
              </a:solidFill>
            </a:endParaRPr>
          </a:p>
        </p:txBody>
      </p:sp>
    </p:spTree>
    <p:extLst>
      <p:ext uri="{BB962C8B-B14F-4D97-AF65-F5344CB8AC3E}">
        <p14:creationId xmlns:p14="http://schemas.microsoft.com/office/powerpoint/2010/main" val="3804996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lstStyle/>
          <a:p>
            <a:r>
              <a:rPr lang="en-US" dirty="0" smtClean="0">
                <a:solidFill>
                  <a:schemeClr val="tx1"/>
                </a:solidFill>
              </a:rPr>
              <a:t>By Droids Robotics</a:t>
            </a:r>
            <a:endParaRPr lang="en-US" dirty="0">
              <a:solidFill>
                <a:schemeClr val="tx1"/>
              </a:solidFill>
            </a:endParaRPr>
          </a:p>
        </p:txBody>
      </p:sp>
      <p:sp>
        <p:nvSpPr>
          <p:cNvPr id="2" name="Title 1"/>
          <p:cNvSpPr>
            <a:spLocks noGrp="1"/>
          </p:cNvSpPr>
          <p:nvPr>
            <p:ph type="ctrTitle"/>
          </p:nvPr>
        </p:nvSpPr>
        <p:spPr>
          <a:xfrm>
            <a:off x="199698" y="2974369"/>
            <a:ext cx="8609661" cy="1088237"/>
          </a:xfrm>
        </p:spPr>
        <p:txBody>
          <a:bodyPr>
            <a:noAutofit/>
          </a:bodyPr>
          <a:lstStyle/>
          <a:p>
            <a:r>
              <a:rPr lang="en-US" sz="4000" dirty="0" smtClean="0">
                <a:solidFill>
                  <a:srgbClr val="FF0000"/>
                </a:solidFill>
              </a:rPr>
              <a:t>Squaring or Aligning on a Line</a:t>
            </a:r>
            <a:endParaRPr lang="en-US" sz="2400" dirty="0">
              <a:solidFill>
                <a:srgbClr val="FF0000"/>
              </a:solidFill>
            </a:endParaRPr>
          </a:p>
        </p:txBody>
      </p:sp>
      <p:sp>
        <p:nvSpPr>
          <p:cNvPr id="3" name="TextBox 2"/>
          <p:cNvSpPr txBox="1"/>
          <p:nvPr/>
        </p:nvSpPr>
        <p:spPr>
          <a:xfrm>
            <a:off x="329321" y="665175"/>
            <a:ext cx="7754284" cy="830997"/>
          </a:xfrm>
          <a:prstGeom prst="rect">
            <a:avLst/>
          </a:prstGeom>
          <a:noFill/>
        </p:spPr>
        <p:txBody>
          <a:bodyPr wrap="square" rtlCol="0">
            <a:spAutoFit/>
          </a:bodyPr>
          <a:lstStyle/>
          <a:p>
            <a:r>
              <a:rPr lang="en-US" sz="4800" dirty="0" smtClean="0">
                <a:solidFill>
                  <a:schemeClr val="bg1"/>
                </a:solidFill>
              </a:rPr>
              <a:t>EV3 </a:t>
            </a:r>
            <a:r>
              <a:rPr lang="en-US" sz="4800" dirty="0" smtClean="0">
                <a:solidFill>
                  <a:schemeClr val="bg1"/>
                </a:solidFill>
              </a:rPr>
              <a:t>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©2015 EV3Lessons.com, Last edit 4/9/2015</a:t>
            </a:r>
            <a:endParaRPr lang="en-US"/>
          </a:p>
        </p:txBody>
      </p:sp>
      <p:sp>
        <p:nvSpPr>
          <p:cNvPr id="11" name="Slide Number Placeholder 10"/>
          <p:cNvSpPr>
            <a:spLocks noGrp="1"/>
          </p:cNvSpPr>
          <p:nvPr>
            <p:ph type="sldNum" sz="quarter" idx="12"/>
          </p:nvPr>
        </p:nvSpPr>
        <p:spPr/>
        <p:txBody>
          <a:bodyPr/>
          <a:lstStyle/>
          <a:p>
            <a:fld id="{7F5CE407-6216-4202-80E4-A30DC2F709B2}" type="slidenum">
              <a:rPr lang="en-US" smtClean="0"/>
              <a:t>15</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540803"/>
            <a:ext cx="2940317" cy="10921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66274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201" y="574383"/>
            <a:ext cx="8245475" cy="885369"/>
          </a:xfrm>
          <a:noFill/>
        </p:spPr>
        <p:txBody>
          <a:bodyPr/>
          <a:lstStyle/>
          <a:p>
            <a:r>
              <a:rPr lang="en-US" dirty="0" smtClean="0"/>
              <a:t>Why Align on a Line?</a:t>
            </a:r>
            <a:endParaRPr lang="en-US" dirty="0"/>
          </a:p>
        </p:txBody>
      </p:sp>
      <p:sp>
        <p:nvSpPr>
          <p:cNvPr id="3" name="Content Placeholder 2"/>
          <p:cNvSpPr>
            <a:spLocks noGrp="1"/>
          </p:cNvSpPr>
          <p:nvPr>
            <p:ph idx="1"/>
          </p:nvPr>
        </p:nvSpPr>
        <p:spPr>
          <a:xfrm>
            <a:off x="286020" y="1800521"/>
            <a:ext cx="5913629" cy="4692353"/>
          </a:xfrm>
        </p:spPr>
        <p:txBody>
          <a:bodyPr>
            <a:normAutofit lnSpcReduction="10000"/>
          </a:bodyPr>
          <a:lstStyle/>
          <a:p>
            <a:r>
              <a:rPr lang="en-US" dirty="0" smtClean="0"/>
              <a:t>Aligning on a line helps the robot navigate</a:t>
            </a:r>
          </a:p>
          <a:p>
            <a:pPr lvl="1"/>
            <a:r>
              <a:rPr lang="en-US" dirty="0"/>
              <a:t>Robots get </a:t>
            </a:r>
            <a:r>
              <a:rPr lang="en-US" dirty="0" smtClean="0"/>
              <a:t>angled as </a:t>
            </a:r>
            <a:r>
              <a:rPr lang="en-US" dirty="0"/>
              <a:t>they travel farther </a:t>
            </a:r>
            <a:r>
              <a:rPr lang="en-US" dirty="0" smtClean="0"/>
              <a:t>or turn (</a:t>
            </a:r>
            <a:r>
              <a:rPr lang="en-US" dirty="0"/>
              <a:t>the error accumulates</a:t>
            </a:r>
            <a:r>
              <a:rPr lang="en-US" dirty="0" smtClean="0"/>
              <a:t>)</a:t>
            </a:r>
          </a:p>
          <a:p>
            <a:pPr lvl="1"/>
            <a:r>
              <a:rPr lang="en-US" dirty="0"/>
              <a:t>Aligning on a line can straighten out a robot</a:t>
            </a:r>
            <a:r>
              <a:rPr lang="en-US" dirty="0" smtClean="0"/>
              <a:t>.</a:t>
            </a:r>
          </a:p>
          <a:p>
            <a:pPr lvl="1"/>
            <a:r>
              <a:rPr lang="en-US" dirty="0" smtClean="0"/>
              <a:t>Aligning can tell a robot where it is when it has to travel far</a:t>
            </a:r>
          </a:p>
          <a:p>
            <a:r>
              <a:rPr lang="en-US" dirty="0"/>
              <a:t>Example </a:t>
            </a:r>
            <a:r>
              <a:rPr lang="en-US" dirty="0" smtClean="0"/>
              <a:t>Mission: What if your </a:t>
            </a:r>
            <a:r>
              <a:rPr lang="en-US" dirty="0"/>
              <a:t>robot must deliver an object </a:t>
            </a:r>
            <a:r>
              <a:rPr lang="en-US" dirty="0" smtClean="0"/>
              <a:t>to the far end of the FLL table. Do you think your robot can travel across the FLL table and continue to be straight?</a:t>
            </a:r>
            <a:endParaRPr lang="en-US" dirty="0"/>
          </a:p>
          <a:p>
            <a:endParaRPr lang="en-US" dirty="0" smtClean="0"/>
          </a:p>
        </p:txBody>
      </p:sp>
      <p:sp>
        <p:nvSpPr>
          <p:cNvPr id="4" name="Footer Placeholder 3"/>
          <p:cNvSpPr>
            <a:spLocks noGrp="1"/>
          </p:cNvSpPr>
          <p:nvPr>
            <p:ph type="ftr" sz="quarter" idx="11"/>
          </p:nvPr>
        </p:nvSpPr>
        <p:spPr>
          <a:xfrm>
            <a:off x="457199" y="6492875"/>
            <a:ext cx="5496497" cy="283845"/>
          </a:xfrm>
        </p:spPr>
        <p:txBody>
          <a:bodyPr/>
          <a:lstStyle/>
          <a:p>
            <a:r>
              <a:rPr lang="en-US" smtClean="0"/>
              <a:t>©2015 EV3Lessons.com, Last edit 4/9/2015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16</a:t>
            </a:fld>
            <a:endParaRPr lang="en-US"/>
          </a:p>
        </p:txBody>
      </p:sp>
      <p:pic>
        <p:nvPicPr>
          <p:cNvPr id="15" name="Picture 1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16200000">
            <a:off x="5171266" y="3022387"/>
            <a:ext cx="4855366" cy="2369454"/>
          </a:xfrm>
          <a:prstGeom prst="rect">
            <a:avLst/>
          </a:prstGeom>
        </p:spPr>
      </p:pic>
      <p:sp>
        <p:nvSpPr>
          <p:cNvPr id="7" name="Rectangle 6"/>
          <p:cNvSpPr/>
          <p:nvPr/>
        </p:nvSpPr>
        <p:spPr>
          <a:xfrm>
            <a:off x="6414221" y="1800521"/>
            <a:ext cx="781709" cy="1061949"/>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653131" y="5572848"/>
            <a:ext cx="1170302" cy="1061949"/>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1919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a:t>
            </a:r>
            <a:endParaRPr lang="en-US" dirty="0"/>
          </a:p>
        </p:txBody>
      </p:sp>
      <p:sp>
        <p:nvSpPr>
          <p:cNvPr id="3" name="Content Placeholder 2"/>
          <p:cNvSpPr>
            <a:spLocks noGrp="1"/>
          </p:cNvSpPr>
          <p:nvPr>
            <p:ph idx="1"/>
          </p:nvPr>
        </p:nvSpPr>
        <p:spPr>
          <a:xfrm>
            <a:off x="284163" y="1939086"/>
            <a:ext cx="3934486" cy="1241767"/>
          </a:xfrm>
        </p:spPr>
        <p:txBody>
          <a:bodyPr>
            <a:normAutofit/>
          </a:bodyPr>
          <a:lstStyle/>
          <a:p>
            <a:pPr marL="0" indent="0">
              <a:buNone/>
            </a:pPr>
            <a:r>
              <a:rPr lang="en-US" sz="1800" dirty="0" smtClean="0">
                <a:solidFill>
                  <a:srgbClr val="FF0000"/>
                </a:solidFill>
              </a:rPr>
              <a:t>Challenge: </a:t>
            </a:r>
            <a:r>
              <a:rPr lang="en-US" sz="1800" dirty="0">
                <a:solidFill>
                  <a:srgbClr val="FF0000"/>
                </a:solidFill>
              </a:rPr>
              <a:t>M</a:t>
            </a:r>
            <a:r>
              <a:rPr lang="en-US" sz="1800" dirty="0" smtClean="0">
                <a:solidFill>
                  <a:srgbClr val="FF0000"/>
                </a:solidFill>
              </a:rPr>
              <a:t>ake the robot straighten out (align/square off) on a red line (see video)</a:t>
            </a:r>
          </a:p>
          <a:p>
            <a:pPr marL="0" indent="0">
              <a:buNone/>
            </a:pPr>
            <a:endParaRPr lang="en-US" sz="1800" dirty="0"/>
          </a:p>
        </p:txBody>
      </p:sp>
      <p:sp>
        <p:nvSpPr>
          <p:cNvPr id="4" name="Footer Placeholder 3"/>
          <p:cNvSpPr>
            <a:spLocks noGrp="1"/>
          </p:cNvSpPr>
          <p:nvPr>
            <p:ph type="ftr" sz="quarter" idx="11"/>
          </p:nvPr>
        </p:nvSpPr>
        <p:spPr/>
        <p:txBody>
          <a:bodyPr/>
          <a:lstStyle/>
          <a:p>
            <a:r>
              <a:rPr lang="en-US" dirty="0" smtClean="0"/>
              <a:t>©2015 EV3Lessons.com, Last edit 4/9/2015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17</a:t>
            </a:fld>
            <a:endParaRPr lang="en-US"/>
          </a:p>
        </p:txBody>
      </p:sp>
      <p:pic>
        <p:nvPicPr>
          <p:cNvPr id="6" name="IMG_0089.MO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4163" y="2928098"/>
            <a:ext cx="3934486" cy="2216612"/>
          </a:xfrm>
          <a:prstGeom prst="rect">
            <a:avLst/>
          </a:prstGeom>
        </p:spPr>
      </p:pic>
      <p:sp>
        <p:nvSpPr>
          <p:cNvPr id="8" name="TextBox 7"/>
          <p:cNvSpPr txBox="1"/>
          <p:nvPr/>
        </p:nvSpPr>
        <p:spPr>
          <a:xfrm>
            <a:off x="4377770" y="1790476"/>
            <a:ext cx="4559310" cy="5016758"/>
          </a:xfrm>
          <a:prstGeom prst="rect">
            <a:avLst/>
          </a:prstGeom>
          <a:noFill/>
        </p:spPr>
        <p:txBody>
          <a:bodyPr wrap="square" rtlCol="0">
            <a:spAutoFit/>
          </a:bodyPr>
          <a:lstStyle/>
          <a:p>
            <a:r>
              <a:rPr lang="en-US" sz="2000" dirty="0" err="1" smtClean="0"/>
              <a:t>Pseudocode</a:t>
            </a:r>
            <a:r>
              <a:rPr lang="en-US" sz="2000" dirty="0" smtClean="0"/>
              <a:t>:</a:t>
            </a:r>
          </a:p>
          <a:p>
            <a:pPr marL="342900" indent="-342900">
              <a:buAutoNum type="arabicPeriod"/>
            </a:pPr>
            <a:r>
              <a:rPr lang="en-US" sz="2000" dirty="0" smtClean="0"/>
              <a:t>Start both motors</a:t>
            </a:r>
          </a:p>
          <a:p>
            <a:pPr marL="342900" indent="-342900">
              <a:buAutoNum type="arabicPeriod"/>
            </a:pPr>
            <a:r>
              <a:rPr lang="en-US" sz="2000" dirty="0" smtClean="0"/>
              <a:t>Stop one motor when the sensor on the corresponding side sees the line (use parallel beams)</a:t>
            </a:r>
          </a:p>
          <a:p>
            <a:pPr marL="342900" indent="-342900">
              <a:buAutoNum type="arabicPeriod"/>
            </a:pPr>
            <a:r>
              <a:rPr lang="en-US" sz="2000" dirty="0" smtClean="0"/>
              <a:t>Stop moving the second motor when the sensor on that side sees the line (use parallel beams)</a:t>
            </a:r>
          </a:p>
          <a:p>
            <a:pPr marL="342900" indent="-342900">
              <a:buAutoNum type="arabicPeriod"/>
            </a:pPr>
            <a:endParaRPr lang="en-US" sz="2000" dirty="0"/>
          </a:p>
          <a:p>
            <a:pPr marL="342900" indent="-342900">
              <a:buFont typeface="Arial" panose="020B0604020202020204" pitchFamily="34" charset="0"/>
              <a:buChar char="•"/>
            </a:pPr>
            <a:r>
              <a:rPr lang="en-US" sz="2000" i="1" dirty="0">
                <a:solidFill>
                  <a:srgbClr val="FF0000"/>
                </a:solidFill>
                <a:sym typeface="Wingdings" panose="05000000000000000000" pitchFamily="2" charset="2"/>
              </a:rPr>
              <a:t>This technique will still have the robot a little crooked.  We will not be covering parts of the Squaring on a Line lesson because half the teams in the room do not have the background.  You will need to finish the lesson at home</a:t>
            </a:r>
            <a:r>
              <a:rPr lang="en-US" sz="2000" i="1" dirty="0" smtClean="0">
                <a:solidFill>
                  <a:srgbClr val="FF0000"/>
                </a:solidFill>
                <a:sym typeface="Wingdings" panose="05000000000000000000" pitchFamily="2" charset="2"/>
              </a:rPr>
              <a:t>.</a:t>
            </a:r>
            <a:endParaRPr lang="en-US" sz="2000" i="1" dirty="0">
              <a:solidFill>
                <a:srgbClr val="FF0000"/>
              </a:solidFill>
              <a:sym typeface="Wingdings" panose="05000000000000000000" pitchFamily="2" charset="2"/>
            </a:endParaRPr>
          </a:p>
        </p:txBody>
      </p:sp>
      <p:cxnSp>
        <p:nvCxnSpPr>
          <p:cNvPr id="11" name="Straight Connector 10"/>
          <p:cNvCxnSpPr/>
          <p:nvPr/>
        </p:nvCxnSpPr>
        <p:spPr>
          <a:xfrm flipH="1" flipV="1">
            <a:off x="649478" y="5355165"/>
            <a:ext cx="14112" cy="1081867"/>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rot="1588839">
            <a:off x="1088959" y="5597465"/>
            <a:ext cx="852690" cy="6168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3" name="Oval 12"/>
          <p:cNvSpPr/>
          <p:nvPr/>
        </p:nvSpPr>
        <p:spPr>
          <a:xfrm rot="1588839">
            <a:off x="1309246" y="5449362"/>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rot="1588839">
            <a:off x="1059943" y="6048006"/>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9591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798"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6"/>
                </p:tgtEl>
              </p:cMediaNode>
            </p:video>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087" y="521228"/>
            <a:ext cx="6347713" cy="624840"/>
          </a:xfrm>
          <a:noFill/>
        </p:spPr>
        <p:txBody>
          <a:bodyPr>
            <a:normAutofit fontScale="90000"/>
          </a:bodyPr>
          <a:lstStyle/>
          <a:p>
            <a:r>
              <a:rPr lang="en-US" dirty="0" smtClean="0"/>
              <a:t>Tip: What are Parallel Beams?</a:t>
            </a:r>
            <a:endParaRPr lang="en-US" dirty="0"/>
          </a:p>
        </p:txBody>
      </p:sp>
      <p:sp>
        <p:nvSpPr>
          <p:cNvPr id="3" name="Content Placeholder 2"/>
          <p:cNvSpPr>
            <a:spLocks noGrp="1"/>
          </p:cNvSpPr>
          <p:nvPr>
            <p:ph idx="1"/>
          </p:nvPr>
        </p:nvSpPr>
        <p:spPr>
          <a:xfrm>
            <a:off x="222158" y="1897804"/>
            <a:ext cx="8464642" cy="1813180"/>
          </a:xfrm>
        </p:spPr>
        <p:txBody>
          <a:bodyPr>
            <a:normAutofit fontScale="77500" lnSpcReduction="20000"/>
          </a:bodyPr>
          <a:lstStyle/>
          <a:p>
            <a:r>
              <a:rPr lang="en-US" dirty="0"/>
              <a:t>Parallel beams allow you to run two or more blocks at the same time.</a:t>
            </a:r>
          </a:p>
          <a:p>
            <a:endParaRPr lang="en-US" dirty="0" smtClean="0"/>
          </a:p>
          <a:p>
            <a:r>
              <a:rPr lang="en-US" dirty="0" smtClean="0"/>
              <a:t>In First Lego League, they are mostly often used when you have one of more attachment arms connected to motors and you want to turn these arms while the robot is moving to complete a mission</a:t>
            </a:r>
          </a:p>
          <a:p>
            <a:pPr marL="0" indent="0">
              <a:buNone/>
            </a:pPr>
            <a:endParaRPr lang="en-US" dirty="0"/>
          </a:p>
        </p:txBody>
      </p:sp>
      <p:sp>
        <p:nvSpPr>
          <p:cNvPr id="32" name="Footer Placeholder 31"/>
          <p:cNvSpPr>
            <a:spLocks noGrp="1"/>
          </p:cNvSpPr>
          <p:nvPr>
            <p:ph type="ftr" sz="quarter" idx="11"/>
          </p:nvPr>
        </p:nvSpPr>
        <p:spPr/>
        <p:txBody>
          <a:bodyPr/>
          <a:lstStyle/>
          <a:p>
            <a:r>
              <a:rPr lang="en-US" smtClean="0"/>
              <a:t>©2015 EV3Lessons.com, Last edit 4/5/2015</a:t>
            </a:r>
            <a:endParaRPr lang="en-US" dirty="0"/>
          </a:p>
        </p:txBody>
      </p:sp>
      <p:sp>
        <p:nvSpPr>
          <p:cNvPr id="55" name="TextBox 54"/>
          <p:cNvSpPr txBox="1"/>
          <p:nvPr/>
        </p:nvSpPr>
        <p:spPr>
          <a:xfrm>
            <a:off x="5119818" y="3932528"/>
            <a:ext cx="2071461" cy="923330"/>
          </a:xfrm>
          <a:prstGeom prst="rect">
            <a:avLst/>
          </a:prstGeom>
          <a:noFill/>
        </p:spPr>
        <p:txBody>
          <a:bodyPr wrap="square" rtlCol="0">
            <a:spAutoFit/>
          </a:bodyPr>
          <a:lstStyle/>
          <a:p>
            <a:r>
              <a:rPr lang="en-US" dirty="0" smtClean="0"/>
              <a:t>Robot lifting up hoops and driving forward.</a:t>
            </a:r>
            <a:endParaRPr lang="en-US" dirty="0"/>
          </a:p>
        </p:txBody>
      </p:sp>
      <p:grpSp>
        <p:nvGrpSpPr>
          <p:cNvPr id="60" name="Group 59"/>
          <p:cNvGrpSpPr/>
          <p:nvPr/>
        </p:nvGrpSpPr>
        <p:grpSpPr>
          <a:xfrm>
            <a:off x="609599" y="4125581"/>
            <a:ext cx="1696452" cy="1227220"/>
            <a:chOff x="1323474" y="3380874"/>
            <a:chExt cx="1696452" cy="1227220"/>
          </a:xfrm>
        </p:grpSpPr>
        <p:sp>
          <p:nvSpPr>
            <p:cNvPr id="61" name="Rectangle 60"/>
            <p:cNvSpPr/>
            <p:nvPr/>
          </p:nvSpPr>
          <p:spPr>
            <a:xfrm>
              <a:off x="1323474" y="3380874"/>
              <a:ext cx="1696452" cy="81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419727" y="4199021"/>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473695" y="4199020"/>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3545678" y="4651548"/>
            <a:ext cx="334513" cy="584358"/>
            <a:chOff x="3249164" y="3608942"/>
            <a:chExt cx="334513" cy="584358"/>
          </a:xfrm>
        </p:grpSpPr>
        <p:grpSp>
          <p:nvGrpSpPr>
            <p:cNvPr id="65" name="Group 64"/>
            <p:cNvGrpSpPr/>
            <p:nvPr/>
          </p:nvGrpSpPr>
          <p:grpSpPr>
            <a:xfrm>
              <a:off x="3249164" y="3608942"/>
              <a:ext cx="334513" cy="584358"/>
              <a:chOff x="2971800" y="3051810"/>
              <a:chExt cx="334513" cy="584358"/>
            </a:xfrm>
          </p:grpSpPr>
          <p:sp>
            <p:nvSpPr>
              <p:cNvPr id="67" name="Block Arc 66"/>
              <p:cNvSpPr/>
              <p:nvPr/>
            </p:nvSpPr>
            <p:spPr>
              <a:xfrm>
                <a:off x="2971800" y="3051810"/>
                <a:ext cx="334513" cy="457200"/>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68" name="Rectangle 67"/>
              <p:cNvSpPr/>
              <p:nvPr/>
            </p:nvSpPr>
            <p:spPr>
              <a:xfrm>
                <a:off x="2971800" y="3256120"/>
                <a:ext cx="334513" cy="380048"/>
              </a:xfrm>
              <a:prstGeom prst="rect">
                <a:avLst/>
              </a:prstGeom>
              <a:solidFill>
                <a:srgbClr val="00B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66" name="Rectangle 65"/>
            <p:cNvSpPr/>
            <p:nvPr/>
          </p:nvSpPr>
          <p:spPr>
            <a:xfrm>
              <a:off x="3362543" y="3887546"/>
              <a:ext cx="140252" cy="185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9" name="Straight Connector 68"/>
          <p:cNvCxnSpPr/>
          <p:nvPr/>
        </p:nvCxnSpPr>
        <p:spPr>
          <a:xfrm>
            <a:off x="2306657" y="4808599"/>
            <a:ext cx="1151434" cy="2743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0" name="Right Arrow 69"/>
          <p:cNvSpPr/>
          <p:nvPr/>
        </p:nvSpPr>
        <p:spPr>
          <a:xfrm>
            <a:off x="1405502" y="5491992"/>
            <a:ext cx="2307433"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18</a:t>
            </a:fld>
            <a:endParaRPr lang="en-US"/>
          </a:p>
        </p:txBody>
      </p:sp>
    </p:spTree>
    <p:extLst>
      <p:ext uri="{BB962C8B-B14F-4D97-AF65-F5344CB8AC3E}">
        <p14:creationId xmlns:p14="http://schemas.microsoft.com/office/powerpoint/2010/main" val="139194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16667E-6 1.85185E-6 L 0.08021 -0.09213 " pathEditMode="relative" rAng="0" ptsTypes="AA">
                                      <p:cBhvr>
                                        <p:cTn id="6" dur="2000" fill="hold"/>
                                        <p:tgtEl>
                                          <p:spTgt spid="69"/>
                                        </p:tgtEl>
                                        <p:attrNameLst>
                                          <p:attrName>ppt_x</p:attrName>
                                          <p:attrName>ppt_y</p:attrName>
                                        </p:attrNameLst>
                                      </p:cBhvr>
                                      <p:rCtr x="4010" y="-4606"/>
                                    </p:animMotion>
                                  </p:childTnLst>
                                </p:cTn>
                              </p:par>
                              <p:par>
                                <p:cTn id="7" presetID="63" presetClass="path" presetSubtype="0" accel="50000" decel="50000" fill="hold" nodeType="withEffect">
                                  <p:stCondLst>
                                    <p:cond delay="0"/>
                                  </p:stCondLst>
                                  <p:childTnLst>
                                    <p:animMotion origin="layout" path="M 5E-6 4.44444E-6 L 0.11876 -0.0007 " pathEditMode="relative" rAng="0" ptsTypes="AA">
                                      <p:cBhvr>
                                        <p:cTn id="8" dur="2000" fill="hold"/>
                                        <p:tgtEl>
                                          <p:spTgt spid="60"/>
                                        </p:tgtEl>
                                        <p:attrNameLst>
                                          <p:attrName>ppt_x</p:attrName>
                                          <p:attrName>ppt_y</p:attrName>
                                        </p:attrNameLst>
                                      </p:cBhvr>
                                      <p:rCtr x="5937" y="-46"/>
                                    </p:animMotion>
                                  </p:childTnLst>
                                </p:cTn>
                              </p:par>
                              <p:par>
                                <p:cTn id="9" presetID="64" presetClass="path" presetSubtype="0" accel="50000" decel="50000" fill="hold" nodeType="withEffect">
                                  <p:stCondLst>
                                    <p:cond delay="300"/>
                                  </p:stCondLst>
                                  <p:childTnLst>
                                    <p:animMotion origin="layout" path="M -2.77778E-6 3.33333E-6 L 0.01841 -0.09445 " pathEditMode="relative" rAng="0" ptsTypes="AA">
                                      <p:cBhvr>
                                        <p:cTn id="10" dur="1700" fill="hold"/>
                                        <p:tgtEl>
                                          <p:spTgt spid="64"/>
                                        </p:tgtEl>
                                        <p:attrNameLst>
                                          <p:attrName>ppt_x</p:attrName>
                                          <p:attrName>ppt_y</p:attrName>
                                        </p:attrNameLst>
                                      </p:cBhvr>
                                      <p:rCtr x="920"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433" y="637665"/>
            <a:ext cx="7748337" cy="624840"/>
          </a:xfrm>
          <a:noFill/>
        </p:spPr>
        <p:txBody>
          <a:bodyPr>
            <a:normAutofit fontScale="90000"/>
          </a:bodyPr>
          <a:lstStyle/>
          <a:p>
            <a:r>
              <a:rPr lang="en-US" dirty="0" smtClean="0"/>
              <a:t>How Do I Make a Parallel </a:t>
            </a:r>
            <a:r>
              <a:rPr lang="en-US" dirty="0"/>
              <a:t>B</a:t>
            </a:r>
            <a:r>
              <a:rPr lang="en-US" dirty="0" smtClean="0"/>
              <a:t>eam?	</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22293" y="4386412"/>
            <a:ext cx="2222406" cy="1892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1208799" y="4413284"/>
            <a:ext cx="2202917" cy="1963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p:cNvSpPr/>
          <p:nvPr/>
        </p:nvSpPr>
        <p:spPr>
          <a:xfrm>
            <a:off x="1644898" y="4761928"/>
            <a:ext cx="204537" cy="2406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10"/>
          <p:cNvSpPr>
            <a:spLocks noGrp="1"/>
          </p:cNvSpPr>
          <p:nvPr>
            <p:ph type="ftr" sz="quarter" idx="11"/>
          </p:nvPr>
        </p:nvSpPr>
        <p:spPr/>
        <p:txBody>
          <a:bodyPr/>
          <a:lstStyle/>
          <a:p>
            <a:r>
              <a:rPr lang="en-US" smtClean="0"/>
              <a:t>©2015 EV3Lessons.com, Last edit 4/5/2015</a:t>
            </a:r>
            <a:endParaRPr lang="en-US" dirty="0"/>
          </a:p>
        </p:txBody>
      </p:sp>
      <p:sp>
        <p:nvSpPr>
          <p:cNvPr id="12" name="TextBox 11"/>
          <p:cNvSpPr txBox="1"/>
          <p:nvPr/>
        </p:nvSpPr>
        <p:spPr>
          <a:xfrm>
            <a:off x="986433" y="1848827"/>
            <a:ext cx="2647648" cy="2308324"/>
          </a:xfrm>
          <a:prstGeom prst="rect">
            <a:avLst/>
          </a:prstGeom>
          <a:noFill/>
        </p:spPr>
        <p:txBody>
          <a:bodyPr wrap="square" rtlCol="0">
            <a:spAutoFit/>
          </a:bodyPr>
          <a:lstStyle/>
          <a:p>
            <a:r>
              <a:rPr lang="en-US" dirty="0" smtClean="0"/>
              <a:t>To </a:t>
            </a:r>
            <a:r>
              <a:rPr lang="en-US" dirty="0"/>
              <a:t>create a parallel beam click and drag on the bump on the right center of any block and release once you hover over the inverted bump on the left center side on a block.</a:t>
            </a:r>
          </a:p>
          <a:p>
            <a:endParaRPr lang="en-US" dirty="0"/>
          </a:p>
        </p:txBody>
      </p:sp>
      <p:sp>
        <p:nvSpPr>
          <p:cNvPr id="13" name="Content Placeholder 2"/>
          <p:cNvSpPr txBox="1">
            <a:spLocks/>
          </p:cNvSpPr>
          <p:nvPr/>
        </p:nvSpPr>
        <p:spPr>
          <a:xfrm>
            <a:off x="4987646" y="1848827"/>
            <a:ext cx="2491700" cy="23127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Note: Blocks before the split will run one at a time. After the split blocks on the two “beams” will run at the same time</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19</a:t>
            </a:fld>
            <a:endParaRPr lang="en-US"/>
          </a:p>
        </p:txBody>
      </p:sp>
    </p:spTree>
    <p:extLst>
      <p:ext uri="{BB962C8B-B14F-4D97-AF65-F5344CB8AC3E}">
        <p14:creationId xmlns:p14="http://schemas.microsoft.com/office/powerpoint/2010/main" val="4144365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4163" y="2133600"/>
            <a:ext cx="8574087" cy="3992563"/>
          </a:xfrm>
        </p:spPr>
        <p:txBody>
          <a:bodyPr>
            <a:normAutofit/>
          </a:bodyPr>
          <a:lstStyle/>
          <a:p>
            <a:r>
              <a:rPr lang="en-US" sz="3600" dirty="0" smtClean="0">
                <a:solidFill>
                  <a:srgbClr val="FF0000"/>
                </a:solidFill>
              </a:rPr>
              <a:t>Introductions – Core Value Activity</a:t>
            </a:r>
          </a:p>
          <a:p>
            <a:r>
              <a:rPr lang="en-US" sz="3600" dirty="0" smtClean="0">
                <a:solidFill>
                  <a:srgbClr val="00B050"/>
                </a:solidFill>
              </a:rPr>
              <a:t>What makes a good presentations</a:t>
            </a:r>
          </a:p>
          <a:p>
            <a:r>
              <a:rPr lang="en-US" sz="3600" dirty="0" smtClean="0">
                <a:solidFill>
                  <a:srgbClr val="7030A0"/>
                </a:solidFill>
              </a:rPr>
              <a:t>Robot design basics</a:t>
            </a:r>
          </a:p>
          <a:p>
            <a:r>
              <a:rPr lang="en-US" sz="3600" dirty="0" smtClean="0">
                <a:solidFill>
                  <a:srgbClr val="0070C0"/>
                </a:solidFill>
              </a:rPr>
              <a:t>Programming</a:t>
            </a:r>
          </a:p>
          <a:p>
            <a:endParaRPr lang="en-US" sz="3600" dirty="0">
              <a:solidFill>
                <a:srgbClr val="00B050"/>
              </a:solidFill>
            </a:endParaRPr>
          </a:p>
          <a:p>
            <a:pPr marL="0" indent="0">
              <a:buNone/>
            </a:pPr>
            <a:endParaRPr lang="en-US" sz="3600" dirty="0" smtClean="0">
              <a:solidFill>
                <a:srgbClr val="00B050"/>
              </a:solidFill>
            </a:endParaRP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272191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a:t>
            </a:r>
            <a:endParaRPr lang="en-US" dirty="0"/>
          </a:p>
        </p:txBody>
      </p:sp>
      <p:sp>
        <p:nvSpPr>
          <p:cNvPr id="3" name="Content Placeholder 2"/>
          <p:cNvSpPr>
            <a:spLocks noGrp="1"/>
          </p:cNvSpPr>
          <p:nvPr>
            <p:ph idx="1"/>
          </p:nvPr>
        </p:nvSpPr>
        <p:spPr>
          <a:xfrm>
            <a:off x="284163" y="1939086"/>
            <a:ext cx="3934486" cy="1241767"/>
          </a:xfrm>
        </p:spPr>
        <p:txBody>
          <a:bodyPr>
            <a:normAutofit/>
          </a:bodyPr>
          <a:lstStyle/>
          <a:p>
            <a:pPr marL="0" indent="0">
              <a:buNone/>
            </a:pPr>
            <a:r>
              <a:rPr lang="en-US" sz="1800" dirty="0" smtClean="0">
                <a:solidFill>
                  <a:srgbClr val="FF0000"/>
                </a:solidFill>
              </a:rPr>
              <a:t>Challenge: </a:t>
            </a:r>
            <a:r>
              <a:rPr lang="en-US" sz="1800" dirty="0">
                <a:solidFill>
                  <a:srgbClr val="FF0000"/>
                </a:solidFill>
              </a:rPr>
              <a:t>M</a:t>
            </a:r>
            <a:r>
              <a:rPr lang="en-US" sz="1800" dirty="0" smtClean="0">
                <a:solidFill>
                  <a:srgbClr val="FF0000"/>
                </a:solidFill>
              </a:rPr>
              <a:t>ake the robot straighten out (align/square off) on a red line (see video)</a:t>
            </a:r>
          </a:p>
          <a:p>
            <a:pPr marL="0" indent="0">
              <a:buNone/>
            </a:pPr>
            <a:endParaRPr lang="en-US" sz="1800" dirty="0"/>
          </a:p>
        </p:txBody>
      </p:sp>
      <p:sp>
        <p:nvSpPr>
          <p:cNvPr id="4" name="Footer Placeholder 3"/>
          <p:cNvSpPr>
            <a:spLocks noGrp="1"/>
          </p:cNvSpPr>
          <p:nvPr>
            <p:ph type="ftr" sz="quarter" idx="11"/>
          </p:nvPr>
        </p:nvSpPr>
        <p:spPr/>
        <p:txBody>
          <a:bodyPr/>
          <a:lstStyle/>
          <a:p>
            <a:r>
              <a:rPr lang="en-US" dirty="0" smtClean="0"/>
              <a:t>©2015 EV3Lessons.com, Last edit 4/9/2015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20</a:t>
            </a:fld>
            <a:endParaRPr lang="en-US"/>
          </a:p>
        </p:txBody>
      </p:sp>
      <p:pic>
        <p:nvPicPr>
          <p:cNvPr id="6" name="IMG_0089.MO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4163" y="2928098"/>
            <a:ext cx="3934486" cy="2216612"/>
          </a:xfrm>
          <a:prstGeom prst="rect">
            <a:avLst/>
          </a:prstGeom>
        </p:spPr>
      </p:pic>
      <p:sp>
        <p:nvSpPr>
          <p:cNvPr id="8" name="TextBox 7"/>
          <p:cNvSpPr txBox="1"/>
          <p:nvPr/>
        </p:nvSpPr>
        <p:spPr>
          <a:xfrm>
            <a:off x="4377770" y="1790476"/>
            <a:ext cx="4559310" cy="5016758"/>
          </a:xfrm>
          <a:prstGeom prst="rect">
            <a:avLst/>
          </a:prstGeom>
          <a:noFill/>
        </p:spPr>
        <p:txBody>
          <a:bodyPr wrap="square" rtlCol="0">
            <a:spAutoFit/>
          </a:bodyPr>
          <a:lstStyle/>
          <a:p>
            <a:r>
              <a:rPr lang="en-US" sz="2000" dirty="0" err="1" smtClean="0"/>
              <a:t>Pseudocode</a:t>
            </a:r>
            <a:r>
              <a:rPr lang="en-US" sz="2000" dirty="0" smtClean="0"/>
              <a:t>:</a:t>
            </a:r>
          </a:p>
          <a:p>
            <a:pPr marL="342900" indent="-342900">
              <a:buAutoNum type="arabicPeriod"/>
            </a:pPr>
            <a:r>
              <a:rPr lang="en-US" sz="2000" dirty="0" smtClean="0"/>
              <a:t>Start both motors</a:t>
            </a:r>
          </a:p>
          <a:p>
            <a:pPr marL="342900" indent="-342900">
              <a:buAutoNum type="arabicPeriod"/>
            </a:pPr>
            <a:r>
              <a:rPr lang="en-US" sz="2000" dirty="0" smtClean="0"/>
              <a:t>Stop one motor when the sensor on the corresponding side sees the red line (use parallel beams)</a:t>
            </a:r>
          </a:p>
          <a:p>
            <a:pPr marL="342900" indent="-342900">
              <a:buAutoNum type="arabicPeriod"/>
            </a:pPr>
            <a:r>
              <a:rPr lang="en-US" sz="2000" dirty="0" smtClean="0"/>
              <a:t>Stop moving the second motor when the sensor on that side sees the red line (use parallel beams)</a:t>
            </a:r>
          </a:p>
          <a:p>
            <a:pPr marL="342900" indent="-342900">
              <a:buAutoNum type="arabicPeriod"/>
            </a:pPr>
            <a:endParaRPr lang="en-US" sz="2000" dirty="0"/>
          </a:p>
          <a:p>
            <a:pPr marL="342900" indent="-342900">
              <a:buFont typeface="Arial" panose="020B0604020202020204" pitchFamily="34" charset="0"/>
              <a:buChar char="•"/>
            </a:pPr>
            <a:r>
              <a:rPr lang="en-US" sz="2000" i="1" dirty="0">
                <a:solidFill>
                  <a:srgbClr val="FF0000"/>
                </a:solidFill>
                <a:sym typeface="Wingdings" panose="05000000000000000000" pitchFamily="2" charset="2"/>
              </a:rPr>
              <a:t>This technique will still have the robot a little crooked.  We will not be covering parts of the Squaring on a Line lesson because half the teams in the room do not have the background.  You will need to finish the lesson at home</a:t>
            </a:r>
            <a:r>
              <a:rPr lang="en-US" sz="2000" i="1" dirty="0" smtClean="0">
                <a:solidFill>
                  <a:srgbClr val="FF0000"/>
                </a:solidFill>
                <a:sym typeface="Wingdings" panose="05000000000000000000" pitchFamily="2" charset="2"/>
              </a:rPr>
              <a:t>.</a:t>
            </a:r>
            <a:endParaRPr lang="en-US" sz="2000" i="1" dirty="0">
              <a:solidFill>
                <a:srgbClr val="FF0000"/>
              </a:solidFill>
              <a:sym typeface="Wingdings" panose="05000000000000000000" pitchFamily="2" charset="2"/>
            </a:endParaRPr>
          </a:p>
        </p:txBody>
      </p:sp>
      <p:cxnSp>
        <p:nvCxnSpPr>
          <p:cNvPr id="11" name="Straight Connector 10"/>
          <p:cNvCxnSpPr/>
          <p:nvPr/>
        </p:nvCxnSpPr>
        <p:spPr>
          <a:xfrm flipH="1" flipV="1">
            <a:off x="649478" y="5355165"/>
            <a:ext cx="14112" cy="1081867"/>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rot="1588839">
            <a:off x="1088959" y="5597465"/>
            <a:ext cx="852690" cy="6168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3" name="Oval 12"/>
          <p:cNvSpPr/>
          <p:nvPr/>
        </p:nvSpPr>
        <p:spPr>
          <a:xfrm rot="1588839">
            <a:off x="1309246" y="5449362"/>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rot="1588839">
            <a:off x="1059943" y="6048006"/>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57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4-10-04 at 2.32.08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9698" y="1941802"/>
            <a:ext cx="8272991" cy="3565659"/>
          </a:xfrm>
          <a:prstGeom prst="rect">
            <a:avLst/>
          </a:prstGeom>
        </p:spPr>
      </p:pic>
      <p:sp>
        <p:nvSpPr>
          <p:cNvPr id="2" name="Title 1"/>
          <p:cNvSpPr>
            <a:spLocks noGrp="1"/>
          </p:cNvSpPr>
          <p:nvPr>
            <p:ph type="title"/>
          </p:nvPr>
        </p:nvSpPr>
        <p:spPr>
          <a:noFill/>
        </p:spPr>
        <p:txBody>
          <a:bodyPr/>
          <a:lstStyle/>
          <a:p>
            <a:r>
              <a:rPr lang="en-US" dirty="0" smtClean="0"/>
              <a:t>Solution Step 1: Moving Until Line</a:t>
            </a:r>
            <a:endParaRPr lang="en-US" dirty="0"/>
          </a:p>
        </p:txBody>
      </p:sp>
      <p:sp>
        <p:nvSpPr>
          <p:cNvPr id="4" name="Footer Placeholder 3"/>
          <p:cNvSpPr>
            <a:spLocks noGrp="1"/>
          </p:cNvSpPr>
          <p:nvPr>
            <p:ph type="ftr" sz="quarter" idx="11"/>
          </p:nvPr>
        </p:nvSpPr>
        <p:spPr/>
        <p:txBody>
          <a:bodyPr/>
          <a:lstStyle/>
          <a:p>
            <a:r>
              <a:rPr lang="en-US" smtClean="0"/>
              <a:t>©2015 EV3Lessons.com, Last edit 4/9/2015</a:t>
            </a:r>
            <a:endParaRPr lang="en-US"/>
          </a:p>
        </p:txBody>
      </p:sp>
      <p:sp>
        <p:nvSpPr>
          <p:cNvPr id="3" name="Slide Number Placeholder 2"/>
          <p:cNvSpPr>
            <a:spLocks noGrp="1"/>
          </p:cNvSpPr>
          <p:nvPr>
            <p:ph type="sldNum" sz="quarter" idx="12"/>
          </p:nvPr>
        </p:nvSpPr>
        <p:spPr/>
        <p:txBody>
          <a:bodyPr/>
          <a:lstStyle/>
          <a:p>
            <a:fld id="{4382A7F7-08BF-4252-8141-63FB96055BBB}" type="slidenum">
              <a:rPr lang="en-US" smtClean="0"/>
              <a:t>21</a:t>
            </a:fld>
            <a:endParaRPr lang="en-US"/>
          </a:p>
        </p:txBody>
      </p:sp>
    </p:spTree>
    <p:extLst>
      <p:ext uri="{BB962C8B-B14F-4D97-AF65-F5344CB8AC3E}">
        <p14:creationId xmlns:p14="http://schemas.microsoft.com/office/powerpoint/2010/main" val="1605059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Lesson</a:t>
            </a:r>
            <a:endParaRPr lang="en-US" dirty="0"/>
          </a:p>
        </p:txBody>
      </p:sp>
      <p:sp>
        <p:nvSpPr>
          <p:cNvPr id="3" name="Content Placeholder 2"/>
          <p:cNvSpPr>
            <a:spLocks noGrp="1"/>
          </p:cNvSpPr>
          <p:nvPr>
            <p:ph idx="1"/>
          </p:nvPr>
        </p:nvSpPr>
        <p:spPr/>
        <p:txBody>
          <a:bodyPr/>
          <a:lstStyle/>
          <a:p>
            <a:r>
              <a:rPr lang="en-US" dirty="0" smtClean="0"/>
              <a:t>Challenge: Every team write the best line follower that you can</a:t>
            </a:r>
          </a:p>
          <a:p>
            <a:r>
              <a:rPr lang="en-US" dirty="0" smtClean="0"/>
              <a:t>Test your line follower on the mat</a:t>
            </a:r>
          </a:p>
          <a:p>
            <a:r>
              <a:rPr lang="en-US" dirty="0" smtClean="0"/>
              <a:t>Explain how your line follower works to the other teams</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22</a:t>
            </a:fld>
            <a:endParaRPr lang="en-US"/>
          </a:p>
        </p:txBody>
      </p:sp>
    </p:spTree>
    <p:extLst>
      <p:ext uri="{BB962C8B-B14F-4D97-AF65-F5344CB8AC3E}">
        <p14:creationId xmlns:p14="http://schemas.microsoft.com/office/powerpoint/2010/main" val="40438764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2"/>
          <p:cNvSpPr>
            <a:spLocks noGrp="1"/>
          </p:cNvSpPr>
          <p:nvPr>
            <p:ph type="title"/>
            <p:custDataLst>
              <p:tags r:id="rId1"/>
            </p:custDataLst>
          </p:nvPr>
        </p:nvSpPr>
        <p:spPr/>
        <p:txBody>
          <a:bodyPr>
            <a:normAutofit/>
          </a:bodyPr>
          <a:lstStyle/>
          <a:p>
            <a:r>
              <a:rPr lang="en-US" dirty="0" smtClean="0"/>
              <a:t>Basic Line Follower</a:t>
            </a:r>
          </a:p>
        </p:txBody>
      </p:sp>
      <p:sp>
        <p:nvSpPr>
          <p:cNvPr id="2" name="Footer Placeholder 1"/>
          <p:cNvSpPr>
            <a:spLocks noGrp="1"/>
          </p:cNvSpPr>
          <p:nvPr>
            <p:ph type="ftr" sz="quarter" idx="11"/>
          </p:nvPr>
        </p:nvSpPr>
        <p:spPr/>
        <p:txBody>
          <a:bodyPr/>
          <a:lstStyle/>
          <a:p>
            <a:r>
              <a:rPr lang="en-US" smtClean="0"/>
              <a:t>© 2015 EV3Lessons.com (Last edit: 2/28/2015)</a:t>
            </a:r>
            <a:endParaRPr lang="en-US"/>
          </a:p>
        </p:txBody>
      </p:sp>
      <p:sp>
        <p:nvSpPr>
          <p:cNvPr id="5" name="Slide Number Placeholder 4"/>
          <p:cNvSpPr>
            <a:spLocks noGrp="1"/>
          </p:cNvSpPr>
          <p:nvPr>
            <p:ph type="sldNum" sz="quarter" idx="4294967295"/>
          </p:nvPr>
        </p:nvSpPr>
        <p:spPr>
          <a:xfrm>
            <a:off x="8477026" y="6358106"/>
            <a:ext cx="666974" cy="365125"/>
          </a:xfrm>
          <a:prstGeom prst="rect">
            <a:avLst/>
          </a:prstGeom>
        </p:spPr>
        <p:txBody>
          <a:bodyPr/>
          <a:lstStyle/>
          <a:p>
            <a:fld id="{4DBC7FC8-25FB-FC45-8177-2B991DA6778C}" type="slidenum">
              <a:rPr lang="en-US" smtClean="0"/>
              <a:pPr/>
              <a:t>23</a:t>
            </a:fld>
            <a:endParaRPr lang="en-US"/>
          </a:p>
        </p:txBody>
      </p:sp>
      <p:grpSp>
        <p:nvGrpSpPr>
          <p:cNvPr id="13" name="Group 12"/>
          <p:cNvGrpSpPr/>
          <p:nvPr/>
        </p:nvGrpSpPr>
        <p:grpSpPr>
          <a:xfrm>
            <a:off x="133524" y="1865559"/>
            <a:ext cx="8298060" cy="4304135"/>
            <a:chOff x="186889" y="482860"/>
            <a:chExt cx="8298060" cy="4304135"/>
          </a:xfrm>
        </p:grpSpPr>
        <p:sp>
          <p:nvSpPr>
            <p:cNvPr id="4" name="Rectangle 3"/>
            <p:cNvSpPr/>
            <p:nvPr/>
          </p:nvSpPr>
          <p:spPr>
            <a:xfrm>
              <a:off x="853631" y="2300748"/>
              <a:ext cx="3050169" cy="98901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4-08-08 at 8.22.03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483"/>
            <a:stretch/>
          </p:blipFill>
          <p:spPr>
            <a:xfrm>
              <a:off x="186889" y="482860"/>
              <a:ext cx="8298060" cy="4304135"/>
            </a:xfrm>
            <a:prstGeom prst="rect">
              <a:avLst/>
            </a:prstGeom>
          </p:spPr>
        </p:pic>
      </p:grpSp>
    </p:spTree>
    <p:extLst>
      <p:ext uri="{BB962C8B-B14F-4D97-AF65-F5344CB8AC3E}">
        <p14:creationId xmlns:p14="http://schemas.microsoft.com/office/powerpoint/2010/main" val="3934770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lstStyle/>
          <a:p>
            <a:r>
              <a:rPr lang="en-US" dirty="0" smtClean="0">
                <a:solidFill>
                  <a:schemeClr val="tx1"/>
                </a:solidFill>
              </a:rPr>
              <a:t>By Droids Robotics</a:t>
            </a:r>
            <a:endParaRPr lang="en-US" dirty="0">
              <a:solidFill>
                <a:schemeClr val="tx1"/>
              </a:solidFill>
            </a:endParaRPr>
          </a:p>
        </p:txBody>
      </p:sp>
      <p:sp>
        <p:nvSpPr>
          <p:cNvPr id="2" name="Title 1"/>
          <p:cNvSpPr>
            <a:spLocks noGrp="1"/>
          </p:cNvSpPr>
          <p:nvPr>
            <p:ph type="ctrTitle"/>
          </p:nvPr>
        </p:nvSpPr>
        <p:spPr>
          <a:xfrm>
            <a:off x="199698" y="2974369"/>
            <a:ext cx="7810967" cy="1088237"/>
          </a:xfrm>
        </p:spPr>
        <p:txBody>
          <a:bodyPr>
            <a:normAutofit/>
          </a:bodyPr>
          <a:lstStyle/>
          <a:p>
            <a:r>
              <a:rPr lang="en-US" sz="5400" dirty="0" smtClean="0">
                <a:solidFill>
                  <a:srgbClr val="FF0000"/>
                </a:solidFill>
              </a:rPr>
              <a:t>Proportional Line Follower</a:t>
            </a:r>
            <a:endParaRPr lang="en-US" sz="3600" dirty="0">
              <a:solidFill>
                <a:srgbClr val="FF0000"/>
              </a:solidFill>
            </a:endParaRPr>
          </a:p>
        </p:txBody>
      </p:sp>
      <p:sp>
        <p:nvSpPr>
          <p:cNvPr id="3" name="TextBox 2"/>
          <p:cNvSpPr txBox="1"/>
          <p:nvPr/>
        </p:nvSpPr>
        <p:spPr>
          <a:xfrm>
            <a:off x="418098" y="682935"/>
            <a:ext cx="7754284" cy="830997"/>
          </a:xfrm>
          <a:prstGeom prst="rect">
            <a:avLst/>
          </a:prstGeom>
          <a:noFill/>
        </p:spPr>
        <p:txBody>
          <a:bodyPr wrap="square" rtlCol="0">
            <a:spAutoFit/>
          </a:bodyPr>
          <a:lstStyle/>
          <a:p>
            <a:r>
              <a:rPr lang="en-US" sz="4800" dirty="0" smtClean="0">
                <a:solidFill>
                  <a:schemeClr val="bg1"/>
                </a:solidFill>
              </a:rPr>
              <a:t>EV3 </a:t>
            </a:r>
            <a:r>
              <a:rPr lang="en-US" sz="4800" dirty="0" smtClean="0">
                <a:solidFill>
                  <a:schemeClr val="bg1"/>
                </a:solidFill>
              </a:rPr>
              <a:t>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24</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96763" y="5494645"/>
            <a:ext cx="2940317" cy="10921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 and Discuss Proportional Control</a:t>
            </a:r>
            <a:endParaRPr lang="en-US" dirty="0"/>
          </a:p>
        </p:txBody>
      </p:sp>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en-US" dirty="0" smtClean="0"/>
              <a:t>On our team, we discuss “proportional” as a game.  </a:t>
            </a:r>
          </a:p>
          <a:p>
            <a:r>
              <a:rPr lang="en-US" dirty="0" smtClean="0"/>
              <a:t>Blindfold one teammate.  He or She has to get across the room as quickly as they can and stop exactly on a line drawn on the ground (use masking tape to draw a line on the floor).</a:t>
            </a:r>
          </a:p>
          <a:p>
            <a:r>
              <a:rPr lang="en-US" dirty="0" smtClean="0"/>
              <a:t>The rest of the team has to give the commands.</a:t>
            </a:r>
          </a:p>
          <a:p>
            <a:r>
              <a:rPr lang="en-US" dirty="0" smtClean="0"/>
              <a:t>When your teammate is far away, the blindfolded person must move fast and take big steps.  But as he gets closer to the line, if he keeps running, he will overshoot.  So, you have to tell the blindfolded teammate to go slower and take smaller steps.</a:t>
            </a:r>
          </a:p>
          <a:p>
            <a:r>
              <a:rPr lang="en-US" dirty="0" smtClean="0"/>
              <a:t>You have to program the robot in the same way!</a:t>
            </a: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25</a:t>
            </a:fld>
            <a:endParaRPr lang="en-US"/>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286720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Why Proportional Control?</a:t>
            </a:r>
            <a:endParaRPr lang="en-US" dirty="0"/>
          </a:p>
        </p:txBody>
      </p:sp>
      <p:sp>
        <p:nvSpPr>
          <p:cNvPr id="3" name="Content Placeholder 2"/>
          <p:cNvSpPr>
            <a:spLocks noGrp="1"/>
          </p:cNvSpPr>
          <p:nvPr>
            <p:ph idx="1"/>
          </p:nvPr>
        </p:nvSpPr>
        <p:spPr>
          <a:xfrm>
            <a:off x="284163" y="2133600"/>
            <a:ext cx="8574087" cy="3992563"/>
          </a:xfrm>
        </p:spPr>
        <p:txBody>
          <a:bodyPr>
            <a:normAutofit/>
          </a:bodyPr>
          <a:lstStyle/>
          <a:p>
            <a:pPr marL="342900" indent="-342900">
              <a:buFont typeface="Arial"/>
              <a:buChar char="•"/>
            </a:pPr>
            <a:r>
              <a:rPr lang="en-US" dirty="0" smtClean="0"/>
              <a:t>What does proportional mean?</a:t>
            </a:r>
          </a:p>
          <a:p>
            <a:pPr marL="803275" lvl="1" indent="-342900">
              <a:buFont typeface="Arial"/>
              <a:buChar char="•"/>
            </a:pPr>
            <a:r>
              <a:rPr lang="en-US" b="0" dirty="0" smtClean="0"/>
              <a:t>The </a:t>
            </a:r>
            <a:r>
              <a:rPr lang="en-US" b="0" dirty="0"/>
              <a:t>robot moves proportionally – moving more </a:t>
            </a:r>
            <a:r>
              <a:rPr lang="en-US" b="0" dirty="0" smtClean="0"/>
              <a:t>or less based on how far the robot is from the target distance</a:t>
            </a:r>
          </a:p>
          <a:p>
            <a:pPr marL="800100" lvl="1" indent="-342900">
              <a:buFont typeface="Arial"/>
              <a:buChar char="•"/>
            </a:pPr>
            <a:r>
              <a:rPr lang="en-US" dirty="0" smtClean="0"/>
              <a:t>For a line follower, the robot may make a sharper turn if it is further away from the line</a:t>
            </a:r>
          </a:p>
          <a:p>
            <a:pPr marL="342900" indent="-342900">
              <a:buFont typeface="Arial"/>
              <a:buChar char="•"/>
            </a:pPr>
            <a:r>
              <a:rPr lang="en-US" b="0" dirty="0" smtClean="0"/>
              <a:t>Proportional Control can be more accurate and faster</a:t>
            </a: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26</a:t>
            </a:fld>
            <a:endParaRPr lang="en-US"/>
          </a:p>
        </p:txBody>
      </p:sp>
    </p:spTree>
    <p:extLst>
      <p:ext uri="{BB962C8B-B14F-4D97-AF65-F5344CB8AC3E}">
        <p14:creationId xmlns:p14="http://schemas.microsoft.com/office/powerpoint/2010/main" val="4154168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What Proportional Control Looks Like</a:t>
            </a:r>
            <a:endParaRPr lang="en-US" dirty="0"/>
          </a:p>
        </p:txBody>
      </p:sp>
      <p:sp>
        <p:nvSpPr>
          <p:cNvPr id="3" name="Content Placeholder 2"/>
          <p:cNvSpPr>
            <a:spLocks noGrp="1"/>
          </p:cNvSpPr>
          <p:nvPr>
            <p:ph idx="1"/>
          </p:nvPr>
        </p:nvSpPr>
        <p:spPr>
          <a:xfrm>
            <a:off x="284163" y="2133600"/>
            <a:ext cx="8574087" cy="3992563"/>
          </a:xfrm>
        </p:spPr>
        <p:txBody>
          <a:bodyPr>
            <a:normAutofit/>
          </a:bodyPr>
          <a:lstStyle/>
          <a:p>
            <a:pPr marL="342900" indent="-342900">
              <a:buFont typeface="Arial"/>
              <a:buChar char="•"/>
            </a:pPr>
            <a:r>
              <a:rPr lang="en-US" dirty="0">
                <a:solidFill>
                  <a:srgbClr val="FF0000"/>
                </a:solidFill>
              </a:rPr>
              <a:t>The Pseudocode for every proportional control program consists of two stages:</a:t>
            </a:r>
          </a:p>
          <a:p>
            <a:pPr lvl="1">
              <a:buFont typeface="+mj-lt"/>
              <a:buAutoNum type="arabicPeriod"/>
            </a:pPr>
            <a:r>
              <a:rPr lang="en-US" b="1" dirty="0"/>
              <a:t>Computing an error </a:t>
            </a:r>
            <a:r>
              <a:rPr lang="en-US" dirty="0">
                <a:sym typeface="Wingdings"/>
              </a:rPr>
              <a:t> how far is the robot from a target</a:t>
            </a:r>
          </a:p>
          <a:p>
            <a:pPr lvl="1">
              <a:buFont typeface="+mj-lt"/>
              <a:buAutoNum type="arabicPeriod"/>
            </a:pPr>
            <a:r>
              <a:rPr lang="en-US" b="1" dirty="0">
                <a:sym typeface="Wingdings"/>
              </a:rPr>
              <a:t>Making a correction </a:t>
            </a:r>
            <a:r>
              <a:rPr lang="en-US" dirty="0">
                <a:sym typeface="Wingdings"/>
              </a:rPr>
              <a:t> make the robot take an action that is proportional to the error (this is why it is called proportional control).  You must multiply the error by a scaling factor to determine the correction.</a:t>
            </a:r>
            <a:endParaRPr lang="en-US" dirty="0"/>
          </a:p>
          <a:p>
            <a:pPr marL="342900" indent="-342900">
              <a:buFont typeface="Arial"/>
              <a:buChar char="•"/>
            </a:pPr>
            <a:endParaRPr lang="en-US" b="0"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27</a:t>
            </a:fld>
            <a:endParaRPr lang="en-US"/>
          </a:p>
        </p:txBody>
      </p:sp>
      <p:sp>
        <p:nvSpPr>
          <p:cNvPr id="6" name="Rectangle 5"/>
          <p:cNvSpPr/>
          <p:nvPr/>
        </p:nvSpPr>
        <p:spPr>
          <a:xfrm>
            <a:off x="1631716"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455268"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78820"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873545"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97097"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20649"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631716" y="6134471"/>
            <a:ext cx="2318256" cy="369332"/>
          </a:xfrm>
          <a:prstGeom prst="rect">
            <a:avLst/>
          </a:prstGeom>
          <a:noFill/>
        </p:spPr>
        <p:txBody>
          <a:bodyPr wrap="square" rtlCol="0">
            <a:spAutoFit/>
          </a:bodyPr>
          <a:lstStyle/>
          <a:p>
            <a:pPr algn="ctr"/>
            <a:r>
              <a:rPr lang="en-US" dirty="0" smtClean="0"/>
              <a:t>Compute Error</a:t>
            </a:r>
            <a:endParaRPr lang="en-US" dirty="0"/>
          </a:p>
        </p:txBody>
      </p:sp>
      <p:sp>
        <p:nvSpPr>
          <p:cNvPr id="13" name="TextBox 12"/>
          <p:cNvSpPr txBox="1"/>
          <p:nvPr/>
        </p:nvSpPr>
        <p:spPr>
          <a:xfrm>
            <a:off x="4873545" y="6102205"/>
            <a:ext cx="2318256" cy="369332"/>
          </a:xfrm>
          <a:prstGeom prst="rect">
            <a:avLst/>
          </a:prstGeom>
          <a:noFill/>
        </p:spPr>
        <p:txBody>
          <a:bodyPr wrap="square" rtlCol="0">
            <a:spAutoFit/>
          </a:bodyPr>
          <a:lstStyle/>
          <a:p>
            <a:pPr algn="ctr"/>
            <a:r>
              <a:rPr lang="en-US" dirty="0" smtClean="0"/>
              <a:t>Make Correction</a:t>
            </a:r>
            <a:endParaRPr lang="en-US" dirty="0"/>
          </a:p>
        </p:txBody>
      </p:sp>
      <p:cxnSp>
        <p:nvCxnSpPr>
          <p:cNvPr id="15" name="Elbow Connector 14"/>
          <p:cNvCxnSpPr>
            <a:stCxn id="11" idx="3"/>
            <a:endCxn id="6" idx="1"/>
          </p:cNvCxnSpPr>
          <p:nvPr/>
        </p:nvCxnSpPr>
        <p:spPr>
          <a:xfrm flipH="1">
            <a:off x="1631716" y="5530790"/>
            <a:ext cx="5560085" cy="12700"/>
          </a:xfrm>
          <a:prstGeom prst="bentConnector5">
            <a:avLst>
              <a:gd name="adj1" fmla="val -4111"/>
              <a:gd name="adj2" fmla="val -4631071"/>
              <a:gd name="adj3" fmla="val 10411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3"/>
            <a:endCxn id="7" idx="1"/>
          </p:cNvCxnSpPr>
          <p:nvPr/>
        </p:nvCxnSpPr>
        <p:spPr>
          <a:xfrm>
            <a:off x="2302868"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7" idx="3"/>
            <a:endCxn id="8" idx="1"/>
          </p:cNvCxnSpPr>
          <p:nvPr/>
        </p:nvCxnSpPr>
        <p:spPr>
          <a:xfrm>
            <a:off x="3126420"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1"/>
          </p:cNvCxnSpPr>
          <p:nvPr/>
        </p:nvCxnSpPr>
        <p:spPr>
          <a:xfrm>
            <a:off x="3949972" y="5530790"/>
            <a:ext cx="9235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3"/>
            <a:endCxn id="10" idx="1"/>
          </p:cNvCxnSpPr>
          <p:nvPr/>
        </p:nvCxnSpPr>
        <p:spPr>
          <a:xfrm>
            <a:off x="5544697"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1" idx="1"/>
          </p:cNvCxnSpPr>
          <p:nvPr/>
        </p:nvCxnSpPr>
        <p:spPr>
          <a:xfrm>
            <a:off x="6368249" y="5530790"/>
            <a:ext cx="152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0140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Pseudocode</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95183989"/>
              </p:ext>
            </p:extLst>
          </p:nvPr>
        </p:nvGraphicFramePr>
        <p:xfrm>
          <a:off x="602341" y="2087843"/>
          <a:ext cx="7870372" cy="366268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n-US" b="1" dirty="0" smtClean="0"/>
                        <a:t>Application</a:t>
                      </a:r>
                      <a:endParaRPr lang="en-US" b="1" dirty="0"/>
                    </a:p>
                  </a:txBody>
                  <a:tcPr>
                    <a:solidFill>
                      <a:srgbClr val="F5C201"/>
                    </a:solidFill>
                  </a:tcPr>
                </a:tc>
                <a:tc>
                  <a:txBody>
                    <a:bodyPr/>
                    <a:lstStyle/>
                    <a:p>
                      <a:r>
                        <a:rPr lang="en-US" b="1" dirty="0" smtClean="0"/>
                        <a:t>Objective</a:t>
                      </a:r>
                      <a:endParaRPr lang="en-US" b="1" dirty="0"/>
                    </a:p>
                  </a:txBody>
                  <a:tcPr>
                    <a:solidFill>
                      <a:srgbClr val="F5C201"/>
                    </a:solidFill>
                  </a:tcPr>
                </a:tc>
                <a:tc>
                  <a:txBody>
                    <a:bodyPr/>
                    <a:lstStyle/>
                    <a:p>
                      <a:r>
                        <a:rPr lang="en-US" b="1" dirty="0" smtClean="0"/>
                        <a:t>Error</a:t>
                      </a:r>
                      <a:endParaRPr lang="en-US" b="1" dirty="0"/>
                    </a:p>
                  </a:txBody>
                  <a:tcPr>
                    <a:solidFill>
                      <a:srgbClr val="F5C201"/>
                    </a:solidFill>
                  </a:tcPr>
                </a:tc>
                <a:tc>
                  <a:txBody>
                    <a:bodyPr/>
                    <a:lstStyle/>
                    <a:p>
                      <a:r>
                        <a:rPr lang="en-US" b="1" dirty="0" smtClean="0"/>
                        <a:t>Correction</a:t>
                      </a:r>
                      <a:endParaRPr lang="en-US" b="1" dirty="0"/>
                    </a:p>
                  </a:txBody>
                  <a:tcPr>
                    <a:solidFill>
                      <a:srgbClr val="F5C201"/>
                    </a:solidFill>
                  </a:tcPr>
                </a:tc>
              </a:tr>
              <a:tr h="370840">
                <a:tc>
                  <a:txBody>
                    <a:bodyPr/>
                    <a:lstStyle/>
                    <a:p>
                      <a:r>
                        <a:rPr lang="en-US" b="1" dirty="0" smtClean="0"/>
                        <a:t>Line Follower</a:t>
                      </a:r>
                      <a:endParaRPr lang="en-US" b="1" dirty="0"/>
                    </a:p>
                  </a:txBody>
                  <a:tcPr/>
                </a:tc>
                <a:tc>
                  <a:txBody>
                    <a:bodyPr/>
                    <a:lstStyle/>
                    <a:p>
                      <a:r>
                        <a:rPr lang="en-US" dirty="0" smtClean="0"/>
                        <a:t>Stay</a:t>
                      </a:r>
                      <a:r>
                        <a:rPr lang="en-US" baseline="0" dirty="0" smtClean="0"/>
                        <a:t> on the edge of the line</a:t>
                      </a:r>
                      <a:endParaRPr lang="en-US" dirty="0"/>
                    </a:p>
                  </a:txBody>
                  <a:tcPr/>
                </a:tc>
                <a:tc>
                  <a:txBody>
                    <a:bodyPr/>
                    <a:lstStyle/>
                    <a:p>
                      <a:r>
                        <a:rPr lang="en-US" dirty="0" smtClean="0"/>
                        <a:t>How</a:t>
                      </a:r>
                      <a:r>
                        <a:rPr lang="en-US" baseline="0" dirty="0" smtClean="0"/>
                        <a:t> far are our light readings from those at line edge</a:t>
                      </a:r>
                      <a:br>
                        <a:rPr lang="en-US" baseline="0" dirty="0" smtClean="0"/>
                      </a:br>
                      <a:r>
                        <a:rPr lang="en-US" baseline="0" dirty="0" smtClean="0"/>
                        <a:t>(</a:t>
                      </a:r>
                      <a:r>
                        <a:rPr lang="en-US" baseline="0" dirty="0" err="1" smtClean="0"/>
                        <a:t>current_light</a:t>
                      </a:r>
                      <a:r>
                        <a:rPr lang="en-US" baseline="0" dirty="0" smtClean="0"/>
                        <a:t> – </a:t>
                      </a:r>
                      <a:r>
                        <a:rPr lang="en-US" baseline="0" dirty="0" err="1" smtClean="0"/>
                        <a:t>target_light</a:t>
                      </a:r>
                      <a:r>
                        <a:rPr lang="en-US" baseline="0" dirty="0" smtClean="0"/>
                        <a:t>)</a:t>
                      </a:r>
                      <a:endParaRPr lang="en-US" dirty="0"/>
                    </a:p>
                  </a:txBody>
                  <a:tcPr/>
                </a:tc>
                <a:tc>
                  <a:txBody>
                    <a:bodyPr/>
                    <a:lstStyle/>
                    <a:p>
                      <a:r>
                        <a:rPr lang="en-US" dirty="0" smtClean="0"/>
                        <a:t>Turn sharper based on distance from line</a:t>
                      </a:r>
                      <a:endParaRPr lang="en-US" dirty="0"/>
                    </a:p>
                  </a:txBody>
                  <a:tcPr/>
                </a:tc>
              </a:tr>
              <a:tr h="370840">
                <a:tc>
                  <a:txBody>
                    <a:bodyPr/>
                    <a:lstStyle/>
                    <a:p>
                      <a:r>
                        <a:rPr lang="en-US" b="1" dirty="0" smtClean="0">
                          <a:solidFill>
                            <a:schemeClr val="bg1">
                              <a:lumMod val="75000"/>
                            </a:schemeClr>
                          </a:solidFill>
                        </a:rPr>
                        <a:t>Gyro</a:t>
                      </a:r>
                      <a:r>
                        <a:rPr lang="en-US" b="1" baseline="0" dirty="0" smtClean="0">
                          <a:solidFill>
                            <a:schemeClr val="bg1">
                              <a:lumMod val="75000"/>
                            </a:schemeClr>
                          </a:solidFill>
                        </a:rPr>
                        <a:t> Turn</a:t>
                      </a:r>
                      <a:endParaRPr lang="en-US" b="1" dirty="0">
                        <a:solidFill>
                          <a:schemeClr val="bg1">
                            <a:lumMod val="75000"/>
                          </a:schemeClr>
                        </a:solidFill>
                      </a:endParaRPr>
                    </a:p>
                  </a:txBody>
                  <a:tcPr/>
                </a:tc>
                <a:tc>
                  <a:txBody>
                    <a:bodyPr/>
                    <a:lstStyle/>
                    <a:p>
                      <a:r>
                        <a:rPr lang="en-US" dirty="0" smtClean="0">
                          <a:solidFill>
                            <a:schemeClr val="bg1">
                              <a:lumMod val="75000"/>
                            </a:schemeClr>
                          </a:solidFill>
                        </a:rPr>
                        <a:t>Turn to a target</a:t>
                      </a:r>
                      <a:r>
                        <a:rPr lang="en-US" baseline="0" dirty="0" smtClean="0">
                          <a:solidFill>
                            <a:schemeClr val="bg1">
                              <a:lumMod val="75000"/>
                            </a:schemeClr>
                          </a:solidFill>
                        </a:rPr>
                        <a:t> angle</a:t>
                      </a:r>
                      <a:endParaRPr lang="en-US" dirty="0">
                        <a:solidFill>
                          <a:schemeClr val="bg1">
                            <a:lumMod val="75000"/>
                          </a:schemeClr>
                        </a:solidFill>
                      </a:endParaRPr>
                    </a:p>
                  </a:txBody>
                  <a:tcPr/>
                </a:tc>
                <a:tc>
                  <a:txBody>
                    <a:bodyPr/>
                    <a:lstStyle/>
                    <a:p>
                      <a:r>
                        <a:rPr lang="en-US" dirty="0" smtClean="0">
                          <a:solidFill>
                            <a:schemeClr val="bg1">
                              <a:lumMod val="75000"/>
                            </a:schemeClr>
                          </a:solidFill>
                        </a:rPr>
                        <a:t>How many</a:t>
                      </a:r>
                      <a:r>
                        <a:rPr lang="en-US" baseline="0" dirty="0" smtClean="0">
                          <a:solidFill>
                            <a:schemeClr val="bg1">
                              <a:lumMod val="75000"/>
                            </a:schemeClr>
                          </a:solidFill>
                        </a:rPr>
                        <a:t> degrees are we from target turn</a:t>
                      </a:r>
                      <a:endParaRPr lang="en-US" dirty="0">
                        <a:solidFill>
                          <a:schemeClr val="bg1">
                            <a:lumMod val="75000"/>
                          </a:schemeClr>
                        </a:solidFill>
                      </a:endParaRPr>
                    </a:p>
                  </a:txBody>
                  <a:tcPr/>
                </a:tc>
                <a:tc>
                  <a:txBody>
                    <a:bodyPr/>
                    <a:lstStyle/>
                    <a:p>
                      <a:r>
                        <a:rPr lang="en-US" dirty="0" smtClean="0">
                          <a:solidFill>
                            <a:schemeClr val="bg1">
                              <a:lumMod val="75000"/>
                            </a:schemeClr>
                          </a:solidFill>
                        </a:rPr>
                        <a:t>Turn faster based on degrees</a:t>
                      </a:r>
                      <a:r>
                        <a:rPr lang="en-US" baseline="0" dirty="0" smtClean="0">
                          <a:solidFill>
                            <a:schemeClr val="bg1">
                              <a:lumMod val="75000"/>
                            </a:schemeClr>
                          </a:solidFill>
                        </a:rPr>
                        <a:t> remaining</a:t>
                      </a:r>
                      <a:endParaRPr lang="en-US" dirty="0">
                        <a:solidFill>
                          <a:schemeClr val="bg1">
                            <a:lumMod val="75000"/>
                          </a:schemeClr>
                        </a:solidFill>
                      </a:endParaRPr>
                    </a:p>
                  </a:txBody>
                  <a:tcPr/>
                </a:tc>
              </a:tr>
              <a:tr h="370840">
                <a:tc>
                  <a:txBody>
                    <a:bodyPr/>
                    <a:lstStyle/>
                    <a:p>
                      <a:r>
                        <a:rPr lang="en-US" b="1" dirty="0" smtClean="0">
                          <a:solidFill>
                            <a:schemeClr val="bg1">
                              <a:lumMod val="75000"/>
                            </a:schemeClr>
                          </a:solidFill>
                        </a:rPr>
                        <a:t>Dog Follower</a:t>
                      </a:r>
                      <a:endParaRPr lang="en-US" b="1" dirty="0">
                        <a:solidFill>
                          <a:schemeClr val="bg1">
                            <a:lumMod val="75000"/>
                          </a:schemeClr>
                        </a:solidFill>
                      </a:endParaRPr>
                    </a:p>
                  </a:txBody>
                  <a:tcPr/>
                </a:tc>
                <a:tc>
                  <a:txBody>
                    <a:bodyPr/>
                    <a:lstStyle/>
                    <a:p>
                      <a:r>
                        <a:rPr lang="en-US" dirty="0" smtClean="0">
                          <a:solidFill>
                            <a:schemeClr val="bg1">
                              <a:lumMod val="75000"/>
                            </a:schemeClr>
                          </a:solidFill>
                        </a:rPr>
                        <a:t>Get to a target</a:t>
                      </a:r>
                      <a:r>
                        <a:rPr lang="en-US" baseline="0" dirty="0" smtClean="0">
                          <a:solidFill>
                            <a:schemeClr val="bg1">
                              <a:lumMod val="75000"/>
                            </a:schemeClr>
                          </a:solidFill>
                        </a:rPr>
                        <a:t> distance from wall</a:t>
                      </a:r>
                      <a:endParaRPr lang="en-US" dirty="0">
                        <a:solidFill>
                          <a:schemeClr val="bg1">
                            <a:lumMod val="75000"/>
                          </a:schemeClr>
                        </a:solidFill>
                      </a:endParaRPr>
                    </a:p>
                  </a:txBody>
                  <a:tcPr/>
                </a:tc>
                <a:tc>
                  <a:txBody>
                    <a:bodyPr/>
                    <a:lstStyle/>
                    <a:p>
                      <a:r>
                        <a:rPr lang="en-US" dirty="0" smtClean="0">
                          <a:solidFill>
                            <a:schemeClr val="bg1">
                              <a:lumMod val="75000"/>
                            </a:schemeClr>
                          </a:solidFill>
                        </a:rPr>
                        <a:t>How many inches from target location (</a:t>
                      </a:r>
                      <a:r>
                        <a:rPr lang="en-US" dirty="0" err="1" smtClean="0">
                          <a:solidFill>
                            <a:schemeClr val="bg1">
                              <a:lumMod val="75000"/>
                            </a:schemeClr>
                          </a:solidFill>
                        </a:rPr>
                        <a:t>current</a:t>
                      </a:r>
                      <a:r>
                        <a:rPr lang="en-US" baseline="0" dirty="0" err="1" smtClean="0">
                          <a:solidFill>
                            <a:schemeClr val="bg1">
                              <a:lumMod val="75000"/>
                            </a:schemeClr>
                          </a:solidFill>
                        </a:rPr>
                        <a:t>_distance</a:t>
                      </a:r>
                      <a:r>
                        <a:rPr lang="en-US" baseline="0" dirty="0" smtClean="0">
                          <a:solidFill>
                            <a:schemeClr val="bg1">
                              <a:lumMod val="75000"/>
                            </a:schemeClr>
                          </a:solidFill>
                        </a:rPr>
                        <a:t> – </a:t>
                      </a:r>
                      <a:r>
                        <a:rPr lang="en-US" baseline="0" dirty="0" err="1" smtClean="0">
                          <a:solidFill>
                            <a:schemeClr val="bg1">
                              <a:lumMod val="75000"/>
                            </a:schemeClr>
                          </a:solidFill>
                        </a:rPr>
                        <a:t>target_distance</a:t>
                      </a:r>
                      <a:r>
                        <a:rPr lang="en-US" baseline="0" dirty="0" smtClean="0">
                          <a:solidFill>
                            <a:schemeClr val="bg1">
                              <a:lumMod val="75000"/>
                            </a:schemeClr>
                          </a:solidFill>
                        </a:rPr>
                        <a:t>)</a:t>
                      </a:r>
                      <a:endParaRPr lang="en-US" dirty="0">
                        <a:solidFill>
                          <a:schemeClr val="bg1">
                            <a:lumMod val="75000"/>
                          </a:schemeClr>
                        </a:solidFill>
                      </a:endParaRPr>
                    </a:p>
                  </a:txBody>
                  <a:tcPr/>
                </a:tc>
                <a:tc>
                  <a:txBody>
                    <a:bodyPr/>
                    <a:lstStyle/>
                    <a:p>
                      <a:r>
                        <a:rPr lang="en-US" dirty="0" smtClean="0">
                          <a:solidFill>
                            <a:schemeClr val="bg1">
                              <a:lumMod val="75000"/>
                            </a:schemeClr>
                          </a:solidFill>
                        </a:rPr>
                        <a:t>Move faster based on</a:t>
                      </a:r>
                      <a:r>
                        <a:rPr lang="en-US" baseline="0" dirty="0" smtClean="0">
                          <a:solidFill>
                            <a:schemeClr val="bg1">
                              <a:lumMod val="75000"/>
                            </a:schemeClr>
                          </a:solidFill>
                        </a:rPr>
                        <a:t> distance</a:t>
                      </a:r>
                      <a:endParaRPr lang="en-US" dirty="0">
                        <a:solidFill>
                          <a:schemeClr val="bg1">
                            <a:lumMod val="75000"/>
                          </a:schemeClr>
                        </a:solidFill>
                      </a:endParaRPr>
                    </a:p>
                  </a:txBody>
                  <a:tcPr/>
                </a:tc>
              </a:tr>
            </a:tbl>
          </a:graphicData>
        </a:graphic>
      </p:graphicFrame>
      <p:sp>
        <p:nvSpPr>
          <p:cNvPr id="3" name="Slide Number Placeholder 2"/>
          <p:cNvSpPr>
            <a:spLocks noGrp="1"/>
          </p:cNvSpPr>
          <p:nvPr>
            <p:ph type="sldNum" sz="quarter" idx="12"/>
          </p:nvPr>
        </p:nvSpPr>
        <p:spPr/>
        <p:txBody>
          <a:bodyPr/>
          <a:lstStyle/>
          <a:p>
            <a:fld id="{4382A7F7-08BF-4252-8141-63FB96055BBB}" type="slidenum">
              <a:rPr lang="en-US" smtClean="0"/>
              <a:t>28</a:t>
            </a:fld>
            <a:endParaRPr lang="en-US"/>
          </a:p>
        </p:txBody>
      </p:sp>
    </p:spTree>
    <p:extLst>
      <p:ext uri="{BB962C8B-B14F-4D97-AF65-F5344CB8AC3E}">
        <p14:creationId xmlns:p14="http://schemas.microsoft.com/office/powerpoint/2010/main" val="172583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Finding Target Light Reading</a:t>
            </a:r>
            <a:endParaRPr lang="en-US" dirty="0"/>
          </a:p>
        </p:txBody>
      </p:sp>
      <p:sp>
        <p:nvSpPr>
          <p:cNvPr id="3" name="Content Placeholder 2"/>
          <p:cNvSpPr>
            <a:spLocks noGrp="1"/>
          </p:cNvSpPr>
          <p:nvPr>
            <p:ph idx="1"/>
          </p:nvPr>
        </p:nvSpPr>
        <p:spPr>
          <a:xfrm>
            <a:off x="284163" y="1929432"/>
            <a:ext cx="8245474" cy="4373563"/>
          </a:xfrm>
        </p:spPr>
        <p:txBody>
          <a:bodyPr>
            <a:normAutofit fontScale="92500" lnSpcReduction="10000"/>
          </a:bodyPr>
          <a:lstStyle/>
          <a:p>
            <a:r>
              <a:rPr lang="en-US" dirty="0" smtClean="0"/>
              <a:t>MEASURING THE LIGHT VALUE:</a:t>
            </a:r>
          </a:p>
          <a:p>
            <a:pPr lvl="1"/>
            <a:r>
              <a:rPr lang="en-US" dirty="0" smtClean="0"/>
              <a:t>The program use the EV3 Color Sensor in Light Sensor mode</a:t>
            </a:r>
          </a:p>
          <a:p>
            <a:pPr lvl="1"/>
            <a:r>
              <a:rPr lang="en-US" dirty="0" smtClean="0"/>
              <a:t>You will need to measure the light value in between black and white</a:t>
            </a:r>
          </a:p>
          <a:p>
            <a:pPr lvl="1"/>
            <a:r>
              <a:rPr lang="en-US" dirty="0" smtClean="0"/>
              <a:t>Note: If you are an Advanced Team, you can learn to write a calibration program.  We will not be teaching it today because we have a mixed level group.</a:t>
            </a:r>
          </a:p>
          <a:p>
            <a:r>
              <a:rPr lang="en-US" dirty="0" smtClean="0"/>
              <a:t>PORTS: </a:t>
            </a:r>
          </a:p>
          <a:p>
            <a:pPr lvl="1"/>
            <a:r>
              <a:rPr lang="en-US" dirty="0" smtClean="0"/>
              <a:t>The Color Sensor is connected to Port 3.  </a:t>
            </a:r>
          </a:p>
          <a:p>
            <a:pPr lvl="1"/>
            <a:r>
              <a:rPr lang="en-US" dirty="0" smtClean="0"/>
              <a:t>Please change this for your robot. </a:t>
            </a:r>
          </a:p>
          <a:p>
            <a:r>
              <a:rPr lang="en-US" dirty="0" smtClean="0"/>
              <a:t>WHICH SIDE OF THE LINE:</a:t>
            </a:r>
          </a:p>
          <a:p>
            <a:pPr lvl="1"/>
            <a:r>
              <a:rPr lang="en-US" dirty="0" smtClean="0"/>
              <a:t>Please take note of which side of the line the code is written for</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29</a:t>
            </a:fld>
            <a:endParaRPr lang="en-US"/>
          </a:p>
        </p:txBody>
      </p:sp>
    </p:spTree>
    <p:extLst>
      <p:ext uri="{BB962C8B-B14F-4D97-AF65-F5344CB8AC3E}">
        <p14:creationId xmlns:p14="http://schemas.microsoft.com/office/powerpoint/2010/main" val="1374373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Values</a:t>
            </a:r>
            <a:endParaRPr lang="en-US" dirty="0"/>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r>
              <a:rPr lang="en-US" sz="3600" dirty="0" smtClean="0">
                <a:solidFill>
                  <a:srgbClr val="FF0000"/>
                </a:solidFill>
              </a:rPr>
              <a:t>Each team has one piece of cardboard</a:t>
            </a:r>
          </a:p>
          <a:p>
            <a:r>
              <a:rPr lang="en-US" sz="3600" dirty="0" smtClean="0">
                <a:solidFill>
                  <a:srgbClr val="FF0000"/>
                </a:solidFill>
              </a:rPr>
              <a:t>In 5mins decorate your piece with information about you and your team (things you like, where you are from, etc.)</a:t>
            </a:r>
          </a:p>
          <a:p>
            <a:r>
              <a:rPr lang="en-US" sz="3600" dirty="0" smtClean="0">
                <a:solidFill>
                  <a:srgbClr val="FF0000"/>
                </a:solidFill>
              </a:rPr>
              <a:t>Work </a:t>
            </a:r>
            <a:r>
              <a:rPr lang="en-US" sz="3600" dirty="0">
                <a:solidFill>
                  <a:srgbClr val="FF0000"/>
                </a:solidFill>
              </a:rPr>
              <a:t>together to come up with the words &amp; pictures that mean most to your </a:t>
            </a:r>
            <a:r>
              <a:rPr lang="en-US" sz="3600" dirty="0" smtClean="0">
                <a:solidFill>
                  <a:srgbClr val="FF0000"/>
                </a:solidFill>
              </a:rPr>
              <a:t>team</a:t>
            </a:r>
          </a:p>
          <a:p>
            <a:r>
              <a:rPr lang="en-US" sz="3600" dirty="0" smtClean="0">
                <a:solidFill>
                  <a:srgbClr val="FF0000"/>
                </a:solidFill>
              </a:rPr>
              <a:t>Each team will have 1 min to present to everyone else</a:t>
            </a:r>
          </a:p>
          <a:p>
            <a:endParaRPr lang="en-US" sz="3600" dirty="0" smtClean="0">
              <a:solidFill>
                <a:srgbClr val="0070C0"/>
              </a:solidFill>
            </a:endParaRPr>
          </a:p>
          <a:p>
            <a:endParaRPr lang="en-US" sz="3600" dirty="0">
              <a:solidFill>
                <a:srgbClr val="00B050"/>
              </a:solidFill>
            </a:endParaRPr>
          </a:p>
          <a:p>
            <a:pPr marL="0" indent="0">
              <a:buNone/>
            </a:pPr>
            <a:endParaRPr lang="en-US" sz="3600" dirty="0" smtClean="0">
              <a:solidFill>
                <a:srgbClr val="00B050"/>
              </a:solidFill>
            </a:endParaRP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3137308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Use Port View</a:t>
            </a:r>
            <a:endParaRPr lang="en-US" dirty="0"/>
          </a:p>
        </p:txBody>
      </p:sp>
      <p:sp>
        <p:nvSpPr>
          <p:cNvPr id="3" name="Content Placeholder 2"/>
          <p:cNvSpPr>
            <a:spLocks noGrp="1"/>
          </p:cNvSpPr>
          <p:nvPr>
            <p:ph idx="1"/>
          </p:nvPr>
        </p:nvSpPr>
        <p:spPr>
          <a:xfrm>
            <a:off x="457199" y="1701497"/>
            <a:ext cx="8245474" cy="3870608"/>
          </a:xfrm>
        </p:spPr>
        <p:txBody>
          <a:bodyPr/>
          <a:lstStyle/>
          <a:p>
            <a:r>
              <a:rPr lang="en-US" dirty="0" smtClean="0"/>
              <a:t>Try “port view” on </a:t>
            </a:r>
            <a:r>
              <a:rPr lang="en-US" dirty="0"/>
              <a:t>brick (on Brick Apps </a:t>
            </a:r>
            <a:r>
              <a:rPr lang="en-US" dirty="0" smtClean="0"/>
              <a:t>tab)</a:t>
            </a:r>
          </a:p>
          <a:p>
            <a:pPr lvl="1"/>
            <a:r>
              <a:rPr lang="en-US" dirty="0" smtClean="0"/>
              <a:t>Place your robot on the line</a:t>
            </a:r>
          </a:p>
          <a:p>
            <a:pPr lvl="1"/>
            <a:r>
              <a:rPr lang="en-US" dirty="0" smtClean="0"/>
              <a:t>Navigate to the right sensor port</a:t>
            </a:r>
          </a:p>
          <a:p>
            <a:pPr lvl="1"/>
            <a:r>
              <a:rPr lang="en-US" dirty="0" smtClean="0"/>
              <a:t>Take the light value</a:t>
            </a:r>
          </a:p>
          <a:p>
            <a:pPr lvl="1"/>
            <a:r>
              <a:rPr lang="en-US" dirty="0" smtClean="0"/>
              <a:t>Try placing your robot on white also.</a:t>
            </a:r>
          </a:p>
          <a:p>
            <a:endParaRPr lang="en-US" dirty="0"/>
          </a:p>
        </p:txBody>
      </p:sp>
      <p:sp>
        <p:nvSpPr>
          <p:cNvPr id="6" name="Footer Placeholder 5"/>
          <p:cNvSpPr>
            <a:spLocks noGrp="1"/>
          </p:cNvSpPr>
          <p:nvPr>
            <p:ph type="ftr" sz="quarter" idx="11"/>
          </p:nvPr>
        </p:nvSpPr>
        <p:spPr/>
        <p:txBody>
          <a:bodyPr/>
          <a:lstStyle/>
          <a:p>
            <a:r>
              <a:rPr lang="en-US" smtClean="0"/>
              <a:t>Copyright © EV3Lessons.com 2015 (Last edit: 2/26/2015)</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30</a:t>
            </a:fld>
            <a:endParaRPr lang="en-US"/>
          </a:p>
        </p:txBody>
      </p:sp>
      <p:sp>
        <p:nvSpPr>
          <p:cNvPr id="7" name="Right Arrow 6"/>
          <p:cNvSpPr/>
          <p:nvPr/>
        </p:nvSpPr>
        <p:spPr>
          <a:xfrm>
            <a:off x="3657600" y="4521200"/>
            <a:ext cx="972152" cy="48768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758334" y="4006256"/>
            <a:ext cx="3548125" cy="1998312"/>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89375" y="4145633"/>
            <a:ext cx="3116451" cy="1858936"/>
          </a:xfrm>
          <a:prstGeom prst="rect">
            <a:avLst/>
          </a:prstGeom>
          <a:scene3d>
            <a:camera prst="orthographicFront">
              <a:rot lat="0" lon="0" rev="0"/>
            </a:camera>
            <a:lightRig rig="threePt" dir="t"/>
          </a:scene3d>
          <a:sp3d>
            <a:bevelT prst="relaxedInset"/>
          </a:sp3d>
        </p:spPr>
      </p:pic>
    </p:spTree>
    <p:extLst>
      <p:ext uri="{BB962C8B-B14F-4D97-AF65-F5344CB8AC3E}">
        <p14:creationId xmlns:p14="http://schemas.microsoft.com/office/powerpoint/2010/main" val="317619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measure the value between black and white</a:t>
            </a:r>
            <a:endParaRPr lang="en-US" dirty="0"/>
          </a:p>
        </p:txBody>
      </p:sp>
      <p:sp>
        <p:nvSpPr>
          <p:cNvPr id="3" name="Content Placeholder 2"/>
          <p:cNvSpPr>
            <a:spLocks noGrp="1"/>
          </p:cNvSpPr>
          <p:nvPr>
            <p:ph idx="1"/>
          </p:nvPr>
        </p:nvSpPr>
        <p:spPr>
          <a:xfrm>
            <a:off x="284163" y="2133600"/>
            <a:ext cx="8755665" cy="4303432"/>
          </a:xfrm>
        </p:spPr>
        <p:txBody>
          <a:bodyPr/>
          <a:lstStyle/>
          <a:p>
            <a:pPr marL="0" indent="0">
              <a:buNone/>
            </a:pPr>
            <a:endParaRPr lang="en-US" dirty="0" smtClean="0"/>
          </a:p>
          <a:p>
            <a:r>
              <a:rPr lang="en-US" dirty="0" smtClean="0"/>
              <a:t>Place your robot on BLACK. Write down the value.</a:t>
            </a:r>
          </a:p>
          <a:p>
            <a:r>
              <a:rPr lang="en-US" dirty="0" smtClean="0"/>
              <a:t>Place your robot on WHITE. Write down the value.</a:t>
            </a:r>
          </a:p>
          <a:p>
            <a:r>
              <a:rPr lang="en-US" dirty="0" smtClean="0"/>
              <a:t>ADD the two values and divide by 2. ((</a:t>
            </a:r>
            <a:r>
              <a:rPr lang="en-US" dirty="0" err="1" smtClean="0"/>
              <a:t>a+b</a:t>
            </a:r>
            <a:r>
              <a:rPr lang="en-US" dirty="0" smtClean="0"/>
              <a:t>)/2)</a:t>
            </a:r>
          </a:p>
          <a:p>
            <a:endParaRPr lang="en-US" dirty="0" smtClean="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31</a:t>
            </a:fld>
            <a:endParaRPr lang="en-US"/>
          </a:p>
        </p:txBody>
      </p:sp>
    </p:spTree>
    <p:extLst>
      <p:ext uri="{BB962C8B-B14F-4D97-AF65-F5344CB8AC3E}">
        <p14:creationId xmlns:p14="http://schemas.microsoft.com/office/powerpoint/2010/main" val="2751568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 Proportional Line Follower</a:t>
            </a:r>
            <a:endParaRPr lang="en-US" dirty="0"/>
          </a:p>
        </p:txBody>
      </p:sp>
      <p:sp>
        <p:nvSpPr>
          <p:cNvPr id="3" name="Content Placeholder 2"/>
          <p:cNvSpPr>
            <a:spLocks noGrp="1"/>
          </p:cNvSpPr>
          <p:nvPr>
            <p:ph idx="1"/>
          </p:nvPr>
        </p:nvSpPr>
        <p:spPr>
          <a:xfrm>
            <a:off x="367957" y="2133600"/>
            <a:ext cx="8490294" cy="4303432"/>
          </a:xfrm>
        </p:spPr>
        <p:txBody>
          <a:bodyPr>
            <a:normAutofit fontScale="85000" lnSpcReduction="20000"/>
          </a:bodyPr>
          <a:lstStyle/>
          <a:p>
            <a:pPr marL="0" indent="0">
              <a:buNone/>
            </a:pPr>
            <a:r>
              <a:rPr lang="en-US" dirty="0">
                <a:solidFill>
                  <a:srgbClr val="FF0000"/>
                </a:solidFill>
              </a:rPr>
              <a:t>Challenge 4: </a:t>
            </a:r>
            <a:r>
              <a:rPr lang="en-US" dirty="0"/>
              <a:t>Can you write a </a:t>
            </a:r>
            <a:r>
              <a:rPr lang="en-US" dirty="0">
                <a:solidFill>
                  <a:srgbClr val="FF0000"/>
                </a:solidFill>
              </a:rPr>
              <a:t>proportional line follower </a:t>
            </a:r>
            <a:r>
              <a:rPr lang="en-US" dirty="0"/>
              <a:t>that changes the angle of the turn depending on how far away from the line the robot is</a:t>
            </a:r>
            <a:r>
              <a:rPr lang="en-US" dirty="0" smtClean="0"/>
              <a:t>?</a:t>
            </a:r>
          </a:p>
          <a:p>
            <a:pPr marL="0" indent="0">
              <a:buNone/>
            </a:pPr>
            <a:r>
              <a:rPr lang="en-US" dirty="0" err="1" smtClean="0"/>
              <a:t>Pseudocode</a:t>
            </a:r>
            <a:r>
              <a:rPr lang="en-US" dirty="0" smtClean="0"/>
              <a:t>:</a:t>
            </a:r>
          </a:p>
          <a:p>
            <a:pPr marL="457200" indent="-457200">
              <a:buFont typeface="+mj-lt"/>
              <a:buAutoNum type="arabicPeriod"/>
            </a:pPr>
            <a:r>
              <a:rPr lang="en-US" dirty="0" smtClean="0"/>
              <a:t>Reset the Rotation sensor (Only required for line following for a total distance)</a:t>
            </a:r>
          </a:p>
          <a:p>
            <a:pPr marL="457200" indent="-457200">
              <a:buFont typeface="+mj-lt"/>
              <a:buAutoNum type="arabicPeriod"/>
            </a:pPr>
            <a:r>
              <a:rPr lang="en-US" dirty="0" smtClean="0"/>
              <a:t>Compute the error = </a:t>
            </a:r>
            <a:r>
              <a:rPr lang="en-US" dirty="0"/>
              <a:t>D</a:t>
            </a:r>
            <a:r>
              <a:rPr lang="en-US" dirty="0" smtClean="0"/>
              <a:t>istance from line = (Light sensor reading – Target Reading)</a:t>
            </a:r>
          </a:p>
          <a:p>
            <a:pPr marL="457200" indent="-457200">
              <a:buFont typeface="+mj-lt"/>
              <a:buAutoNum type="arabicPeriod"/>
            </a:pPr>
            <a:r>
              <a:rPr lang="en-US" dirty="0" smtClean="0"/>
              <a:t>Scale the error to determine a correction amount. Adjust your scaling factor to make you robot follow the line more smoothly.</a:t>
            </a:r>
          </a:p>
          <a:p>
            <a:pPr marL="457200" indent="-457200">
              <a:buFont typeface="+mj-lt"/>
              <a:buAutoNum type="arabicPeriod"/>
            </a:pPr>
            <a:r>
              <a:rPr lang="en-US" dirty="0" smtClean="0"/>
              <a:t>Use the Correction value (computer in Step 3) to adjust the robot’s turn towards the line.</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32</a:t>
            </a:fld>
            <a:endParaRPr lang="en-US"/>
          </a:p>
        </p:txBody>
      </p:sp>
    </p:spTree>
    <p:extLst>
      <p:ext uri="{BB962C8B-B14F-4D97-AF65-F5344CB8AC3E}">
        <p14:creationId xmlns:p14="http://schemas.microsoft.com/office/powerpoint/2010/main" val="16368082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354" y="477182"/>
            <a:ext cx="8245475" cy="918498"/>
          </a:xfrm>
          <a:noFill/>
        </p:spPr>
        <p:txBody>
          <a:bodyPr>
            <a:normAutofit/>
          </a:bodyPr>
          <a:lstStyle/>
          <a:p>
            <a:r>
              <a:rPr lang="en-US" dirty="0" smtClean="0"/>
              <a:t>Solution: Proportional Line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pic>
        <p:nvPicPr>
          <p:cNvPr id="3" name="Picture 2" descr="Screen Shot 2014-10-18 at 4.44.29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9687" y="1994154"/>
            <a:ext cx="8840497" cy="4442878"/>
          </a:xfrm>
          <a:prstGeom prst="rect">
            <a:avLst/>
          </a:prstGeom>
        </p:spPr>
      </p:pic>
      <p:sp>
        <p:nvSpPr>
          <p:cNvPr id="6" name="Slide Number Placeholder 5"/>
          <p:cNvSpPr>
            <a:spLocks noGrp="1"/>
          </p:cNvSpPr>
          <p:nvPr>
            <p:ph type="sldNum" sz="quarter" idx="12"/>
          </p:nvPr>
        </p:nvSpPr>
        <p:spPr/>
        <p:txBody>
          <a:bodyPr/>
          <a:lstStyle/>
          <a:p>
            <a:fld id="{4382A7F7-08BF-4252-8141-63FB96055BBB}" type="slidenum">
              <a:rPr lang="en-US" smtClean="0"/>
              <a:t>33</a:t>
            </a:fld>
            <a:endParaRPr lang="en-US"/>
          </a:p>
        </p:txBody>
      </p:sp>
    </p:spTree>
    <p:extLst>
      <p:ext uri="{BB962C8B-B14F-4D97-AF65-F5344CB8AC3E}">
        <p14:creationId xmlns:p14="http://schemas.microsoft.com/office/powerpoint/2010/main" val="4654142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r>
              <a:rPr lang="en-US" dirty="0"/>
              <a:t>This tutorial was created by Sanjay Seshan and Arvind Seshan from Droids Robotics.</a:t>
            </a:r>
          </a:p>
          <a:p>
            <a:pPr lvl="1"/>
            <a:r>
              <a:rPr lang="en-US" dirty="0" smtClean="0"/>
              <a:t>Author’s Email: team@droidsrobotics.org</a:t>
            </a:r>
          </a:p>
          <a:p>
            <a:r>
              <a:rPr lang="en-US" dirty="0" smtClean="0"/>
              <a:t>More lessons at </a:t>
            </a:r>
            <a:r>
              <a:rPr lang="en-US" dirty="0" smtClean="0">
                <a:hlinkClick r:id="rId3"/>
              </a:rPr>
              <a:t>www.ev3lessons.com</a:t>
            </a:r>
            <a:endParaRPr lang="en-US" dirty="0" smtClean="0"/>
          </a:p>
          <a:p>
            <a:r>
              <a:rPr lang="en-US" dirty="0" smtClean="0"/>
              <a:t>Full lessons at 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487" y="4471690"/>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34</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Project Presentations</a:t>
            </a:r>
            <a:endParaRPr lang="en-US" dirty="0"/>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r>
              <a:rPr lang="en-US" sz="3600" dirty="0" smtClean="0">
                <a:solidFill>
                  <a:srgbClr val="00B050"/>
                </a:solidFill>
              </a:rPr>
              <a:t>Learning how to make good presentations  is important</a:t>
            </a:r>
          </a:p>
          <a:p>
            <a:r>
              <a:rPr lang="en-US" sz="3600" dirty="0" smtClean="0">
                <a:solidFill>
                  <a:srgbClr val="00B050"/>
                </a:solidFill>
              </a:rPr>
              <a:t>We have examples from award-winning teams to inspire you</a:t>
            </a:r>
          </a:p>
          <a:p>
            <a:r>
              <a:rPr lang="en-US" sz="3600" dirty="0" smtClean="0">
                <a:solidFill>
                  <a:srgbClr val="00B050"/>
                </a:solidFill>
              </a:rPr>
              <a:t>As you watch each clip think about what that team did well</a:t>
            </a:r>
          </a:p>
          <a:p>
            <a:r>
              <a:rPr lang="en-US" sz="3600" dirty="0" smtClean="0">
                <a:solidFill>
                  <a:srgbClr val="00B050"/>
                </a:solidFill>
              </a:rPr>
              <a:t>Remember that presentation is only 1/3 of the Research component!</a:t>
            </a:r>
          </a:p>
          <a:p>
            <a:endParaRPr lang="en-US" sz="3600" dirty="0" smtClean="0">
              <a:solidFill>
                <a:srgbClr val="0070C0"/>
              </a:solidFill>
            </a:endParaRPr>
          </a:p>
          <a:p>
            <a:endParaRPr lang="en-US" sz="3600" dirty="0">
              <a:solidFill>
                <a:srgbClr val="00B050"/>
              </a:solidFill>
            </a:endParaRPr>
          </a:p>
          <a:p>
            <a:pPr marL="0" indent="0">
              <a:buNone/>
            </a:pPr>
            <a:endParaRPr lang="en-US" sz="3600" dirty="0" smtClean="0">
              <a:solidFill>
                <a:srgbClr val="00B050"/>
              </a:solidFill>
            </a:endParaRP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458618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Design</a:t>
            </a:r>
            <a:endParaRPr lang="en-US" dirty="0"/>
          </a:p>
        </p:txBody>
      </p:sp>
      <p:sp>
        <p:nvSpPr>
          <p:cNvPr id="3" name="Content Placeholder 2"/>
          <p:cNvSpPr>
            <a:spLocks noGrp="1"/>
          </p:cNvSpPr>
          <p:nvPr>
            <p:ph idx="1"/>
          </p:nvPr>
        </p:nvSpPr>
        <p:spPr>
          <a:xfrm>
            <a:off x="284163" y="2133600"/>
            <a:ext cx="8574087" cy="3992563"/>
          </a:xfrm>
        </p:spPr>
        <p:txBody>
          <a:bodyPr>
            <a:normAutofit fontScale="70000" lnSpcReduction="20000"/>
          </a:bodyPr>
          <a:lstStyle/>
          <a:p>
            <a:r>
              <a:rPr lang="en-US" sz="3600" dirty="0" smtClean="0">
                <a:solidFill>
                  <a:srgbClr val="7030A0"/>
                </a:solidFill>
              </a:rPr>
              <a:t>Base robot</a:t>
            </a:r>
          </a:p>
          <a:p>
            <a:pPr lvl="1"/>
            <a:r>
              <a:rPr lang="en-US" sz="3400" dirty="0" smtClean="0">
                <a:solidFill>
                  <a:srgbClr val="7030A0"/>
                </a:solidFill>
              </a:rPr>
              <a:t>Outer wall</a:t>
            </a:r>
          </a:p>
          <a:p>
            <a:pPr lvl="1"/>
            <a:r>
              <a:rPr lang="en-US" sz="3400" dirty="0" smtClean="0">
                <a:solidFill>
                  <a:srgbClr val="7030A0"/>
                </a:solidFill>
              </a:rPr>
              <a:t>2 shielded color sensors</a:t>
            </a:r>
          </a:p>
          <a:p>
            <a:pPr lvl="1"/>
            <a:r>
              <a:rPr lang="en-US" sz="3400" dirty="0" smtClean="0">
                <a:solidFill>
                  <a:srgbClr val="7030A0"/>
                </a:solidFill>
              </a:rPr>
              <a:t>Caster wheel</a:t>
            </a:r>
          </a:p>
          <a:p>
            <a:pPr lvl="1"/>
            <a:r>
              <a:rPr lang="en-US" sz="3400" dirty="0" smtClean="0">
                <a:solidFill>
                  <a:srgbClr val="7030A0"/>
                </a:solidFill>
              </a:rPr>
              <a:t>Well balanced/solid construction</a:t>
            </a:r>
          </a:p>
          <a:p>
            <a:pPr lvl="1"/>
            <a:r>
              <a:rPr lang="en-US" sz="3400" dirty="0" smtClean="0">
                <a:solidFill>
                  <a:srgbClr val="7030A0"/>
                </a:solidFill>
              </a:rPr>
              <a:t>Compact design</a:t>
            </a:r>
          </a:p>
          <a:p>
            <a:r>
              <a:rPr lang="en-US" sz="3600" dirty="0" smtClean="0">
                <a:solidFill>
                  <a:srgbClr val="7030A0"/>
                </a:solidFill>
              </a:rPr>
              <a:t>Attachments</a:t>
            </a:r>
          </a:p>
          <a:p>
            <a:pPr lvl="1"/>
            <a:r>
              <a:rPr lang="en-US" sz="3400" dirty="0" smtClean="0">
                <a:solidFill>
                  <a:srgbClr val="7030A0"/>
                </a:solidFill>
              </a:rPr>
              <a:t>Easy on, easy off</a:t>
            </a:r>
          </a:p>
          <a:p>
            <a:pPr lvl="1"/>
            <a:r>
              <a:rPr lang="en-US" sz="3400" dirty="0" smtClean="0">
                <a:solidFill>
                  <a:srgbClr val="7030A0"/>
                </a:solidFill>
              </a:rPr>
              <a:t>Motorized</a:t>
            </a:r>
          </a:p>
          <a:p>
            <a:pPr lvl="1"/>
            <a:r>
              <a:rPr lang="en-US" sz="3400" dirty="0" smtClean="0">
                <a:solidFill>
                  <a:srgbClr val="7030A0"/>
                </a:solidFill>
              </a:rPr>
              <a:t>Passive</a:t>
            </a:r>
          </a:p>
          <a:p>
            <a:endParaRPr lang="en-US" sz="3600" dirty="0" smtClean="0">
              <a:solidFill>
                <a:srgbClr val="0070C0"/>
              </a:solidFill>
            </a:endParaRPr>
          </a:p>
          <a:p>
            <a:endParaRPr lang="en-US" sz="3600" dirty="0">
              <a:solidFill>
                <a:srgbClr val="00B050"/>
              </a:solidFill>
            </a:endParaRPr>
          </a:p>
          <a:p>
            <a:pPr marL="0" indent="0">
              <a:buNone/>
            </a:pPr>
            <a:endParaRPr lang="en-US" sz="3600" dirty="0" smtClean="0">
              <a:solidFill>
                <a:srgbClr val="00B050"/>
              </a:solidFill>
            </a:endParaRP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1671407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527" y="2621315"/>
            <a:ext cx="8377324" cy="1602037"/>
          </a:xfrm>
        </p:spPr>
        <p:txBody>
          <a:bodyPr>
            <a:noAutofit/>
          </a:bodyPr>
          <a:lstStyle/>
          <a:p>
            <a:r>
              <a:rPr lang="en-US" sz="4000" dirty="0" smtClean="0">
                <a:solidFill>
                  <a:schemeClr val="tx2"/>
                </a:solidFill>
              </a:rPr>
              <a:t>Programming </a:t>
            </a:r>
            <a:r>
              <a:rPr lang="en-US" sz="4000" dirty="0" smtClean="0">
                <a:solidFill>
                  <a:schemeClr val="tx2"/>
                </a:solidFill>
              </a:rPr>
              <a:t>Lesson:</a:t>
            </a:r>
            <a:br>
              <a:rPr lang="en-US" sz="4000" dirty="0" smtClean="0">
                <a:solidFill>
                  <a:schemeClr val="tx2"/>
                </a:solidFill>
              </a:rPr>
            </a:br>
            <a:r>
              <a:rPr lang="en-US" sz="4000" dirty="0" smtClean="0">
                <a:solidFill>
                  <a:schemeClr val="tx2"/>
                </a:solidFill>
              </a:rPr>
              <a:t>Improving Robot Reliability in FLL</a:t>
            </a:r>
            <a:endParaRPr lang="en-US" sz="4000" dirty="0">
              <a:solidFill>
                <a:schemeClr val="tx2"/>
              </a:solidFill>
            </a:endParaRPr>
          </a:p>
        </p:txBody>
      </p:sp>
      <p:sp>
        <p:nvSpPr>
          <p:cNvPr id="3" name="Subtitle 2"/>
          <p:cNvSpPr>
            <a:spLocks noGrp="1"/>
          </p:cNvSpPr>
          <p:nvPr>
            <p:ph type="subTitle" idx="1"/>
          </p:nvPr>
        </p:nvSpPr>
        <p:spPr>
          <a:xfrm>
            <a:off x="316595" y="4897745"/>
            <a:ext cx="5326597" cy="1151697"/>
          </a:xfrm>
        </p:spPr>
        <p:txBody>
          <a:bodyPr/>
          <a:lstStyle/>
          <a:p>
            <a:r>
              <a:rPr lang="en-US" dirty="0" smtClean="0"/>
              <a:t>In</a:t>
            </a:r>
            <a:endParaRPr lang="en-US" dirty="0"/>
          </a:p>
        </p:txBody>
      </p:sp>
      <p:sp>
        <p:nvSpPr>
          <p:cNvPr id="5" name="TextBox 4"/>
          <p:cNvSpPr txBox="1"/>
          <p:nvPr/>
        </p:nvSpPr>
        <p:spPr>
          <a:xfrm>
            <a:off x="1593226" y="5403111"/>
            <a:ext cx="5081995" cy="646331"/>
          </a:xfrm>
          <a:prstGeom prst="rect">
            <a:avLst/>
          </a:prstGeom>
          <a:noFill/>
        </p:spPr>
        <p:txBody>
          <a:bodyPr wrap="square" rtlCol="0">
            <a:spAutoFit/>
          </a:bodyPr>
          <a:lstStyle/>
          <a:p>
            <a:r>
              <a:rPr lang="en-US" sz="3600" dirty="0" smtClean="0"/>
              <a:t>By Droids Robotics</a:t>
            </a:r>
            <a:endParaRPr lang="en-US" sz="3600" dirty="0"/>
          </a:p>
        </p:txBody>
      </p:sp>
      <p:pic>
        <p:nvPicPr>
          <p:cNvPr id="7" name="Picture 6"/>
          <p:cNvPicPr>
            <a:picLocks noChangeAspect="1"/>
          </p:cNvPicPr>
          <p:nvPr/>
        </p:nvPicPr>
        <p:blipFill>
          <a:blip r:embed="rId3"/>
          <a:stretch>
            <a:fillRect/>
          </a:stretch>
        </p:blipFill>
        <p:spPr>
          <a:xfrm>
            <a:off x="7707251" y="5773587"/>
            <a:ext cx="1117600" cy="393700"/>
          </a:xfrm>
          <a:prstGeom prst="rect">
            <a:avLst/>
          </a:prstGeom>
        </p:spPr>
      </p:pic>
      <p:pic>
        <p:nvPicPr>
          <p:cNvPr id="8" name="Picture 2"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520340" y="931696"/>
            <a:ext cx="4231698" cy="1571774"/>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roidslogo2.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02306" y="4964247"/>
            <a:ext cx="1085195" cy="1085195"/>
          </a:xfrm>
          <a:prstGeom prst="rect">
            <a:avLst/>
          </a:prstGeom>
        </p:spPr>
      </p:pic>
    </p:spTree>
    <p:extLst>
      <p:ext uri="{BB962C8B-B14F-4D97-AF65-F5344CB8AC3E}">
        <p14:creationId xmlns:p14="http://schemas.microsoft.com/office/powerpoint/2010/main" val="2039001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2917" y="519634"/>
            <a:ext cx="6597880" cy="826789"/>
          </a:xfrm>
          <a:noFill/>
        </p:spPr>
        <p:txBody>
          <a:bodyPr>
            <a:normAutofit fontScale="90000"/>
          </a:bodyPr>
          <a:lstStyle/>
          <a:p>
            <a:r>
              <a:rPr lang="en-US" dirty="0" smtClean="0"/>
              <a:t>Common Sources of Problems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9605637"/>
              </p:ext>
            </p:extLst>
          </p:nvPr>
        </p:nvGraphicFramePr>
        <p:xfrm>
          <a:off x="579749" y="1966966"/>
          <a:ext cx="8191048" cy="2291080"/>
        </p:xfrm>
        <a:graphic>
          <a:graphicData uri="http://schemas.openxmlformats.org/drawingml/2006/table">
            <a:tbl>
              <a:tblPr firstRow="1" bandRow="1">
                <a:tableStyleId>{5C22544A-7EE6-4342-B048-85BDC9FD1C3A}</a:tableStyleId>
              </a:tblPr>
              <a:tblGrid>
                <a:gridCol w="4095524"/>
                <a:gridCol w="4095524"/>
              </a:tblGrid>
              <a:tr h="370840">
                <a:tc>
                  <a:txBody>
                    <a:bodyPr/>
                    <a:lstStyle/>
                    <a:p>
                      <a:r>
                        <a:rPr lang="en-US" dirty="0" smtClean="0"/>
                        <a:t>Problem</a:t>
                      </a:r>
                      <a:endParaRPr lang="en-US" dirty="0"/>
                    </a:p>
                  </a:txBody>
                  <a:tcPr/>
                </a:tc>
                <a:tc>
                  <a:txBody>
                    <a:bodyPr/>
                    <a:lstStyle/>
                    <a:p>
                      <a:r>
                        <a:rPr lang="en-US" dirty="0" smtClean="0"/>
                        <a:t>Impact</a:t>
                      </a:r>
                      <a:endParaRPr lang="en-US" dirty="0"/>
                    </a:p>
                  </a:txBody>
                  <a:tcPr/>
                </a:tc>
              </a:tr>
              <a:tr h="370840">
                <a:tc>
                  <a:txBody>
                    <a:bodyPr/>
                    <a:lstStyle/>
                    <a:p>
                      <a:r>
                        <a:rPr lang="en-US" b="0" dirty="0" smtClean="0">
                          <a:solidFill>
                            <a:schemeClr val="tx1"/>
                          </a:solidFill>
                        </a:rPr>
                        <a:t>Alignment in base varies from run to run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run is different</a:t>
                      </a:r>
                      <a:r>
                        <a:rPr lang="en-US" baseline="0" dirty="0" smtClean="0"/>
                        <a:t> and missions sometimes work. </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Robots don’t travel straight or turn exactly the same amount</a:t>
                      </a:r>
                    </a:p>
                  </a:txBody>
                  <a:tcPr/>
                </a:tc>
                <a:tc>
                  <a:txBody>
                    <a:bodyPr/>
                    <a:lstStyle/>
                    <a:p>
                      <a:r>
                        <a:rPr lang="en-US" dirty="0" smtClean="0"/>
                        <a:t>It is hard</a:t>
                      </a:r>
                      <a:r>
                        <a:rPr lang="en-US" baseline="0" dirty="0" smtClean="0"/>
                        <a:t> to predict the robot location exactly.</a:t>
                      </a:r>
                      <a:endParaRPr lang="en-US" dirty="0"/>
                    </a:p>
                  </a:txBody>
                  <a:tcPr/>
                </a:tc>
              </a:tr>
              <a:tr h="370840">
                <a:tc>
                  <a:txBody>
                    <a:bodyPr/>
                    <a:lstStyle/>
                    <a:p>
                      <a:r>
                        <a:rPr lang="en-US" b="0" dirty="0" smtClean="0">
                          <a:solidFill>
                            <a:schemeClr val="tx1"/>
                          </a:solidFill>
                        </a:rPr>
                        <a:t>Errors accumulate as you travel</a:t>
                      </a:r>
                    </a:p>
                  </a:txBody>
                  <a:tcPr/>
                </a:tc>
                <a:tc>
                  <a:txBody>
                    <a:bodyPr/>
                    <a:lstStyle/>
                    <a:p>
                      <a:r>
                        <a:rPr lang="en-US" dirty="0" smtClean="0"/>
                        <a:t>Missions far from base fail often. It is hard</a:t>
                      </a:r>
                      <a:r>
                        <a:rPr lang="en-US" baseline="0" dirty="0" smtClean="0"/>
                        <a:t> to do many missions on the same run.</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 2015, EV3Lessons.com, (last edit 4/5/2015)</a:t>
            </a:r>
            <a:endParaRPr lang="en-US"/>
          </a:p>
        </p:txBody>
      </p:sp>
    </p:spTree>
    <p:extLst>
      <p:ext uri="{BB962C8B-B14F-4D97-AF65-F5344CB8AC3E}">
        <p14:creationId xmlns:p14="http://schemas.microsoft.com/office/powerpoint/2010/main" val="1527386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394" y="426720"/>
            <a:ext cx="8500365" cy="1099446"/>
          </a:xfrm>
          <a:noFill/>
        </p:spPr>
        <p:txBody>
          <a:bodyPr>
            <a:normAutofit/>
          </a:bodyPr>
          <a:lstStyle/>
          <a:p>
            <a:r>
              <a:rPr lang="en-US" dirty="0" smtClean="0"/>
              <a:t>Starting Points in Base are Critical</a:t>
            </a:r>
            <a:endParaRPr lang="en-US" dirty="0"/>
          </a:p>
        </p:txBody>
      </p:sp>
      <p:sp>
        <p:nvSpPr>
          <p:cNvPr id="3" name="Content Placeholder 2"/>
          <p:cNvSpPr>
            <a:spLocks noGrp="1"/>
          </p:cNvSpPr>
          <p:nvPr>
            <p:ph idx="1"/>
          </p:nvPr>
        </p:nvSpPr>
        <p:spPr>
          <a:xfrm>
            <a:off x="464412" y="1902010"/>
            <a:ext cx="5717500" cy="4237184"/>
          </a:xfrm>
          <a:ln>
            <a:noFill/>
          </a:ln>
        </p:spPr>
        <p:txBody>
          <a:bodyPr>
            <a:normAutofit fontScale="92500" lnSpcReduction="20000"/>
          </a:bodyPr>
          <a:lstStyle/>
          <a:p>
            <a:r>
              <a:rPr lang="en-US" dirty="0" smtClean="0"/>
              <a:t>FLL teams need to figure out where to start in base</a:t>
            </a:r>
          </a:p>
          <a:p>
            <a:pPr lvl="1"/>
            <a:r>
              <a:rPr lang="en-US" b="1" dirty="0" smtClean="0"/>
              <a:t>Jigs: </a:t>
            </a:r>
            <a:r>
              <a:rPr lang="en-US" dirty="0" smtClean="0"/>
              <a:t>a LEGO ruler/wall that your robot can align against them in base</a:t>
            </a:r>
          </a:p>
          <a:p>
            <a:pPr lvl="1"/>
            <a:r>
              <a:rPr lang="en-US" b="1" dirty="0" smtClean="0"/>
              <a:t>Same start each time: </a:t>
            </a:r>
            <a:r>
              <a:rPr lang="en-US" dirty="0" smtClean="0"/>
              <a:t>pick one spot and start there no matter what the mission for easy starts</a:t>
            </a:r>
          </a:p>
          <a:p>
            <a:pPr lvl="1"/>
            <a:r>
              <a:rPr lang="en-US" b="1" dirty="0" smtClean="0"/>
              <a:t>Inch marks: </a:t>
            </a:r>
            <a:r>
              <a:rPr lang="en-US" dirty="0" smtClean="0"/>
              <a:t>Use the inch marks to pick a starting spot for each run</a:t>
            </a:r>
          </a:p>
          <a:p>
            <a:pPr lvl="1"/>
            <a:r>
              <a:rPr lang="en-US" b="1" dirty="0" smtClean="0"/>
              <a:t>Words: </a:t>
            </a:r>
            <a:r>
              <a:rPr lang="en-US" dirty="0" smtClean="0"/>
              <a:t>Base has words. If you aren’t near an inch mark, pick a word or letter to start on.	</a:t>
            </a:r>
          </a:p>
          <a:p>
            <a:r>
              <a:rPr lang="en-US" dirty="0" smtClean="0"/>
              <a:t>Even better, try to find a way to align the robot using other techniques (see next page)</a:t>
            </a:r>
          </a:p>
        </p:txBody>
      </p:sp>
      <p:sp>
        <p:nvSpPr>
          <p:cNvPr id="4" name="Footer Placeholder 3"/>
          <p:cNvSpPr>
            <a:spLocks noGrp="1"/>
          </p:cNvSpPr>
          <p:nvPr>
            <p:ph type="ftr" sz="quarter" idx="11"/>
          </p:nvPr>
        </p:nvSpPr>
        <p:spPr>
          <a:xfrm>
            <a:off x="174812" y="6324790"/>
            <a:ext cx="6007100" cy="365125"/>
          </a:xfrm>
        </p:spPr>
        <p:txBody>
          <a:bodyPr/>
          <a:lstStyle/>
          <a:p>
            <a:r>
              <a:rPr lang="en-US" smtClean="0"/>
              <a:t>© 2015, EV3Lessons.com, (last edit 4/5/2015)</a:t>
            </a:r>
            <a:endParaRPr lang="en-US"/>
          </a:p>
        </p:txBody>
      </p:sp>
      <p:grpSp>
        <p:nvGrpSpPr>
          <p:cNvPr id="20" name="Group 19"/>
          <p:cNvGrpSpPr/>
          <p:nvPr/>
        </p:nvGrpSpPr>
        <p:grpSpPr>
          <a:xfrm rot="16200000">
            <a:off x="6812631" y="2282072"/>
            <a:ext cx="1929324" cy="2080962"/>
            <a:chOff x="7130258" y="2305921"/>
            <a:chExt cx="1929324" cy="2080962"/>
          </a:xfrm>
        </p:grpSpPr>
        <p:sp>
          <p:nvSpPr>
            <p:cNvPr id="14" name="Rectangle 13"/>
            <p:cNvSpPr/>
            <p:nvPr/>
          </p:nvSpPr>
          <p:spPr>
            <a:xfrm>
              <a:off x="7218332" y="2437400"/>
              <a:ext cx="1793706" cy="194948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5400000">
              <a:off x="7374307" y="2381700"/>
              <a:ext cx="768731" cy="980312"/>
            </a:xfrm>
            <a:prstGeom prst="rtTriangle">
              <a:avLst/>
            </a:prstGeom>
            <a:solidFill>
              <a:srgbClr val="FFFFFF"/>
            </a:solidFill>
            <a:ln w="38100" cmpd="sng">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rot="19027525">
              <a:off x="7678581" y="2905314"/>
              <a:ext cx="674712" cy="701814"/>
              <a:chOff x="7631605" y="3030052"/>
              <a:chExt cx="674712" cy="701814"/>
            </a:xfrm>
          </p:grpSpPr>
          <p:sp>
            <p:nvSpPr>
              <p:cNvPr id="10" name="Rounded Rectangle 9"/>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Oval 10"/>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 name="Oval 11"/>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13" name="TextBox 12"/>
            <p:cNvSpPr txBox="1"/>
            <p:nvPr/>
          </p:nvSpPr>
          <p:spPr>
            <a:xfrm>
              <a:off x="7142665" y="2464606"/>
              <a:ext cx="913565" cy="276999"/>
            </a:xfrm>
            <a:prstGeom prst="rect">
              <a:avLst/>
            </a:prstGeom>
            <a:noFill/>
          </p:spPr>
          <p:txBody>
            <a:bodyPr wrap="square" rtlCol="0">
              <a:spAutoFit/>
            </a:bodyPr>
            <a:lstStyle/>
            <a:p>
              <a:pPr algn="ctr"/>
              <a:r>
                <a:rPr lang="en-US" sz="1200" dirty="0" smtClean="0"/>
                <a:t>Use a jig</a:t>
              </a:r>
              <a:endParaRPr lang="en-US" sz="1200" dirty="0"/>
            </a:p>
          </p:txBody>
        </p:sp>
        <p:sp>
          <p:nvSpPr>
            <p:cNvPr id="15" name="Rectangle 14"/>
            <p:cNvSpPr/>
            <p:nvPr/>
          </p:nvSpPr>
          <p:spPr>
            <a:xfrm>
              <a:off x="7130259" y="2305921"/>
              <a:ext cx="1929323" cy="1326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rot="5400000">
              <a:off x="6182844" y="3351395"/>
              <a:ext cx="1982902" cy="880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8" name="Straight Arrow Connector 17"/>
            <p:cNvCxnSpPr/>
            <p:nvPr/>
          </p:nvCxnSpPr>
          <p:spPr>
            <a:xfrm>
              <a:off x="8248829" y="3662395"/>
              <a:ext cx="617733" cy="593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rot="16200000">
            <a:off x="6996165" y="4635759"/>
            <a:ext cx="1793706" cy="194948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p:nvGrpSpPr>
        <p:grpSpPr>
          <a:xfrm rot="10800000">
            <a:off x="7710640" y="4773606"/>
            <a:ext cx="674712" cy="701814"/>
            <a:chOff x="7631605" y="3030052"/>
            <a:chExt cx="674712" cy="701814"/>
          </a:xfrm>
        </p:grpSpPr>
        <p:sp>
          <p:nvSpPr>
            <p:cNvPr id="29" name="Rounded Rectangle 28"/>
            <p:cNvSpPr/>
            <p:nvPr/>
          </p:nvSpPr>
          <p:spPr>
            <a:xfrm>
              <a:off x="7765298" y="3030052"/>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p:cNvSpPr/>
            <p:nvPr/>
          </p:nvSpPr>
          <p:spPr>
            <a:xfrm>
              <a:off x="7631605"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1" name="Oval 30"/>
            <p:cNvSpPr/>
            <p:nvPr/>
          </p:nvSpPr>
          <p:spPr>
            <a:xfrm>
              <a:off x="8194907" y="3319690"/>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25" name="TextBox 24"/>
          <p:cNvSpPr txBox="1"/>
          <p:nvPr/>
        </p:nvSpPr>
        <p:spPr>
          <a:xfrm>
            <a:off x="7841314" y="6139193"/>
            <a:ext cx="913565" cy="276999"/>
          </a:xfrm>
          <a:prstGeom prst="rect">
            <a:avLst/>
          </a:prstGeom>
          <a:noFill/>
        </p:spPr>
        <p:txBody>
          <a:bodyPr wrap="square" rtlCol="0">
            <a:spAutoFit/>
          </a:bodyPr>
          <a:lstStyle/>
          <a:p>
            <a:pPr algn="ctr"/>
            <a:r>
              <a:rPr lang="en-US" sz="1200" dirty="0" smtClean="0"/>
              <a:t>Use marks</a:t>
            </a:r>
            <a:endParaRPr lang="en-US" sz="1200" dirty="0"/>
          </a:p>
        </p:txBody>
      </p:sp>
      <p:sp>
        <p:nvSpPr>
          <p:cNvPr id="26" name="Rectangle 25"/>
          <p:cNvSpPr/>
          <p:nvPr/>
        </p:nvSpPr>
        <p:spPr>
          <a:xfrm rot="16200000">
            <a:off x="5888475" y="5564427"/>
            <a:ext cx="1929323" cy="1326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ectangle 26"/>
          <p:cNvSpPr/>
          <p:nvPr/>
        </p:nvSpPr>
        <p:spPr>
          <a:xfrm>
            <a:off x="6884858" y="6507353"/>
            <a:ext cx="1982902" cy="880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a:off x="7097019" y="471364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7260560" y="472122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7412960" y="470652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7572508" y="472122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736049" y="472880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888449" y="471410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8047997" y="472880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8211538" y="473638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8363938" y="4721686"/>
            <a:ext cx="0" cy="121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6406092" y="1902009"/>
            <a:ext cx="11141" cy="474559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479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circle-hollow.png"/>
          <p:cNvPicPr>
            <a:picLocks noChangeAspect="1"/>
          </p:cNvPicPr>
          <p:nvPr/>
        </p:nvPicPr>
        <p:blipFill rotWithShape="1">
          <a:blip r:embed="rId2" cstate="email">
            <a:extLst>
              <a:ext uri="{28A0092B-C50C-407E-A947-70E740481C1C}">
                <a14:useLocalDpi xmlns:a14="http://schemas.microsoft.com/office/drawing/2010/main" val="0"/>
              </a:ext>
            </a:extLst>
          </a:blip>
          <a:srcRect l="48614" t="50739" r="-1" b="6019"/>
          <a:stretch/>
        </p:blipFill>
        <p:spPr>
          <a:xfrm rot="16200000">
            <a:off x="6340172" y="1879378"/>
            <a:ext cx="2249689" cy="1984230"/>
          </a:xfrm>
          <a:prstGeom prst="rect">
            <a:avLst/>
          </a:prstGeom>
        </p:spPr>
      </p:pic>
      <p:pic>
        <p:nvPicPr>
          <p:cNvPr id="28" name="Picture 27" descr="circle-hollow.png"/>
          <p:cNvPicPr>
            <a:picLocks noChangeAspect="1"/>
          </p:cNvPicPr>
          <p:nvPr/>
        </p:nvPicPr>
        <p:blipFill rotWithShape="1">
          <a:blip r:embed="rId2" cstate="email">
            <a:extLst>
              <a:ext uri="{28A0092B-C50C-407E-A947-70E740481C1C}">
                <a14:useLocalDpi xmlns:a14="http://schemas.microsoft.com/office/drawing/2010/main" val="0"/>
              </a:ext>
            </a:extLst>
          </a:blip>
          <a:srcRect l="48614" t="50739" r="-1" b="6019"/>
          <a:stretch/>
        </p:blipFill>
        <p:spPr>
          <a:xfrm rot="16200000">
            <a:off x="6305556" y="4320073"/>
            <a:ext cx="2249689" cy="1984230"/>
          </a:xfrm>
          <a:prstGeom prst="rect">
            <a:avLst/>
          </a:prstGeom>
        </p:spPr>
      </p:pic>
      <p:sp>
        <p:nvSpPr>
          <p:cNvPr id="2" name="Title 1"/>
          <p:cNvSpPr>
            <a:spLocks noGrp="1"/>
          </p:cNvSpPr>
          <p:nvPr>
            <p:ph type="title"/>
          </p:nvPr>
        </p:nvSpPr>
        <p:spPr/>
        <p:txBody>
          <a:bodyPr/>
          <a:lstStyle/>
          <a:p>
            <a:r>
              <a:rPr lang="en-US" dirty="0" smtClean="0"/>
              <a:t>Trash Trek Has a Circular Base!</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pic>
        <p:nvPicPr>
          <p:cNvPr id="5" name="Picture 4"/>
          <p:cNvPicPr>
            <a:picLocks noChangeAspect="1"/>
          </p:cNvPicPr>
          <p:nvPr/>
        </p:nvPicPr>
        <p:blipFill>
          <a:blip r:embed="rId3"/>
          <a:stretch>
            <a:fillRect/>
          </a:stretch>
        </p:blipFill>
        <p:spPr>
          <a:xfrm>
            <a:off x="284163" y="2119542"/>
            <a:ext cx="5006336" cy="3577444"/>
          </a:xfrm>
          <a:prstGeom prst="rect">
            <a:avLst/>
          </a:prstGeom>
        </p:spPr>
      </p:pic>
      <p:sp>
        <p:nvSpPr>
          <p:cNvPr id="10" name="TextBox 9"/>
          <p:cNvSpPr txBox="1"/>
          <p:nvPr/>
        </p:nvSpPr>
        <p:spPr>
          <a:xfrm rot="16200000">
            <a:off x="6146009" y="5826429"/>
            <a:ext cx="913565" cy="276999"/>
          </a:xfrm>
          <a:prstGeom prst="rect">
            <a:avLst/>
          </a:prstGeom>
          <a:noFill/>
        </p:spPr>
        <p:txBody>
          <a:bodyPr wrap="square" rtlCol="0">
            <a:spAutoFit/>
          </a:bodyPr>
          <a:lstStyle/>
          <a:p>
            <a:pPr algn="ctr"/>
            <a:r>
              <a:rPr lang="en-US" sz="1200" dirty="0" smtClean="0"/>
              <a:t>Use a jig</a:t>
            </a:r>
            <a:endParaRPr lang="en-US" sz="1200" dirty="0"/>
          </a:p>
        </p:txBody>
      </p:sp>
      <p:sp>
        <p:nvSpPr>
          <p:cNvPr id="11" name="Rectangle 10"/>
          <p:cNvSpPr/>
          <p:nvPr/>
        </p:nvSpPr>
        <p:spPr>
          <a:xfrm rot="16200000">
            <a:off x="5407284" y="5403118"/>
            <a:ext cx="1929323" cy="1326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ectangle 11"/>
          <p:cNvSpPr/>
          <p:nvPr/>
        </p:nvSpPr>
        <p:spPr>
          <a:xfrm>
            <a:off x="6403667" y="6346044"/>
            <a:ext cx="1982902" cy="880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rot="16200000">
            <a:off x="7650214" y="4709681"/>
            <a:ext cx="617733" cy="5939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ight Triangle 28"/>
          <p:cNvSpPr/>
          <p:nvPr/>
        </p:nvSpPr>
        <p:spPr>
          <a:xfrm>
            <a:off x="6476991" y="5340948"/>
            <a:ext cx="768731" cy="980312"/>
          </a:xfrm>
          <a:prstGeom prst="rtTriangle">
            <a:avLst/>
          </a:prstGeom>
          <a:solidFill>
            <a:srgbClr val="FFFFFF"/>
          </a:solidFill>
          <a:ln w="38100" cmpd="sng">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rot="13627525">
            <a:off x="7037948" y="5221140"/>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p:cNvSpPr/>
          <p:nvPr/>
        </p:nvSpPr>
        <p:spPr>
          <a:xfrm rot="13627525">
            <a:off x="7487780" y="5475624"/>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 name="Oval 31"/>
          <p:cNvSpPr/>
          <p:nvPr/>
        </p:nvSpPr>
        <p:spPr>
          <a:xfrm rot="13627525">
            <a:off x="7104512" y="5062811"/>
            <a:ext cx="111410" cy="4121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4" name="Rectangle 33"/>
          <p:cNvSpPr/>
          <p:nvPr/>
        </p:nvSpPr>
        <p:spPr>
          <a:xfrm rot="16200000">
            <a:off x="5441902" y="2965338"/>
            <a:ext cx="1929323" cy="1326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Rectangle 34"/>
          <p:cNvSpPr/>
          <p:nvPr/>
        </p:nvSpPr>
        <p:spPr>
          <a:xfrm>
            <a:off x="6438285" y="3908264"/>
            <a:ext cx="1982902" cy="880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6" name="Straight Arrow Connector 35"/>
          <p:cNvCxnSpPr/>
          <p:nvPr/>
        </p:nvCxnSpPr>
        <p:spPr>
          <a:xfrm flipV="1">
            <a:off x="6902062" y="2067014"/>
            <a:ext cx="0" cy="8107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rot="10800000">
            <a:off x="6660348" y="3024660"/>
            <a:ext cx="412218" cy="70181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rot="10800000">
            <a:off x="7085265" y="3024659"/>
            <a:ext cx="113796" cy="52407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41" name="Oval 40"/>
          <p:cNvSpPr/>
          <p:nvPr/>
        </p:nvSpPr>
        <p:spPr>
          <a:xfrm rot="10800000">
            <a:off x="6537725" y="3024660"/>
            <a:ext cx="113796" cy="52407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3506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6208</TotalTime>
  <Words>2097</Words>
  <Application>Microsoft Office PowerPoint</Application>
  <PresentationFormat>On-screen Show (4:3)</PresentationFormat>
  <Paragraphs>267</Paragraphs>
  <Slides>34</Slides>
  <Notes>7</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Corbel</vt:lpstr>
      <vt:lpstr>Helvetica Neue</vt:lpstr>
      <vt:lpstr>Wingdings</vt:lpstr>
      <vt:lpstr>Spectrum</vt:lpstr>
      <vt:lpstr>Droids Robotics Workshop</vt:lpstr>
      <vt:lpstr>Overview</vt:lpstr>
      <vt:lpstr>Core Values</vt:lpstr>
      <vt:lpstr>Research Project Presentations</vt:lpstr>
      <vt:lpstr>Robot Design</vt:lpstr>
      <vt:lpstr>Programming Lesson: Improving Robot Reliability in FLL</vt:lpstr>
      <vt:lpstr>Common Sources of Problems</vt:lpstr>
      <vt:lpstr>Starting Points in Base are Critical</vt:lpstr>
      <vt:lpstr>Trash Trek Has a Circular Base!</vt:lpstr>
      <vt:lpstr>Robot Doesn’t Travel Straight &amp; Errors Accumulate Over Time</vt:lpstr>
      <vt:lpstr>Where are you on the FLL table?</vt:lpstr>
      <vt:lpstr>Navigation on the Trash Trek Mat</vt:lpstr>
      <vt:lpstr>Other Factors in Reliability</vt:lpstr>
      <vt:lpstr>Programming</vt:lpstr>
      <vt:lpstr>Squaring or Aligning on a Line</vt:lpstr>
      <vt:lpstr>Why Align on a Line?</vt:lpstr>
      <vt:lpstr>Challenge</vt:lpstr>
      <vt:lpstr>Tip: What are Parallel Beams?</vt:lpstr>
      <vt:lpstr>How Do I Make a Parallel Beam? </vt:lpstr>
      <vt:lpstr>Challenge</vt:lpstr>
      <vt:lpstr>Solution Step 1: Moving Until Line</vt:lpstr>
      <vt:lpstr>Next Lesson</vt:lpstr>
      <vt:lpstr>Basic Line Follower</vt:lpstr>
      <vt:lpstr>Proportional Line Follower</vt:lpstr>
      <vt:lpstr>Learn and Discuss Proportional Control</vt:lpstr>
      <vt:lpstr>Why Proportional Control?</vt:lpstr>
      <vt:lpstr>What Proportional Control Looks Like</vt:lpstr>
      <vt:lpstr>Pseudocode</vt:lpstr>
      <vt:lpstr>Finding Target Light Reading</vt:lpstr>
      <vt:lpstr>SOLUTION: Use Port View</vt:lpstr>
      <vt:lpstr>How to measure the value between black and white</vt:lpstr>
      <vt:lpstr>Challenge: Proportional Line Follower</vt:lpstr>
      <vt:lpstr>Solution: Proportional Line Follower</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Followers: Basic to Proportional</dc:title>
  <dc:creator>Sanjay Seshan</dc:creator>
  <cp:lastModifiedBy>Sanjay Seshan</cp:lastModifiedBy>
  <cp:revision>53</cp:revision>
  <dcterms:created xsi:type="dcterms:W3CDTF">2014-10-28T21:59:38Z</dcterms:created>
  <dcterms:modified xsi:type="dcterms:W3CDTF">2015-08-01T23:28:17Z</dcterms:modified>
</cp:coreProperties>
</file>