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35" r:id="rId1"/>
    <p:sldMasterId id="2147483847" r:id="rId2"/>
    <p:sldMasterId id="2147483859" r:id="rId3"/>
    <p:sldMasterId id="2147483871" r:id="rId4"/>
    <p:sldMasterId id="2147483883" r:id="rId5"/>
    <p:sldMasterId id="2147483895" r:id="rId6"/>
  </p:sldMasterIdLst>
  <p:notesMasterIdLst>
    <p:notesMasterId r:id="rId22"/>
  </p:notesMasterIdLst>
  <p:handoutMasterIdLst>
    <p:handoutMasterId r:id="rId23"/>
  </p:handoutMasterIdLst>
  <p:sldIdLst>
    <p:sldId id="289" r:id="rId7"/>
    <p:sldId id="290" r:id="rId8"/>
    <p:sldId id="291" r:id="rId9"/>
    <p:sldId id="301" r:id="rId10"/>
    <p:sldId id="300" r:id="rId11"/>
    <p:sldId id="292" r:id="rId12"/>
    <p:sldId id="302" r:id="rId13"/>
    <p:sldId id="294" r:id="rId14"/>
    <p:sldId id="306" r:id="rId15"/>
    <p:sldId id="303" r:id="rId16"/>
    <p:sldId id="296" r:id="rId17"/>
    <p:sldId id="304" r:id="rId18"/>
    <p:sldId id="305" r:id="rId19"/>
    <p:sldId id="297" r:id="rId20"/>
    <p:sldId id="274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28" autoAdjust="0"/>
    <p:restoredTop sz="94199"/>
  </p:normalViewPr>
  <p:slideViewPr>
    <p:cSldViewPr snapToGrid="0" snapToObjects="1">
      <p:cViewPr varScale="1">
        <p:scale>
          <a:sx n="102" d="100"/>
          <a:sy n="102" d="100"/>
        </p:scale>
        <p:origin x="35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4B44E-40A3-0E46-B16A-9BF1250A248B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F1604-CF25-2840-A4A3-96CDE3604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57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AD16C-2DB4-6642-BAD4-9ED973A087A0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BF589-3978-3C45-966B-D7B7A71F2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41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369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410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948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07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19225-19E8-CD42-824C-38E1C1774079}" type="datetime1">
              <a:rPr lang="en-US" smtClean="0"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8/27/2016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615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82DF0-FFCF-8B4E-9B60-714B4F720662}" type="datetime1">
              <a:rPr lang="en-US" smtClean="0"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8/27/2016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394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F2804-BD25-3745-A3B8-0E6B0074EECB}" type="datetime1">
              <a:rPr lang="en-US" smtClean="0"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8/27/2016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836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36DBB-5267-B14F-BF26-CCC32680DC85}" type="datetime1">
              <a:rPr lang="en-US" smtClean="0"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sk-SK" smtClean="0"/>
              <a:t>© 2016 EV3Lessons.com, Last Edit 8/27/2016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0896" y="400415"/>
            <a:ext cx="7741243" cy="2875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 smtClean="0"/>
              <a:t>BEGINNER PROGRAMMING LESSON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By Sanjay and Arvind </a:t>
            </a:r>
            <a:r>
              <a:rPr lang="en-US" dirty="0" err="1" smtClean="0"/>
              <a:t>Seshan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6436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4AF67-1620-DD4C-9B8B-ADB185EAAFD6}" type="datetime1">
              <a:rPr lang="en-US" smtClean="0"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8/27/2016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46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784B4-60A6-984B-B572-109E6A26A248}" type="datetime1">
              <a:rPr lang="en-US" smtClean="0"/>
              <a:t>10/9/2016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k-SK" smtClean="0"/>
              <a:t>© 2016 EV3Lessons.com, Last Edit 8/27/2016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074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2CF11-6891-8848-82C2-80921F16486E}" type="datetime1">
              <a:rPr lang="en-US" smtClean="0"/>
              <a:t>10/9/2016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8/27/2016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153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F7CE7-98F5-3F49-801E-2DABA0D206B9}" type="datetime1">
              <a:rPr lang="en-US" smtClean="0"/>
              <a:t>10/9/2016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8/27/2016</a:t>
            </a: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1543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E543C-8704-2F41-BF73-2A2F8F0F2E67}" type="datetime1">
              <a:rPr lang="en-US" smtClean="0"/>
              <a:t>10/9/2016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8/27/2016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69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9F715-E119-B544-85B7-02631DBD18A2}" type="datetime1">
              <a:rPr lang="en-US" smtClean="0"/>
              <a:t>10/9/2016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8/27/2016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6472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B34EE-DFE6-D640-8E7D-EDDEF2CC2052}" type="datetime1">
              <a:rPr lang="en-US" smtClean="0"/>
              <a:t>10/9/2016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8/27/2016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502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309C8-753A-0248-B826-41CB50D95A5A}" type="datetime1">
              <a:rPr lang="en-US" smtClean="0"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8/27/2016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1522" y="6269672"/>
            <a:ext cx="642303" cy="365125"/>
          </a:xfr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032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9D5B3-5063-1447-ABCE-40B34111C2B1}" type="datetime1">
              <a:rPr lang="en-US" smtClean="0"/>
              <a:t>10/9/2016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8/27/2016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3832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86558-7E21-9442-AAB6-22E4AC9504A8}" type="datetime1">
              <a:rPr lang="en-US" smtClean="0"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8/27/2016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4591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A3B2C-9298-9B43-B535-CB7536EF6306}" type="datetime1">
              <a:rPr lang="en-US" smtClean="0"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8/27/2016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076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5CCFB-6F61-234B-A994-ED80043CBBBA}" type="datetime1">
              <a:rPr lang="en-US" smtClean="0"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8/27/2016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8383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B689-EBD0-8240-8D6D-52C5E6510FC6}" type="datetime1">
              <a:rPr lang="en-US" smtClean="0"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8/27/2016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28601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B459-8329-E04D-9500-112827AAFD34}" type="datetime1">
              <a:rPr lang="en-US" smtClean="0"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8/27/2016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0129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342CC-D58D-1F4B-B489-EBE99F4E7ADB}" type="datetime1">
              <a:rPr lang="en-US" smtClean="0"/>
              <a:t>10/9/2016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8/27/2016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5115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39598-6128-0247-8FC1-200A2F2833B3}" type="datetime1">
              <a:rPr lang="en-US" smtClean="0"/>
              <a:t>10/9/2016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8/27/2016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9232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2591E-C1D4-C646-B3D4-CDFAEF6BA2A7}" type="datetime1">
              <a:rPr lang="en-US" smtClean="0"/>
              <a:t>10/9/2016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8/27/2016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1252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0E31F-C796-8F4B-B49B-C2BE54E6549B}" type="datetime1">
              <a:rPr lang="en-US" smtClean="0"/>
              <a:t>10/9/2016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8/27/2016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791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A54A5-6E3A-E449-B85E-373F077CE419}" type="datetime1">
              <a:rPr lang="en-US" smtClean="0"/>
              <a:t>10/9/2016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k-SK" smtClean="0"/>
              <a:t>© 2016 EV3Lessons.com, Last Edit 8/27/2016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61191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911AE-998D-544C-86B9-71ED7FDE80F8}" type="datetime1">
              <a:rPr lang="en-US" smtClean="0"/>
              <a:t>10/9/2016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8/27/2016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44621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06DAE-D6B8-154C-9225-18C8D017094C}" type="datetime1">
              <a:rPr lang="en-US" smtClean="0"/>
              <a:t>10/9/2016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8/27/2016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49689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90D89-BD0B-E941-AE66-74ADD0DC898D}" type="datetime1">
              <a:rPr lang="en-US" smtClean="0"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8/27/2016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53332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085C0-D5F5-904A-9DB4-B581302E7105}" type="datetime1">
              <a:rPr lang="en-US" smtClean="0"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8/27/2016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59741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22F69-6BF8-0E45-BAC5-77E9F66046BD}" type="datetime1">
              <a:rPr lang="en-US" smtClean="0"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8/27/2016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3246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DAF25-BDA9-0840-8A9C-4007F59C0001}" type="datetime1">
              <a:rPr lang="en-US" smtClean="0"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8/27/2016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1522" y="6269672"/>
            <a:ext cx="642303" cy="365125"/>
          </a:xfr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4281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C6A65-BDE0-C64B-86EF-2BA54CC5FBBF}" type="datetime1">
              <a:rPr lang="en-US" smtClean="0"/>
              <a:t>10/9/2016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k-SK" smtClean="0"/>
              <a:t>© 2016 EV3Lessons.com, Last Edit 8/27/2016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51885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45D71-C6B2-A14A-8AD4-426AFAEC9F47}" type="datetime1">
              <a:rPr lang="en-US" smtClean="0"/>
              <a:t>10/9/2016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8/27/2016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09339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047AC-6160-9948-AFBF-B1B7F0DFDEE3}" type="datetime1">
              <a:rPr lang="en-US" smtClean="0"/>
              <a:t>10/9/2016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8/27/2016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72205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501D3-D191-EA47-A692-C765860A3A0A}" type="datetime1">
              <a:rPr lang="en-US" smtClean="0"/>
              <a:t>10/9/2016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8/27/2016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02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632D3-C0AA-064C-88BF-578DD9D2BC00}" type="datetime1">
              <a:rPr lang="en-US" smtClean="0"/>
              <a:t>10/9/2016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8/27/2016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62174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A12BA-CE6B-D742-ABFE-D4820E979567}" type="datetime1">
              <a:rPr lang="en-US" smtClean="0"/>
              <a:t>10/9/2016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8/27/2016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77326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B0B64-955B-CF42-91F0-AE79EB642015}" type="datetime1">
              <a:rPr lang="en-US" smtClean="0"/>
              <a:t>10/9/2016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8/27/2016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2541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0AA1F-203D-AC45-BCB0-B6BCA031D8C6}" type="datetime1">
              <a:rPr lang="en-US" smtClean="0"/>
              <a:t>10/9/2016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8/27/2016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64012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9B022-00E3-9F49-BD54-E45752CA7347}" type="datetime1">
              <a:rPr lang="en-US" smtClean="0"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8/27/2016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41143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5907A-0E6F-5D40-8572-E59C27287DC3}" type="datetime1">
              <a:rPr lang="en-US" smtClean="0"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8/27/2016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12378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80976-7934-C44E-8BCE-8D5E7485F834}" type="datetime1">
              <a:rPr lang="en-US" smtClean="0"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sk-SK" smtClean="0"/>
              <a:t>© 2016 EV3Lessons.com, Last Edit 8/27/2016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0896" y="400415"/>
            <a:ext cx="7741243" cy="287532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 smtClean="0"/>
              <a:t>BEGINNER PROGRAMMING LESSON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By Sanjay and Arvind </a:t>
            </a:r>
            <a:r>
              <a:rPr lang="en-US" dirty="0" err="1" smtClean="0"/>
              <a:t>Seshan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006" y="2895600"/>
            <a:ext cx="147895" cy="39624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520" y="0"/>
            <a:ext cx="184958" cy="28956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5477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5208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6DEB-0D20-FF42-983B-7F8258C8549B}" type="datetime1">
              <a:rPr lang="en-US" smtClean="0"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8/27/2016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4328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65FFD-ACD4-DD47-8248-6E91A05EB716}" type="datetime1">
              <a:rPr lang="en-US" smtClean="0"/>
              <a:t>10/9/2016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k-SK" smtClean="0"/>
              <a:t>© 2016 EV3Lessons.com, Last Edit 8/27/2016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29131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EF97A-4B0D-4240-A684-FEDCB6358B24}" type="datetime1">
              <a:rPr lang="en-US" smtClean="0"/>
              <a:t>10/9/2016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8/27/2016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3907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F5503-08F3-714A-A8C1-31C163C0F1A7}" type="datetime1">
              <a:rPr lang="en-US" smtClean="0"/>
              <a:t>10/9/2016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8/27/2016</a:t>
            </a: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502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CAAF1-EC7D-FC4B-A5E9-9C6A098FB422}" type="datetime1">
              <a:rPr lang="en-US" smtClean="0"/>
              <a:t>10/9/2016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8/27/2016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86067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A4401-D06B-8142-A608-AEE96C72EE32}" type="datetime1">
              <a:rPr lang="en-US" smtClean="0"/>
              <a:t>10/9/2016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8/27/2016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8557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6B6CC-B3E1-5341-B52D-C88243F5F380}" type="datetime1">
              <a:rPr lang="en-US" smtClean="0"/>
              <a:t>10/9/2016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8/27/2016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09931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304CD-C538-7942-A2EC-AD218BB4AB2E}" type="datetime1">
              <a:rPr lang="en-US" smtClean="0"/>
              <a:t>10/9/2016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8/27/2016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32270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32C61-8370-F84D-9C48-E087B508AE72}" type="datetime1">
              <a:rPr lang="en-US" smtClean="0"/>
              <a:t>10/9/2016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8/27/2016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7170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CD0B9-9E03-F84F-9B59-09CCDBF1B68A}" type="datetime1">
              <a:rPr lang="en-US" smtClean="0"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8/27/2016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78915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2032B-293B-4548-8FCA-A0D7C5292DC1}" type="datetime1">
              <a:rPr lang="en-US" smtClean="0"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8/27/2016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93009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9A9D5-1323-FE45-9E04-2DEA3C9E77E5}" type="datetime1">
              <a:rPr lang="en-US" smtClean="0"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8/27/2016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31259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7EE1A-8B74-734F-81DF-1765B17E81D1}" type="datetime1">
              <a:rPr lang="en-US" smtClean="0"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8/27/2016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34592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7BA7-CB47-D045-8966-65046704EC4E}" type="datetime1">
              <a:rPr lang="en-US" smtClean="0"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8/27/2016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93472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B9614-2A5C-BF4C-8917-8E77DD3B94C5}" type="datetime1">
              <a:rPr lang="en-US" smtClean="0"/>
              <a:t>10/9/2016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8/27/2016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359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BDFE2-B1C9-A044-8978-8AE9E02DE071}" type="datetime1">
              <a:rPr lang="en-US" smtClean="0"/>
              <a:t>10/9/2016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8/27/2016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5459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86C63-75B8-A049-8EBE-E1522221A872}" type="datetime1">
              <a:rPr lang="en-US" smtClean="0"/>
              <a:t>10/9/2016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8/27/2016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01369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5153B-C7AD-B44A-9021-86B3FFB345CF}" type="datetime1">
              <a:rPr lang="en-US" smtClean="0"/>
              <a:t>10/9/2016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8/27/2016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99582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0BB50-D492-0741-8854-2265D8A75A48}" type="datetime1">
              <a:rPr lang="en-US" smtClean="0"/>
              <a:t>10/9/2016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8/27/2016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5184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EC810-3512-7A4A-9869-C44648F66D9E}" type="datetime1">
              <a:rPr lang="en-US" smtClean="0"/>
              <a:t>10/9/2016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8/27/2016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75243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C5AD9-C571-6A43-94E3-5A1F74604F70}" type="datetime1">
              <a:rPr lang="en-US" smtClean="0"/>
              <a:t>10/9/2016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8/27/2016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76697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9DB35-E02B-D74E-9191-6DCB3910E85A}" type="datetime1">
              <a:rPr lang="en-US" smtClean="0"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8/27/2016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84844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B12F4-244B-A64E-850C-C7C1D349A40C}" type="datetime1">
              <a:rPr lang="en-US" smtClean="0"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8/27/2016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0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78999-EFB4-D245-908D-609A257F4AB1}" type="datetime1">
              <a:rPr lang="en-US" smtClean="0"/>
              <a:t>10/9/2016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8/27/2016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27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8C49A-0326-A14F-BA71-13E33189C6FF}" type="datetime1">
              <a:rPr lang="en-US" smtClean="0"/>
              <a:t>10/9/2016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8/27/2016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41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C433E-F51E-FD47-A1D6-74730E8563DF}" type="datetime1">
              <a:rPr lang="en-US" smtClean="0"/>
              <a:t>10/9/2016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8/27/2016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923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671E2E7B-0CAF-E646-8065-06CB60AC795A}" type="datetime1">
              <a:rPr lang="en-US" smtClean="0"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sk-SK" smtClean="0"/>
              <a:t>© 2016 EV3Lessons.com, Last Edit 8/27/2016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7523" y="6354445"/>
            <a:ext cx="7036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60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DD02CE39-B870-A542-9AAB-4F6F5BE560EA}" type="datetime1">
              <a:rPr lang="en-US" smtClean="0"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sk-SK" smtClean="0"/>
              <a:t>© 2016 EV3Lessons.com, Last Edit 8/27/2016</a:t>
            </a: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608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1FB08-7867-A845-B68A-74D3805AA8AA}" type="datetime1">
              <a:rPr lang="en-US" smtClean="0"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k-SK" smtClean="0"/>
              <a:t>© 2016 EV3Lessons.com, Last Edit 8/27/2016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161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2" r:id="rId3"/>
    <p:sldLayoutId id="2147483863" r:id="rId4"/>
    <p:sldLayoutId id="2147483864" r:id="rId5"/>
    <p:sldLayoutId id="2147483865" r:id="rId6"/>
    <p:sldLayoutId id="2147483866" r:id="rId7"/>
    <p:sldLayoutId id="2147483867" r:id="rId8"/>
    <p:sldLayoutId id="2147483868" r:id="rId9"/>
    <p:sldLayoutId id="2147483869" r:id="rId10"/>
    <p:sldLayoutId id="2147483870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31C4D17D-B10B-414D-AA21-EF64B0986C49}" type="datetime1">
              <a:rPr lang="en-US" smtClean="0"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sk-SK" smtClean="0"/>
              <a:t>© 2016 EV3Lessons.com, Last Edit 8/27/2016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7523" y="6354445"/>
            <a:ext cx="7036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82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874" r:id="rId3"/>
    <p:sldLayoutId id="2147483875" r:id="rId4"/>
    <p:sldLayoutId id="2147483876" r:id="rId5"/>
    <p:sldLayoutId id="2147483877" r:id="rId6"/>
    <p:sldLayoutId id="2147483878" r:id="rId7"/>
    <p:sldLayoutId id="2147483879" r:id="rId8"/>
    <p:sldLayoutId id="2147483880" r:id="rId9"/>
    <p:sldLayoutId id="2147483881" r:id="rId10"/>
    <p:sldLayoutId id="2147483882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F2788F5D-0EA9-2449-86AA-975C3E6243DB}" type="datetime1">
              <a:rPr lang="en-US" smtClean="0"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sk-SK" smtClean="0"/>
              <a:t>© 2016 EV3Lessons.com, Last Edit 8/27/2016</a:t>
            </a: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917192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006" y="2895600"/>
            <a:ext cx="147895" cy="39624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520" y="0"/>
            <a:ext cx="184958" cy="28956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5477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214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0DA9D-A8AE-F749-A3E6-354AD8B7098C}" type="datetime1">
              <a:rPr lang="en-US" smtClean="0"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k-SK" smtClean="0"/>
              <a:t>© 2016 EV3Lessons.com, Last Edit 8/27/2016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959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  <p:sldLayoutId id="2147483897" r:id="rId2"/>
    <p:sldLayoutId id="2147483898" r:id="rId3"/>
    <p:sldLayoutId id="2147483899" r:id="rId4"/>
    <p:sldLayoutId id="2147483900" r:id="rId5"/>
    <p:sldLayoutId id="2147483901" r:id="rId6"/>
    <p:sldLayoutId id="2147483902" r:id="rId7"/>
    <p:sldLayoutId id="2147483903" r:id="rId8"/>
    <p:sldLayoutId id="2147483904" r:id="rId9"/>
    <p:sldLayoutId id="2147483905" r:id="rId10"/>
    <p:sldLayoutId id="2147483906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6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6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l-GR" dirty="0" smtClean="0"/>
              <a:t>Βασικές Τεχνικές Κατασκευής Ρομπότ της</a:t>
            </a:r>
            <a:r>
              <a:rPr lang="en-US" dirty="0" smtClean="0"/>
              <a:t> LEGO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l-GR" dirty="0" err="1" smtClean="0"/>
              <a:t>Μαθημα</a:t>
            </a:r>
            <a:r>
              <a:rPr lang="el-GR" dirty="0" smtClean="0"/>
              <a:t> </a:t>
            </a:r>
            <a:r>
              <a:rPr lang="el-GR" dirty="0" err="1" smtClean="0"/>
              <a:t>σχεδιασμου</a:t>
            </a:r>
            <a:r>
              <a:rPr lang="el-GR" dirty="0" smtClean="0"/>
              <a:t> </a:t>
            </a:r>
            <a:r>
              <a:rPr lang="el-GR" dirty="0" err="1" smtClean="0"/>
              <a:t>ρομποτ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93356" y="4564606"/>
            <a:ext cx="1536320" cy="954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95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 smtClean="0"/>
              <a:t>Αλλαγη</a:t>
            </a:r>
            <a:r>
              <a:rPr lang="el-GR" dirty="0" smtClean="0"/>
              <a:t> </a:t>
            </a:r>
            <a:r>
              <a:rPr lang="el-GR" dirty="0" err="1" smtClean="0"/>
              <a:t>κατευθυνσεων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32161" y="2118379"/>
            <a:ext cx="3899712" cy="2725366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8/27/2016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3886" y="862174"/>
            <a:ext cx="383098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l-GR" sz="2400" dirty="0" smtClean="0"/>
              <a:t>Αυτοί οι σύνδεσμοι μπορούν να χρησιμοποιηθούν για την αλλαγή κατευθύνσεων</a:t>
            </a:r>
            <a:endParaRPr lang="en-US" sz="2400" dirty="0" smtClean="0"/>
          </a:p>
          <a:p>
            <a:pPr marL="285750" indent="-285750">
              <a:buFont typeface="Arial" charset="0"/>
              <a:buChar char="•"/>
            </a:pPr>
            <a:endParaRPr lang="en-US" sz="2400" dirty="0" smtClean="0"/>
          </a:p>
          <a:p>
            <a:pPr marL="285750" indent="-285750">
              <a:buFont typeface="Arial" charset="0"/>
              <a:buChar char="•"/>
            </a:pPr>
            <a:r>
              <a:rPr lang="el-GR" sz="2400" dirty="0" smtClean="0"/>
              <a:t>Μερικές φορές μπορεί να χρειαστεί να συνδέσεις σε απόσταση</a:t>
            </a:r>
            <a:r>
              <a:rPr lang="en-US" sz="2400" dirty="0" smtClean="0"/>
              <a:t> </a:t>
            </a:r>
            <a:r>
              <a:rPr lang="en-US" sz="2400" dirty="0" smtClean="0"/>
              <a:t>½ </a:t>
            </a:r>
            <a:r>
              <a:rPr lang="el-GR" sz="2400" dirty="0" smtClean="0"/>
              <a:t>Μ μονάδας (</a:t>
            </a:r>
            <a:r>
              <a:rPr lang="en-US" sz="2400" dirty="0" smtClean="0"/>
              <a:t>module</a:t>
            </a:r>
            <a:r>
              <a:rPr lang="el-GR" sz="2400" dirty="0" smtClean="0"/>
              <a:t>)</a:t>
            </a:r>
            <a:r>
              <a:rPr lang="en-US" sz="2400" dirty="0" smtClean="0"/>
              <a:t>. </a:t>
            </a:r>
            <a:r>
              <a:rPr lang="el-GR" sz="2400" dirty="0" smtClean="0"/>
              <a:t>Μερικοί από αυτούς τους συνδέσμους μπορούν να φανούν χρήσιμοι για να το πετύχεις αυτό.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0688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 smtClean="0"/>
              <a:t>Αξονεσ</a:t>
            </a:r>
            <a:r>
              <a:rPr lang="el-GR" dirty="0" smtClean="0"/>
              <a:t> (</a:t>
            </a:r>
            <a:r>
              <a:rPr lang="en-US" dirty="0" smtClean="0"/>
              <a:t>AXLES</a:t>
            </a:r>
            <a:r>
              <a:rPr lang="el-GR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502" y="1261953"/>
            <a:ext cx="4887950" cy="4373563"/>
          </a:xfrm>
        </p:spPr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l-GR" sz="2400" b="0" dirty="0" smtClean="0"/>
              <a:t>Οι άξονες συναντώνται σε μήκη από </a:t>
            </a:r>
            <a:r>
              <a:rPr lang="en-US" sz="2400" b="0" dirty="0" smtClean="0"/>
              <a:t>2M </a:t>
            </a:r>
            <a:r>
              <a:rPr lang="el-GR" sz="2400" b="0" dirty="0" smtClean="0"/>
              <a:t>μέχρι και</a:t>
            </a:r>
            <a:r>
              <a:rPr lang="en-US" sz="2400" b="0" dirty="0" smtClean="0"/>
              <a:t> </a:t>
            </a:r>
            <a:r>
              <a:rPr lang="en-US" sz="2400" b="0" dirty="0" smtClean="0"/>
              <a:t>32M </a:t>
            </a:r>
            <a:r>
              <a:rPr lang="el-GR" sz="2400" b="0" dirty="0" smtClean="0"/>
              <a:t>σε διάφορους χρωματισμούς</a:t>
            </a:r>
            <a:endParaRPr lang="en-US" sz="2400" b="0" dirty="0" smtClean="0"/>
          </a:p>
          <a:p>
            <a:pPr marL="342900" indent="-342900">
              <a:buFont typeface="Arial" charset="0"/>
              <a:buChar char="•"/>
            </a:pPr>
            <a:r>
              <a:rPr lang="el-GR" sz="2400" b="0" dirty="0" smtClean="0"/>
              <a:t>Τα σετ </a:t>
            </a:r>
            <a:r>
              <a:rPr lang="en-US" sz="2400" b="0" dirty="0" smtClean="0"/>
              <a:t>MINDSTORMS </a:t>
            </a:r>
            <a:r>
              <a:rPr lang="en-US" sz="2400" b="0" dirty="0" smtClean="0"/>
              <a:t>set </a:t>
            </a:r>
            <a:r>
              <a:rPr lang="el-GR" sz="2400" b="0" dirty="0" smtClean="0"/>
              <a:t>περιέχουν γενικά μαύρους, κόκκινους (</a:t>
            </a:r>
            <a:r>
              <a:rPr lang="en-US" sz="2400" b="0" dirty="0" smtClean="0"/>
              <a:t>2M </a:t>
            </a:r>
            <a:r>
              <a:rPr lang="el-GR" sz="2400" b="0" dirty="0" smtClean="0"/>
              <a:t>μήκος) και γκρι άξονες, αλλά νεότερα σετ </a:t>
            </a:r>
            <a:r>
              <a:rPr lang="en-US" sz="2400" b="0" dirty="0" smtClean="0"/>
              <a:t>technic </a:t>
            </a:r>
            <a:r>
              <a:rPr lang="el-GR" sz="2400" b="0" dirty="0" smtClean="0"/>
              <a:t>αλλάζουν τους χρωματισμούς για όλους τους άξονες σε </a:t>
            </a:r>
            <a:r>
              <a:rPr lang="en-US" sz="2400" b="0" dirty="0" smtClean="0"/>
              <a:t> </a:t>
            </a:r>
            <a:r>
              <a:rPr lang="el-GR" sz="2400" b="0" dirty="0" smtClean="0"/>
              <a:t>κόκκινο και κίτρινο. </a:t>
            </a:r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8/27/2016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951083" y="2396316"/>
            <a:ext cx="5871117" cy="288969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549374" y="3190912"/>
            <a:ext cx="4906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16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7703060" y="860999"/>
            <a:ext cx="4906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32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7435429" y="3799174"/>
            <a:ext cx="4906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12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7141780" y="4118839"/>
            <a:ext cx="4906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10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7060004" y="4271239"/>
            <a:ext cx="4906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9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922474" y="4412488"/>
            <a:ext cx="4906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8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6762641" y="4564888"/>
            <a:ext cx="4906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602811" y="4694986"/>
            <a:ext cx="4906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6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6431825" y="4847386"/>
            <a:ext cx="4906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316597" y="4966333"/>
            <a:ext cx="4906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4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6167914" y="5118733"/>
            <a:ext cx="4906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030382" y="5271133"/>
            <a:ext cx="4906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2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9722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dirty="0" err="1" smtClean="0"/>
              <a:t>Συνδεσμοι</a:t>
            </a:r>
            <a:r>
              <a:rPr lang="el-GR" dirty="0" smtClean="0"/>
              <a:t> </a:t>
            </a:r>
            <a:r>
              <a:rPr lang="el-GR" dirty="0" err="1" smtClean="0"/>
              <a:t>αξονων</a:t>
            </a:r>
            <a:r>
              <a:rPr lang="el-GR" dirty="0" smtClean="0"/>
              <a:t> </a:t>
            </a:r>
            <a:br>
              <a:rPr lang="el-GR" dirty="0" smtClean="0"/>
            </a:br>
            <a:r>
              <a:rPr lang="el-GR" sz="2800" dirty="0" smtClean="0"/>
              <a:t>(</a:t>
            </a:r>
            <a:r>
              <a:rPr lang="en-US" sz="2800" dirty="0" smtClean="0"/>
              <a:t>Axle CONNECTORS</a:t>
            </a:r>
            <a:r>
              <a:rPr lang="el-GR" sz="2800" dirty="0" smtClean="0"/>
              <a:t>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8582"/>
            <a:ext cx="8138160" cy="1847519"/>
          </a:xfrm>
        </p:spPr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l-GR" b="0" dirty="0" smtClean="0"/>
              <a:t>Οι σύνδεσμοι αξόνων συναντώνται σε διάφορες γωνίες κλίσης. Πολλοί από αυτούς είναι επισημασμένοι με έναν αριθμό</a:t>
            </a:r>
            <a:endParaRPr lang="en-US" b="0" dirty="0"/>
          </a:p>
          <a:p>
            <a:pPr marL="342900" indent="-342900">
              <a:buFont typeface="Arial" charset="0"/>
              <a:buChar char="•"/>
            </a:pPr>
            <a:r>
              <a:rPr lang="el-GR" b="0" dirty="0"/>
              <a:t>Μην πιέζετε τα κομμάτια</a:t>
            </a:r>
            <a:r>
              <a:rPr lang="en-US" b="0" dirty="0"/>
              <a:t> LEGO</a:t>
            </a:r>
            <a:r>
              <a:rPr lang="el-GR" b="0" dirty="0"/>
              <a:t> ώστε να τοποθετηθούν σε γωνίες για τις οποίες δεν προορίζονται. Θα προκαλέσετε καταπόνηση των </a:t>
            </a:r>
            <a:r>
              <a:rPr lang="el-GR" b="0" dirty="0" smtClean="0"/>
              <a:t>αξόνων και των συνδέσμων</a:t>
            </a:r>
            <a:endParaRPr lang="en-US" b="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8/27/2016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12</a:t>
            </a:fld>
            <a:endParaRPr lang="en-US" dirty="0"/>
          </a:p>
        </p:txBody>
      </p:sp>
      <p:grpSp>
        <p:nvGrpSpPr>
          <p:cNvPr id="7" name="Ομάδα 6"/>
          <p:cNvGrpSpPr/>
          <p:nvPr/>
        </p:nvGrpSpPr>
        <p:grpSpPr>
          <a:xfrm>
            <a:off x="359198" y="3124172"/>
            <a:ext cx="8686801" cy="2440287"/>
            <a:chOff x="359198" y="3124172"/>
            <a:chExt cx="8686801" cy="2440287"/>
          </a:xfrm>
        </p:grpSpPr>
        <p:sp>
          <p:nvSpPr>
            <p:cNvPr id="6" name="TextBox 5"/>
            <p:cNvSpPr txBox="1"/>
            <p:nvPr/>
          </p:nvSpPr>
          <p:spPr>
            <a:xfrm>
              <a:off x="2261375" y="4749021"/>
              <a:ext cx="2453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015668" y="4749021"/>
              <a:ext cx="2453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736470" y="4749021"/>
              <a:ext cx="2453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3</a:t>
              </a:r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569604" y="4749021"/>
              <a:ext cx="2453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366319" y="4749021"/>
              <a:ext cx="2453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520694" y="4749021"/>
              <a:ext cx="2453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6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609280" y="5047656"/>
              <a:ext cx="6950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22.5°</a:t>
              </a:r>
              <a:endParaRPr lang="en-US" sz="1600" dirty="0"/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59198" y="3124172"/>
              <a:ext cx="8686801" cy="1483113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4449342" y="5047656"/>
              <a:ext cx="6950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45°</a:t>
              </a:r>
              <a:endParaRPr lang="en-US" sz="16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203908" y="5047656"/>
              <a:ext cx="6950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67.5°</a:t>
              </a:r>
              <a:endParaRPr lang="en-US" sz="16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390598" y="5047656"/>
              <a:ext cx="6950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smtClean="0"/>
                <a:t>90°</a:t>
              </a:r>
              <a:endParaRPr lang="en-US" sz="16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951463" y="3153007"/>
              <a:ext cx="5486400" cy="24114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13603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 smtClean="0"/>
              <a:t>Δοκιμη</a:t>
            </a:r>
            <a:r>
              <a:rPr lang="el-GR" dirty="0" smtClean="0"/>
              <a:t> </a:t>
            </a:r>
            <a:r>
              <a:rPr lang="el-GR" dirty="0" err="1" smtClean="0"/>
              <a:t>αξονων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537" y="1384610"/>
            <a:ext cx="8245474" cy="4373563"/>
          </a:xfrm>
        </p:spPr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l-GR" b="0" dirty="0" smtClean="0"/>
              <a:t>Μερικές φορές</a:t>
            </a:r>
            <a:r>
              <a:rPr lang="en-US" b="0" dirty="0" smtClean="0"/>
              <a:t>, </a:t>
            </a:r>
            <a:r>
              <a:rPr lang="el-GR" b="0" dirty="0" smtClean="0"/>
              <a:t>οι κοντότεροι άξονες</a:t>
            </a:r>
            <a:r>
              <a:rPr lang="en-US" b="0" dirty="0" smtClean="0"/>
              <a:t> </a:t>
            </a:r>
            <a:r>
              <a:rPr lang="el-GR" b="0" dirty="0" smtClean="0"/>
              <a:t>σε συνδυασμό με συνδέσμους είναι πολύ πιο ανθεκτικο</a:t>
            </a:r>
            <a:r>
              <a:rPr lang="el-GR" b="0" dirty="0" smtClean="0"/>
              <a:t>ί κατασκευαστικά σε σχέση με έναν μακρύ σε μήκος άξονα</a:t>
            </a:r>
            <a:endParaRPr lang="en-US" b="0" dirty="0" smtClean="0"/>
          </a:p>
          <a:p>
            <a:pPr marL="342900" indent="-342900">
              <a:buFont typeface="Arial" charset="0"/>
              <a:buChar char="•"/>
            </a:pPr>
            <a:r>
              <a:rPr lang="el-GR" b="0" dirty="0" smtClean="0"/>
              <a:t>Κατασκεύασε τις εικονιζόμενες κατασκευές. </a:t>
            </a:r>
            <a:r>
              <a:rPr lang="en-US" b="0" dirty="0" smtClean="0"/>
              <a:t> </a:t>
            </a:r>
            <a:r>
              <a:rPr lang="el-GR" b="0" dirty="0" smtClean="0"/>
              <a:t>Δοκίμασε να τις λυγίσεις</a:t>
            </a:r>
            <a:r>
              <a:rPr lang="en-US" b="0" dirty="0" smtClean="0"/>
              <a:t>/</a:t>
            </a:r>
            <a:r>
              <a:rPr lang="el-GR" b="0" dirty="0" smtClean="0"/>
              <a:t>στρίψεις. Ποια είναι η πιο ανθεκτική; </a:t>
            </a:r>
            <a:endParaRPr lang="en-US" b="0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8/27/2016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738" y="3512633"/>
            <a:ext cx="7716645" cy="20183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80945" y="5288284"/>
            <a:ext cx="2295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Άξονας μήκους </a:t>
            </a:r>
            <a:r>
              <a:rPr lang="en-US" dirty="0" smtClean="0"/>
              <a:t>12</a:t>
            </a:r>
            <a:r>
              <a:rPr lang="el-GR" dirty="0" smtClean="0"/>
              <a:t>Μ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80946" y="3296813"/>
            <a:ext cx="4917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Άξονες μήκους 3Μ με συνδέσμους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810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 smtClean="0"/>
              <a:t>Δακτυλιοι</a:t>
            </a:r>
            <a:r>
              <a:rPr lang="el-GR" dirty="0" smtClean="0"/>
              <a:t> (</a:t>
            </a:r>
            <a:r>
              <a:rPr lang="en-US" dirty="0" smtClean="0"/>
              <a:t>BUSHINGS</a:t>
            </a:r>
            <a:r>
              <a:rPr lang="el-GR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2165" y="1172738"/>
            <a:ext cx="4828479" cy="4373563"/>
          </a:xfrm>
        </p:spPr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l-GR" b="0" dirty="0" smtClean="0"/>
              <a:t>Οι δακτύλιοι μπορεί να είναι ιδιαίτερα πρακτικοί</a:t>
            </a:r>
            <a:r>
              <a:rPr lang="en-US" b="0" dirty="0" smtClean="0"/>
              <a:t> </a:t>
            </a:r>
            <a:endParaRPr lang="en-US" b="0" dirty="0" smtClean="0"/>
          </a:p>
          <a:p>
            <a:pPr marL="342900" indent="-342900">
              <a:buFont typeface="Arial" charset="0"/>
              <a:buChar char="•"/>
            </a:pPr>
            <a:r>
              <a:rPr lang="el-GR" b="0" dirty="0" smtClean="0"/>
              <a:t>Χρησιμοποιούνται σε άξονες για να συγκρατούν χώρο</a:t>
            </a:r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8/27/2016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28751" y="1172738"/>
            <a:ext cx="2228631" cy="16184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4394" y="2066611"/>
            <a:ext cx="5836811" cy="4021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47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 smtClean="0"/>
              <a:t>συντελεστεσ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l-GR" dirty="0"/>
              <a:t>Αυτό το μάθημα δημιουργήθηκε από τους</a:t>
            </a:r>
            <a:r>
              <a:rPr lang="en-US" dirty="0"/>
              <a:t> Sanjay </a:t>
            </a:r>
            <a:r>
              <a:rPr lang="en-US" dirty="0" err="1"/>
              <a:t>Seshan</a:t>
            </a:r>
            <a:r>
              <a:rPr lang="en-US" dirty="0"/>
              <a:t> and Arvind</a:t>
            </a:r>
            <a:r>
              <a:rPr lang="el-GR" dirty="0"/>
              <a:t> και μεταφράστηκε στα </a:t>
            </a:r>
            <a:r>
              <a:rPr lang="el-GR" dirty="0">
                <a:solidFill>
                  <a:srgbClr val="0070C0"/>
                </a:solidFill>
              </a:rPr>
              <a:t>Ελληνικά</a:t>
            </a:r>
            <a:r>
              <a:rPr lang="el-GR" dirty="0"/>
              <a:t> από τον </a:t>
            </a:r>
            <a:r>
              <a:rPr lang="el-GR" dirty="0">
                <a:solidFill>
                  <a:srgbClr val="0070C0"/>
                </a:solidFill>
              </a:rPr>
              <a:t>Σαμαρά Νικόλα </a:t>
            </a:r>
            <a:endParaRPr lang="en-US" dirty="0">
              <a:solidFill>
                <a:srgbClr val="0070C0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l-GR" dirty="0"/>
              <a:t>Περισσότερα μαθήματα είναι διαθέσιμα στο</a:t>
            </a:r>
            <a:r>
              <a:rPr lang="en-US" dirty="0"/>
              <a:t> www.ev3lessons.com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8/27/2016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199" y="5391957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2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12487" y="4160675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1110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 smtClean="0"/>
              <a:t>Εισαι</a:t>
            </a:r>
            <a:r>
              <a:rPr lang="el-GR" dirty="0" smtClean="0"/>
              <a:t> </a:t>
            </a:r>
            <a:r>
              <a:rPr lang="el-GR" dirty="0" err="1" smtClean="0"/>
              <a:t>νεοσ</a:t>
            </a:r>
            <a:r>
              <a:rPr lang="el-GR" dirty="0" smtClean="0"/>
              <a:t> στα</a:t>
            </a:r>
            <a:r>
              <a:rPr lang="en-US" dirty="0" smtClean="0"/>
              <a:t> TECHNIC</a:t>
            </a:r>
            <a:r>
              <a:rPr lang="el-GR" dirty="0" smtClean="0"/>
              <a:t>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318"/>
            <a:ext cx="8245474" cy="4373563"/>
          </a:xfrm>
        </p:spPr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l-GR" sz="2800" dirty="0" smtClean="0"/>
              <a:t>Αυτό είναι ένα εισαγωγικό μάθημα στα κοινά δομικά στοιχεία </a:t>
            </a:r>
            <a:r>
              <a:rPr lang="en-US" sz="2800" dirty="0" smtClean="0"/>
              <a:t>Technic</a:t>
            </a:r>
          </a:p>
          <a:p>
            <a:pPr marL="342900" indent="-342900">
              <a:buFont typeface="Arial" charset="0"/>
              <a:buChar char="•"/>
            </a:pPr>
            <a:r>
              <a:rPr lang="el-GR" sz="2800" dirty="0" smtClean="0"/>
              <a:t>Αυτό το μάθημα δεν καλύπτει όλα τα δομικά στοιχεία </a:t>
            </a:r>
            <a:r>
              <a:rPr lang="en-US" sz="2800" dirty="0" smtClean="0"/>
              <a:t>Technic. </a:t>
            </a:r>
            <a:r>
              <a:rPr lang="el-GR" sz="2800" dirty="0" smtClean="0"/>
              <a:t>Είναι μια εισαγωγή στα κοινώς χρησιμοποιούμενα δομικά στοιχεία για τα ρομπότ της </a:t>
            </a:r>
            <a:r>
              <a:rPr lang="en-US" sz="2800" dirty="0" smtClean="0"/>
              <a:t>LEGO MINDSTORMS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8/27/2016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812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 smtClean="0"/>
              <a:t>Δοκοι</a:t>
            </a:r>
            <a:r>
              <a:rPr lang="el-GR" dirty="0" smtClean="0"/>
              <a:t> (</a:t>
            </a:r>
            <a:r>
              <a:rPr lang="en-US" dirty="0" smtClean="0"/>
              <a:t>LIFTARMS</a:t>
            </a:r>
            <a:r>
              <a:rPr lang="el-GR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1518"/>
            <a:ext cx="3974926" cy="4373563"/>
          </a:xfrm>
        </p:spPr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l-GR" b="0" dirty="0" smtClean="0"/>
              <a:t>Οι δοκοί </a:t>
            </a:r>
            <a:r>
              <a:rPr lang="el-GR" b="0" dirty="0" smtClean="0"/>
              <a:t>συναντώνται σε </a:t>
            </a:r>
            <a:r>
              <a:rPr lang="el-GR" b="0" dirty="0" smtClean="0"/>
              <a:t>διάφορα μεγέθη μήκους από </a:t>
            </a:r>
            <a:r>
              <a:rPr lang="en-US" b="0" dirty="0" smtClean="0"/>
              <a:t>2M </a:t>
            </a:r>
            <a:r>
              <a:rPr lang="el-GR" b="0" dirty="0" smtClean="0"/>
              <a:t>έως και </a:t>
            </a:r>
            <a:r>
              <a:rPr lang="en-US" b="0" dirty="0" smtClean="0"/>
              <a:t>15M</a:t>
            </a:r>
          </a:p>
          <a:p>
            <a:pPr marL="342900" indent="-342900">
              <a:buFont typeface="Arial" charset="0"/>
              <a:buChar char="•"/>
            </a:pPr>
            <a:r>
              <a:rPr lang="el-GR" b="0" dirty="0" smtClean="0"/>
              <a:t>Τα </a:t>
            </a:r>
            <a:r>
              <a:rPr lang="en-US" b="0" dirty="0" smtClean="0"/>
              <a:t>Technic </a:t>
            </a:r>
            <a:r>
              <a:rPr lang="el-GR" b="0" dirty="0" smtClean="0"/>
              <a:t>μετριούνται σε μονάδες </a:t>
            </a:r>
            <a:r>
              <a:rPr lang="en-US" b="0" dirty="0" smtClean="0"/>
              <a:t>M</a:t>
            </a:r>
            <a:r>
              <a:rPr lang="el-GR" b="0" dirty="0" smtClean="0"/>
              <a:t> (</a:t>
            </a:r>
            <a:r>
              <a:rPr lang="en-US" b="0" dirty="0" smtClean="0"/>
              <a:t>Modules)</a:t>
            </a:r>
          </a:p>
          <a:p>
            <a:pPr marL="342900" indent="-342900">
              <a:buFont typeface="Arial" charset="0"/>
              <a:buChar char="•"/>
            </a:pPr>
            <a:r>
              <a:rPr lang="el-GR" b="0" dirty="0" smtClean="0"/>
              <a:t>Ο αριθμός των τρυπών αντιστοιχεί στις μονάδες</a:t>
            </a:r>
            <a:r>
              <a:rPr lang="en-US" b="0" dirty="0" smtClean="0"/>
              <a:t> </a:t>
            </a:r>
            <a:r>
              <a:rPr lang="el-GR" b="0" dirty="0" smtClean="0"/>
              <a:t>(</a:t>
            </a:r>
            <a:r>
              <a:rPr lang="en-US" b="0" dirty="0" smtClean="0"/>
              <a:t>Modules</a:t>
            </a:r>
            <a:r>
              <a:rPr lang="el-GR" b="0" dirty="0" smtClean="0"/>
              <a:t>)</a:t>
            </a:r>
            <a:r>
              <a:rPr lang="en-US" b="0" dirty="0" smtClean="0"/>
              <a:t> </a:t>
            </a:r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8/27/2016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26689" y="1565669"/>
            <a:ext cx="4381561" cy="355273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6949" y="4472062"/>
            <a:ext cx="3512635" cy="912542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1773043" y="4817433"/>
            <a:ext cx="11151" cy="59101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197270" y="4816823"/>
            <a:ext cx="11151" cy="59101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739589" y="5243554"/>
            <a:ext cx="535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1M</a:t>
            </a:r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2616816" y="4813719"/>
            <a:ext cx="11151" cy="59101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169392" y="5242244"/>
            <a:ext cx="535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48213" y="5852331"/>
            <a:ext cx="258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</a:t>
            </a:r>
            <a:r>
              <a:rPr lang="en-US" dirty="0" smtClean="0">
                <a:solidFill>
                  <a:srgbClr val="FF0000"/>
                </a:solidFill>
              </a:rPr>
              <a:t> Modules = 7M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73079" y="4939992"/>
            <a:ext cx="70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2M</a:t>
            </a:r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414414" y="4696632"/>
            <a:ext cx="70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011504" y="4426865"/>
            <a:ext cx="70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5</a:t>
            </a:r>
            <a:r>
              <a:rPr lang="en-US" smtClean="0"/>
              <a:t>M</a:t>
            </a:r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517469" y="4213313"/>
            <a:ext cx="70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7M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023434" y="4014185"/>
            <a:ext cx="70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358462" y="3757042"/>
            <a:ext cx="70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11M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831526" y="3524461"/>
            <a:ext cx="70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13M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267685" y="3330887"/>
            <a:ext cx="70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15M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780583" y="4213313"/>
            <a:ext cx="3429001" cy="22795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07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39063" y="3242835"/>
            <a:ext cx="7281746" cy="24040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dirty="0" err="1" smtClean="0"/>
              <a:t>δοκιμη</a:t>
            </a:r>
            <a:r>
              <a:rPr lang="en-US" dirty="0" smtClean="0"/>
              <a:t>: </a:t>
            </a:r>
            <a:r>
              <a:rPr lang="el-GR" dirty="0" err="1" smtClean="0"/>
              <a:t>κατασκευασε</a:t>
            </a:r>
            <a:r>
              <a:rPr lang="el-GR" dirty="0" smtClean="0"/>
              <a:t> </a:t>
            </a:r>
            <a:r>
              <a:rPr lang="el-GR" dirty="0" err="1" smtClean="0"/>
              <a:t>κατι</a:t>
            </a:r>
            <a:r>
              <a:rPr lang="el-GR" dirty="0" smtClean="0"/>
              <a:t> </a:t>
            </a:r>
            <a:r>
              <a:rPr lang="el-GR" dirty="0" err="1" smtClean="0"/>
              <a:t>μεγαλο</a:t>
            </a:r>
            <a:r>
              <a:rPr lang="el-GR" dirty="0" smtClean="0"/>
              <a:t> σε </a:t>
            </a:r>
            <a:r>
              <a:rPr lang="el-GR" dirty="0" err="1" smtClean="0"/>
              <a:t>μηκοσ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8/27/2016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47700" y="1866900"/>
            <a:ext cx="80549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l-GR" sz="2400" dirty="0" smtClean="0"/>
              <a:t>Τι γίνεται στην περίπτωση που θες να κατασκευάσεις κάτι με μεγάλο μήκος;</a:t>
            </a:r>
            <a:endParaRPr lang="en-US" sz="2400" dirty="0" smtClean="0"/>
          </a:p>
          <a:p>
            <a:pPr marL="285750" indent="-285750">
              <a:buFont typeface="Arial" charset="0"/>
              <a:buChar char="•"/>
            </a:pPr>
            <a:r>
              <a:rPr lang="el-GR" sz="2400" dirty="0" smtClean="0"/>
              <a:t>Φτιάξε και τις δύο ακόλουθες κατασκευές. </a:t>
            </a:r>
            <a:r>
              <a:rPr lang="el-GR" sz="2400" dirty="0"/>
              <a:t>Ποια </a:t>
            </a:r>
            <a:r>
              <a:rPr lang="el-GR" sz="2400" dirty="0" smtClean="0"/>
              <a:t>είναι κατασκευαστικά η πιο δυνατή;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3332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 smtClean="0"/>
              <a:t>Γωνιακοι</a:t>
            </a:r>
            <a:r>
              <a:rPr lang="el-GR" dirty="0" smtClean="0"/>
              <a:t> </a:t>
            </a:r>
            <a:r>
              <a:rPr lang="el-GR" dirty="0" err="1" smtClean="0"/>
              <a:t>δοκοι</a:t>
            </a:r>
            <a:r>
              <a:rPr lang="el-GR" dirty="0" smtClean="0"/>
              <a:t> (</a:t>
            </a:r>
            <a:r>
              <a:rPr lang="en-US" sz="2400" dirty="0" smtClean="0"/>
              <a:t>LIFTARMS – ANGLES</a:t>
            </a:r>
            <a:r>
              <a:rPr lang="el-GR" sz="2400" dirty="0" smtClean="0"/>
              <a:t>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3547095"/>
            <a:ext cx="3079336" cy="1707406"/>
          </a:xfrm>
        </p:spPr>
        <p:txBody>
          <a:bodyPr>
            <a:no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l-GR" sz="1600" b="0" dirty="0" smtClean="0"/>
              <a:t>Μην πιέζετε τα κομμάτια</a:t>
            </a:r>
            <a:r>
              <a:rPr lang="en-US" sz="1600" b="0" dirty="0" smtClean="0"/>
              <a:t> LEGO</a:t>
            </a:r>
            <a:r>
              <a:rPr lang="el-GR" sz="1600" b="0" dirty="0" smtClean="0"/>
              <a:t> ώστε να τοποθετηθούν σε γωνίες για τις οποίες δεν προορίζονται. Θα προκαλέσετε καταπόνηση των δοκών και των πίρων (καρφιών)</a:t>
            </a:r>
            <a:endParaRPr lang="en-US" sz="16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8/27/2016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380499" y="838518"/>
            <a:ext cx="8322175" cy="3077909"/>
            <a:chOff x="457199" y="431750"/>
            <a:chExt cx="8322175" cy="307790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33899" y="431750"/>
              <a:ext cx="8245475" cy="2380932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1252652" y="1716353"/>
              <a:ext cx="11374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4X2</a:t>
              </a:r>
            </a:p>
            <a:p>
              <a:pPr algn="ctr"/>
              <a:r>
                <a:rPr lang="en-US" sz="1400" dirty="0" smtClean="0"/>
                <a:t>90 </a:t>
              </a:r>
              <a:r>
                <a:rPr lang="el-GR" sz="1400" dirty="0" smtClean="0"/>
                <a:t>μοίρες</a:t>
              </a:r>
              <a:endParaRPr lang="en-US" sz="14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57199" y="1746090"/>
              <a:ext cx="8549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T-</a:t>
              </a:r>
              <a:r>
                <a:rPr lang="el-GR" sz="1400" dirty="0" smtClean="0"/>
                <a:t>δοκός</a:t>
              </a:r>
              <a:endParaRPr lang="en-US" sz="1400" dirty="0" smtClean="0"/>
            </a:p>
            <a:p>
              <a:pPr algn="ctr"/>
              <a:r>
                <a:rPr lang="en-US" sz="1400" dirty="0" smtClean="0"/>
                <a:t>3X3</a:t>
              </a:r>
              <a:endParaRPr lang="en-US" sz="14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367774" y="1731222"/>
              <a:ext cx="11374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4X3</a:t>
              </a:r>
            </a:p>
            <a:p>
              <a:pPr algn="ctr"/>
              <a:r>
                <a:rPr lang="en-US" sz="1400" dirty="0" smtClean="0"/>
                <a:t>90 </a:t>
              </a:r>
              <a:r>
                <a:rPr lang="el-GR" sz="1400" dirty="0" smtClean="0"/>
                <a:t>μοίρες</a:t>
              </a:r>
              <a:endParaRPr lang="en-US" sz="14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795883" y="2239573"/>
              <a:ext cx="11374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1400" dirty="0" smtClean="0"/>
                <a:t>Γωνία</a:t>
              </a:r>
              <a:endParaRPr lang="en-US" sz="1400" dirty="0" smtClean="0"/>
            </a:p>
            <a:p>
              <a:pPr algn="ctr"/>
              <a:r>
                <a:rPr lang="en-US" sz="1400" dirty="0" smtClean="0"/>
                <a:t>4X4</a:t>
              </a:r>
              <a:endParaRPr lang="en-US" sz="14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851532" y="2337471"/>
              <a:ext cx="11374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1400" dirty="0" smtClean="0"/>
                <a:t>Γωνία</a:t>
              </a:r>
              <a:endParaRPr lang="en-US" sz="1400" dirty="0" smtClean="0"/>
            </a:p>
            <a:p>
              <a:pPr algn="ctr"/>
              <a:r>
                <a:rPr lang="en-US" sz="1400" dirty="0" smtClean="0"/>
                <a:t>4X2</a:t>
              </a:r>
              <a:endParaRPr lang="en-US" sz="14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119551" y="2341485"/>
              <a:ext cx="11374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1400" dirty="0" smtClean="0"/>
                <a:t>Γωνία</a:t>
              </a:r>
              <a:endParaRPr lang="en-US" sz="1400" dirty="0" smtClean="0"/>
            </a:p>
            <a:p>
              <a:pPr algn="ctr"/>
              <a:r>
                <a:rPr lang="en-US" sz="1400" dirty="0" smtClean="0"/>
                <a:t>3X7</a:t>
              </a:r>
              <a:endParaRPr lang="en-US" sz="14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06528" y="2770995"/>
              <a:ext cx="113742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1400" dirty="0" smtClean="0"/>
                <a:t>Διπλή Γωνία</a:t>
              </a:r>
              <a:endParaRPr lang="en-US" sz="1400" dirty="0" smtClean="0"/>
            </a:p>
            <a:p>
              <a:pPr algn="ctr"/>
              <a:r>
                <a:rPr lang="en-US" sz="1400" dirty="0" smtClean="0"/>
                <a:t>3X7</a:t>
              </a:r>
              <a:endParaRPr lang="en-US" sz="1400" dirty="0"/>
            </a:p>
          </p:txBody>
        </p:sp>
      </p:grp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45757" y="4487380"/>
            <a:ext cx="2456488" cy="169124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906035" y="3562208"/>
            <a:ext cx="28962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Αυτοί οι δοκοί έχουν όλοι</a:t>
            </a:r>
            <a:r>
              <a:rPr lang="en-US" dirty="0" smtClean="0"/>
              <a:t> </a:t>
            </a:r>
            <a:r>
              <a:rPr lang="el-GR" dirty="0" smtClean="0"/>
              <a:t>γωνία </a:t>
            </a:r>
            <a:r>
              <a:rPr lang="en-US" dirty="0" smtClean="0"/>
              <a:t>53.1°</a:t>
            </a:r>
            <a:r>
              <a:rPr lang="el-GR" dirty="0" smtClean="0"/>
              <a:t> μοιρών</a:t>
            </a:r>
            <a:r>
              <a:rPr lang="en-US" dirty="0" smtClean="0"/>
              <a:t>. </a:t>
            </a:r>
            <a:r>
              <a:rPr lang="el-GR" dirty="0" smtClean="0"/>
              <a:t>Αυτή η γωνία βοηθά στην κατασκευή τριγώνων με αναλογίες </a:t>
            </a:r>
            <a:r>
              <a:rPr lang="en-US" dirty="0" smtClean="0"/>
              <a:t>3:4:5 </a:t>
            </a:r>
            <a:r>
              <a:rPr lang="el-GR" dirty="0" smtClean="0"/>
              <a:t>όπως αυτό: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3536535" y="916575"/>
            <a:ext cx="3544488" cy="54598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24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 smtClean="0"/>
              <a:t>Πιροι</a:t>
            </a:r>
            <a:r>
              <a:rPr lang="el-GR" dirty="0" smtClean="0"/>
              <a:t> (</a:t>
            </a:r>
            <a:r>
              <a:rPr lang="el-GR" dirty="0" err="1" smtClean="0"/>
              <a:t>καρφια</a:t>
            </a:r>
            <a:r>
              <a:rPr lang="el-GR" dirty="0" smtClean="0"/>
              <a:t>) </a:t>
            </a:r>
            <a:r>
              <a:rPr lang="en-US" dirty="0" smtClean="0"/>
              <a:t>TECHNIC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3122"/>
            <a:ext cx="4972050" cy="4373563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charset="0"/>
              <a:buChar char="•"/>
            </a:pPr>
            <a:r>
              <a:rPr lang="el-GR" sz="2400" b="0" dirty="0" smtClean="0"/>
              <a:t>Η </a:t>
            </a:r>
            <a:r>
              <a:rPr lang="en-US" sz="2400" b="0" dirty="0" smtClean="0"/>
              <a:t>LEGO </a:t>
            </a:r>
            <a:r>
              <a:rPr lang="el-GR" sz="2400" b="0" dirty="0" smtClean="0"/>
              <a:t>κατασκευάζει δύο τύπους πίρων</a:t>
            </a:r>
            <a:r>
              <a:rPr lang="en-US" sz="2400" b="0" dirty="0" smtClean="0"/>
              <a:t>: </a:t>
            </a:r>
            <a:r>
              <a:rPr lang="el-GR" sz="2400" b="0" dirty="0" smtClean="0"/>
              <a:t>με τριβή</a:t>
            </a:r>
            <a:r>
              <a:rPr lang="en-US" sz="2400" b="0" dirty="0" smtClean="0"/>
              <a:t> </a:t>
            </a:r>
            <a:r>
              <a:rPr lang="el-GR" sz="2400" b="0" dirty="0" smtClean="0"/>
              <a:t>(</a:t>
            </a:r>
            <a:r>
              <a:rPr lang="en-US" sz="2400" b="0" dirty="0" smtClean="0">
                <a:solidFill>
                  <a:srgbClr val="FF0000"/>
                </a:solidFill>
              </a:rPr>
              <a:t>W</a:t>
            </a:r>
            <a:r>
              <a:rPr lang="en-US" sz="2400" b="0" dirty="0" smtClean="0"/>
              <a:t>ith </a:t>
            </a:r>
            <a:r>
              <a:rPr lang="en-US" sz="2400" b="0" dirty="0" smtClean="0">
                <a:solidFill>
                  <a:srgbClr val="FF0000"/>
                </a:solidFill>
              </a:rPr>
              <a:t>F</a:t>
            </a:r>
            <a:r>
              <a:rPr lang="en-US" sz="2400" b="0" dirty="0" smtClean="0"/>
              <a:t>riction</a:t>
            </a:r>
            <a:r>
              <a:rPr lang="el-GR" sz="2400" b="0" dirty="0" smtClean="0"/>
              <a:t>) </a:t>
            </a:r>
            <a:r>
              <a:rPr lang="el-GR" sz="2400" b="0" dirty="0" smtClean="0"/>
              <a:t>και χωρίς τριβή (</a:t>
            </a:r>
            <a:r>
              <a:rPr lang="en-US" sz="2400" b="0" dirty="0" err="1" smtClean="0">
                <a:solidFill>
                  <a:srgbClr val="FF0000"/>
                </a:solidFill>
              </a:rPr>
              <a:t>F</a:t>
            </a:r>
            <a:r>
              <a:rPr lang="en-US" sz="2400" b="0" dirty="0" err="1" smtClean="0"/>
              <a:t>riction</a:t>
            </a:r>
            <a:r>
              <a:rPr lang="en-US" sz="2400" b="0" dirty="0" err="1" smtClean="0">
                <a:solidFill>
                  <a:srgbClr val="FF0000"/>
                </a:solidFill>
              </a:rPr>
              <a:t>L</a:t>
            </a:r>
            <a:r>
              <a:rPr lang="en-US" sz="2400" b="0" dirty="0" err="1" smtClean="0"/>
              <a:t>ess</a:t>
            </a:r>
            <a:r>
              <a:rPr lang="el-GR" sz="2400" b="0" dirty="0" smtClean="0"/>
              <a:t>)</a:t>
            </a:r>
            <a:endParaRPr lang="en-US" sz="2400" b="0" dirty="0" smtClean="0"/>
          </a:p>
          <a:p>
            <a:pPr marL="342900" indent="-342900">
              <a:buFont typeface="Arial" charset="0"/>
              <a:buChar char="•"/>
            </a:pPr>
            <a:r>
              <a:rPr lang="el-GR" sz="2400" b="0" dirty="0" smtClean="0"/>
              <a:t>Ένα κοινό</a:t>
            </a:r>
            <a:r>
              <a:rPr lang="el-GR" sz="2400" b="0" dirty="0"/>
              <a:t> </a:t>
            </a:r>
            <a:r>
              <a:rPr lang="el-GR" sz="2400" b="0" dirty="0" smtClean="0"/>
              <a:t>λάθος είναι να χρησιμοποιήσετε τυχαία είτε τον ένα τύπο είτε τον άλλο στις κατασκευές σας</a:t>
            </a:r>
          </a:p>
          <a:p>
            <a:pPr marL="342900" indent="-342900">
              <a:buFont typeface="Arial" charset="0"/>
              <a:buChar char="•"/>
            </a:pPr>
            <a:r>
              <a:rPr lang="el-GR" sz="2400" b="0" dirty="0" smtClean="0"/>
              <a:t>Ωστόσο έχει μεγάλη σημασία ποιο τύπο πίρου θα χρησιμοποιήσετε!</a:t>
            </a:r>
            <a:endParaRPr lang="en-US" sz="2400" b="0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8/27/2016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13411" y="1385888"/>
            <a:ext cx="3581400" cy="283845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184743" y="5303520"/>
            <a:ext cx="3272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FL – </a:t>
            </a:r>
            <a:r>
              <a:rPr lang="en-US" dirty="0" smtClean="0"/>
              <a:t>Frictionless</a:t>
            </a:r>
            <a:r>
              <a:rPr lang="el-GR" dirty="0" smtClean="0"/>
              <a:t> (χωρίς τριβή)</a:t>
            </a:r>
            <a:endParaRPr lang="en-US" dirty="0" smtClean="0"/>
          </a:p>
          <a:p>
            <a:r>
              <a:rPr lang="en-US" dirty="0" smtClean="0"/>
              <a:t>WF- </a:t>
            </a:r>
            <a:r>
              <a:rPr lang="en-US" dirty="0" smtClean="0"/>
              <a:t>Friction</a:t>
            </a:r>
            <a:r>
              <a:rPr lang="el-GR" dirty="0" smtClean="0"/>
              <a:t> (με τριβή)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416058" y="3957051"/>
            <a:ext cx="1109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WF   </a:t>
            </a:r>
            <a:r>
              <a:rPr lang="en-US" dirty="0" smtClean="0"/>
              <a:t>FL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095483" y="3971119"/>
            <a:ext cx="1204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WF   </a:t>
            </a:r>
            <a:r>
              <a:rPr lang="en-US" dirty="0" smtClean="0"/>
              <a:t>FL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822167" y="1154986"/>
            <a:ext cx="1155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WF   </a:t>
            </a:r>
            <a:r>
              <a:rPr lang="en-US" dirty="0" smtClean="0"/>
              <a:t>FL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699882" y="1564735"/>
            <a:ext cx="1042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FL   FL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961646" y="1380069"/>
            <a:ext cx="604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FL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24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 smtClean="0"/>
              <a:t>Δοκιμη</a:t>
            </a:r>
            <a:r>
              <a:rPr lang="el-GR" dirty="0" smtClean="0"/>
              <a:t> </a:t>
            </a:r>
            <a:r>
              <a:rPr lang="el-GR" dirty="0" err="1" smtClean="0"/>
              <a:t>πιρων</a:t>
            </a:r>
            <a:r>
              <a:rPr lang="el-GR" dirty="0" smtClean="0"/>
              <a:t> </a:t>
            </a:r>
            <a:r>
              <a:rPr lang="en-US" dirty="0" smtClean="0"/>
              <a:t>TECHNIC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8712" y="1276843"/>
            <a:ext cx="4972050" cy="4373563"/>
          </a:xfrm>
        </p:spPr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l-GR" sz="2400" b="0" dirty="0" smtClean="0"/>
              <a:t>Κατασκεύασε τα ακόλουθα δύο μοντέλα</a:t>
            </a:r>
            <a:r>
              <a:rPr lang="en-US" sz="2400" b="0" dirty="0" smtClean="0"/>
              <a:t>. </a:t>
            </a:r>
            <a:r>
              <a:rPr lang="el-GR" sz="2400" b="0" dirty="0" smtClean="0"/>
              <a:t>Το ένα χρησιμοποιεί πίρους με τριβή και το άλλο μοντέλο γκρι πίρους χωρίς τριβή. Ποια είναι η διαφορά;</a:t>
            </a:r>
            <a:endParaRPr lang="en-US" sz="2400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8/27/2016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98720" y="1375400"/>
            <a:ext cx="1660433" cy="185261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679579" y="1274733"/>
            <a:ext cx="1279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WF      FL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8712" y="3445394"/>
            <a:ext cx="7687913" cy="286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82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 smtClean="0"/>
              <a:t>Πλαισια</a:t>
            </a:r>
            <a:r>
              <a:rPr lang="el-GR" dirty="0" smtClean="0"/>
              <a:t> (</a:t>
            </a:r>
            <a:r>
              <a:rPr lang="en-US" dirty="0" smtClean="0"/>
              <a:t>FRAMES</a:t>
            </a:r>
            <a:r>
              <a:rPr lang="el-GR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3714750" cy="4373563"/>
          </a:xfrm>
        </p:spPr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l-GR" sz="2800" b="0" dirty="0" smtClean="0"/>
              <a:t>Τα ανοιχτά</a:t>
            </a:r>
            <a:r>
              <a:rPr lang="el-GR" sz="2800" b="0" dirty="0" smtClean="0"/>
              <a:t> πλαίσια και τα πλαίσια τύπου Η μπορούν να προσθέσουν στερεότητα στις κατασκευές σας χωρίς να προσθέσουν πολύ βάρος</a:t>
            </a:r>
            <a:endParaRPr lang="en-US" sz="2800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8/27/2016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36633" y="1293192"/>
            <a:ext cx="4666041" cy="3559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759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 smtClean="0"/>
              <a:t>Δοκιμη</a:t>
            </a:r>
            <a:r>
              <a:rPr lang="el-GR" dirty="0" smtClean="0"/>
              <a:t> </a:t>
            </a:r>
            <a:r>
              <a:rPr lang="el-GR" dirty="0" err="1" smtClean="0"/>
              <a:t>πλαισιων</a:t>
            </a:r>
            <a:r>
              <a:rPr lang="el-GR" dirty="0" smtClean="0"/>
              <a:t> (</a:t>
            </a:r>
            <a:r>
              <a:rPr lang="en-US" dirty="0" smtClean="0"/>
              <a:t>FRAMES </a:t>
            </a:r>
            <a:r>
              <a:rPr lang="el-GR" dirty="0" smtClean="0"/>
              <a:t>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8/27/2016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57386" y="1435409"/>
            <a:ext cx="5709424" cy="418427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3311912" cy="3867079"/>
          </a:xfrm>
        </p:spPr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l-GR" b="0" dirty="0" smtClean="0"/>
              <a:t>Φτιάξε καθεμιά από τις διπλανές εικονιζόμενες κατασκευές</a:t>
            </a:r>
            <a:r>
              <a:rPr lang="en-US" b="0" dirty="0" smtClean="0"/>
              <a:t>.</a:t>
            </a:r>
            <a:endParaRPr lang="en-US" b="0" dirty="0" smtClean="0"/>
          </a:p>
          <a:p>
            <a:pPr marL="342900" indent="-342900">
              <a:buFont typeface="Arial" charset="0"/>
              <a:buChar char="•"/>
            </a:pPr>
            <a:r>
              <a:rPr lang="el-GR" b="0" dirty="0" smtClean="0"/>
              <a:t>Σύγκρινε τες σε σχέση με το </a:t>
            </a:r>
            <a:r>
              <a:rPr lang="el-GR" b="0" u="sng" dirty="0" smtClean="0"/>
              <a:t>βάρος</a:t>
            </a:r>
            <a:r>
              <a:rPr lang="el-GR" b="0" dirty="0" smtClean="0"/>
              <a:t> τους και την </a:t>
            </a:r>
            <a:r>
              <a:rPr lang="el-GR" b="0" u="sng" dirty="0" smtClean="0"/>
              <a:t>αντοχή</a:t>
            </a:r>
            <a:r>
              <a:rPr lang="el-GR" b="0" dirty="0" smtClean="0"/>
              <a:t> </a:t>
            </a:r>
            <a:r>
              <a:rPr lang="el-GR" b="0" dirty="0" smtClean="0"/>
              <a:t>τους.</a:t>
            </a:r>
            <a:endParaRPr lang="en-US" b="0" u="sng" dirty="0" smtClean="0"/>
          </a:p>
          <a:p>
            <a:pPr marL="342900" indent="-342900">
              <a:buFont typeface="Arial" charset="0"/>
              <a:buChar char="•"/>
            </a:pPr>
            <a:r>
              <a:rPr lang="el-GR" b="0" dirty="0" smtClean="0"/>
              <a:t>Προσπάθησε να διαχωρίσεις τα κομμάτια των κατασκευών. </a:t>
            </a:r>
          </a:p>
          <a:p>
            <a:pPr marL="342900" indent="-342900">
              <a:buFont typeface="Arial" charset="0"/>
              <a:buChar char="•"/>
            </a:pPr>
            <a:r>
              <a:rPr lang="el-GR" b="0" dirty="0" smtClean="0"/>
              <a:t>Ποια κατασκευή είναι πιο στιβαρή;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66468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robotdesign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botdesign" id="{AAEEB24F-C2B2-234D-BA53-A235E4BCEC08}" vid="{075A3DC6-4613-2647-AB36-C1FCFF28F909}"/>
    </a:ext>
  </a:extLst>
</a:theme>
</file>

<file path=ppt/theme/theme5.xml><?xml version="1.0" encoding="utf-8"?>
<a:theme xmlns:a="http://schemas.openxmlformats.org/drawingml/2006/main" name="1_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6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14847</TotalTime>
  <Words>748</Words>
  <Application>Microsoft Office PowerPoint</Application>
  <PresentationFormat>Προβολή στην οθόνη (4:3)</PresentationFormat>
  <Paragraphs>137</Paragraphs>
  <Slides>15</Slides>
  <Notes>4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5</vt:i4>
      </vt:variant>
      <vt:variant>
        <vt:lpstr>Θέμα</vt:lpstr>
      </vt:variant>
      <vt:variant>
        <vt:i4>6</vt:i4>
      </vt:variant>
      <vt:variant>
        <vt:lpstr>Τίτλοι διαφανειών</vt:lpstr>
      </vt:variant>
      <vt:variant>
        <vt:i4>15</vt:i4>
      </vt:variant>
    </vt:vector>
  </HeadingPairs>
  <TitlesOfParts>
    <vt:vector size="26" baseType="lpstr">
      <vt:lpstr>Arial</vt:lpstr>
      <vt:lpstr>Arial Black</vt:lpstr>
      <vt:lpstr>Calibri</vt:lpstr>
      <vt:lpstr>Calibri Light</vt:lpstr>
      <vt:lpstr>Helvetica Neue</vt:lpstr>
      <vt:lpstr>Essential</vt:lpstr>
      <vt:lpstr>beginner</vt:lpstr>
      <vt:lpstr>Custom Design</vt:lpstr>
      <vt:lpstr>robotdesign</vt:lpstr>
      <vt:lpstr>1_beginner</vt:lpstr>
      <vt:lpstr>1_Custom Design</vt:lpstr>
      <vt:lpstr>Μαθημα σχεδιασμου ρομποτ</vt:lpstr>
      <vt:lpstr>Εισαι νεοσ στα TECHNIC;</vt:lpstr>
      <vt:lpstr>Δοκοι (LIFTARMS)</vt:lpstr>
      <vt:lpstr>δοκιμη: κατασκευασε κατι μεγαλο σε μηκοσ</vt:lpstr>
      <vt:lpstr>Γωνιακοι δοκοι (LIFTARMS – ANGLES)</vt:lpstr>
      <vt:lpstr>Πιροι (καρφια) TECHNIC</vt:lpstr>
      <vt:lpstr>Δοκιμη πιρων TECHNIC</vt:lpstr>
      <vt:lpstr>Πλαισια (FRAMES)</vt:lpstr>
      <vt:lpstr>Δοκιμη πλαισιων (FRAMES )</vt:lpstr>
      <vt:lpstr>Αλλαγη κατευθυνσεων</vt:lpstr>
      <vt:lpstr>Αξονεσ (AXLES)</vt:lpstr>
      <vt:lpstr>Συνδεσμοι αξονων  (Axle CONNECTORS)</vt:lpstr>
      <vt:lpstr>Δοκιμη αξονων</vt:lpstr>
      <vt:lpstr>Δακτυλιοι (BUSHINGS)</vt:lpstr>
      <vt:lpstr>συντελεστεσ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Menu System</dc:title>
  <dc:creator>Sanjay Seshan</dc:creator>
  <cp:lastModifiedBy>Νικόλαος Σαμαράς</cp:lastModifiedBy>
  <cp:revision>196</cp:revision>
  <cp:lastPrinted>2016-08-04T16:20:00Z</cp:lastPrinted>
  <dcterms:created xsi:type="dcterms:W3CDTF">2014-10-28T21:59:38Z</dcterms:created>
  <dcterms:modified xsi:type="dcterms:W3CDTF">2016-10-09T21:54:12Z</dcterms:modified>
</cp:coreProperties>
</file>