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1"/>
  </p:notesMasterIdLst>
  <p:handoutMasterIdLst>
    <p:handoutMasterId r:id="rId12"/>
  </p:handoutMasterIdLst>
  <p:sldIdLst>
    <p:sldId id="403" r:id="rId2"/>
    <p:sldId id="407" r:id="rId3"/>
    <p:sldId id="408" r:id="rId4"/>
    <p:sldId id="409" r:id="rId5"/>
    <p:sldId id="410" r:id="rId6"/>
    <p:sldId id="413" r:id="rId7"/>
    <p:sldId id="414" r:id="rId8"/>
    <p:sldId id="411" r:id="rId9"/>
    <p:sldId id="4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3"/>
    <p:restoredTop sz="96271" autoAdjust="0"/>
  </p:normalViewPr>
  <p:slideViewPr>
    <p:cSldViewPr snapToGrid="0" snapToObjects="1">
      <p:cViewPr varScale="1">
        <p:scale>
          <a:sx n="121" d="100"/>
          <a:sy n="121" d="100"/>
        </p:scale>
        <p:origin x="376" y="17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420313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8</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B1CCAE-787B-5544-8FC9-55643455A7D7}" type="datetime1">
              <a:rPr lang="en-US" smtClean="0"/>
              <a:t>11/4/15</a:t>
            </a:fld>
            <a:endParaRPr lang="en-US"/>
          </a:p>
        </p:txBody>
      </p:sp>
      <p:sp>
        <p:nvSpPr>
          <p:cNvPr id="5" name="Footer Placeholder 4"/>
          <p:cNvSpPr>
            <a:spLocks noGrp="1"/>
          </p:cNvSpPr>
          <p:nvPr>
            <p:ph type="ftr" sz="quarter" idx="11"/>
          </p:nvPr>
        </p:nvSpPr>
        <p:spPr/>
        <p:txBody>
          <a:bodyPr/>
          <a:lstStyle/>
          <a:p>
            <a:r>
              <a:rPr lang="en-US" smtClean="0"/>
              <a:t>© EV3Lessons.com, 2015, (Last edit: 11/04/2015)</a:t>
            </a:r>
            <a:endParaRPr lang="en-US"/>
          </a:p>
        </p:txBody>
      </p:sp>
      <p:sp>
        <p:nvSpPr>
          <p:cNvPr id="6" name="Slide Number Placeholder 5"/>
          <p:cNvSpPr>
            <a:spLocks noGrp="1"/>
          </p:cNvSpPr>
          <p:nvPr>
            <p:ph type="sldNum" sz="quarter" idx="12"/>
          </p:nvPr>
        </p:nvSpPr>
        <p:spPr>
          <a:xfrm>
            <a:off x="8338268" y="6477001"/>
            <a:ext cx="574937" cy="283931"/>
          </a:xfr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AEEB4-AFDD-814F-A366-0DAEAF3E51E6}" type="datetime1">
              <a:rPr lang="en-US" smtClean="0"/>
              <a:t>11/4/15</a:t>
            </a:fld>
            <a:endParaRPr lang="en-US"/>
          </a:p>
        </p:txBody>
      </p:sp>
      <p:sp>
        <p:nvSpPr>
          <p:cNvPr id="5" name="Footer Placeholder 4"/>
          <p:cNvSpPr>
            <a:spLocks noGrp="1"/>
          </p:cNvSpPr>
          <p:nvPr>
            <p:ph type="ftr" sz="quarter" idx="11"/>
          </p:nvPr>
        </p:nvSpPr>
        <p:spPr/>
        <p:txBody>
          <a:bodyPr/>
          <a:lstStyle/>
          <a:p>
            <a:r>
              <a:rPr lang="en-US" smtClean="0"/>
              <a:t>© EV3Lessons.com, 2015, (Last edit: 11/04/2015)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4111A-4600-2D40-8CC5-2D6DFDE14F11}" type="datetime1">
              <a:rPr lang="en-US" smtClean="0"/>
              <a:t>11/4/15</a:t>
            </a:fld>
            <a:endParaRPr lang="en-US"/>
          </a:p>
        </p:txBody>
      </p:sp>
      <p:sp>
        <p:nvSpPr>
          <p:cNvPr id="5" name="Footer Placeholder 4"/>
          <p:cNvSpPr>
            <a:spLocks noGrp="1"/>
          </p:cNvSpPr>
          <p:nvPr>
            <p:ph type="ftr" sz="quarter" idx="11"/>
          </p:nvPr>
        </p:nvSpPr>
        <p:spPr/>
        <p:txBody>
          <a:bodyPr/>
          <a:lstStyle/>
          <a:p>
            <a:r>
              <a:rPr lang="en-US" smtClean="0"/>
              <a:t>© EV3Lessons.com, 2015, (Last edit: 11/04/2015)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85559C-06A5-924E-981F-41BAAF102CA0}" type="datetime1">
              <a:rPr lang="en-US" smtClean="0"/>
              <a:t>11/4/15</a:t>
            </a:fld>
            <a:endParaRPr lang="en-US"/>
          </a:p>
        </p:txBody>
      </p:sp>
      <p:sp>
        <p:nvSpPr>
          <p:cNvPr id="5" name="Footer Placeholder 4"/>
          <p:cNvSpPr>
            <a:spLocks noGrp="1"/>
          </p:cNvSpPr>
          <p:nvPr>
            <p:ph type="ftr" sz="quarter" idx="11"/>
          </p:nvPr>
        </p:nvSpPr>
        <p:spPr/>
        <p:txBody>
          <a:bodyPr/>
          <a:lstStyle/>
          <a:p>
            <a:r>
              <a:rPr lang="en-US" smtClean="0"/>
              <a:t>© EV3Lessons.com, 2015, (Last edit: 11/04/2015)</a:t>
            </a:r>
            <a:endParaRPr lang="en-US"/>
          </a:p>
        </p:txBody>
      </p:sp>
      <p:sp>
        <p:nvSpPr>
          <p:cNvPr id="6" name="Slide Number Placeholder 5"/>
          <p:cNvSpPr>
            <a:spLocks noGrp="1"/>
          </p:cNvSpPr>
          <p:nvPr>
            <p:ph type="sldNum" sz="quarter" idx="12"/>
          </p:nvPr>
        </p:nvSpPr>
        <p:spPr>
          <a:xfrm>
            <a:off x="8358822" y="6385560"/>
            <a:ext cx="592138" cy="365125"/>
          </a:xfrm>
        </p:spPr>
        <p:txBody>
          <a:bodyPr/>
          <a:lstStyle/>
          <a:p>
            <a:fld id="{4DBC7FC8-25FB-FC45-8177-2B991DA6778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B1D1342-41FF-A84A-AC2C-2D3EF103CCD4}" type="datetime1">
              <a:rPr lang="en-US" smtClean="0"/>
              <a:t>11/4/15</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2015, (Last edit: 11/04/2015)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281E2C2D-2811-8343-8C85-A2C946646C54}" type="datetime1">
              <a:rPr lang="en-US" smtClean="0"/>
              <a:t>11/4/15</a:t>
            </a:fld>
            <a:endParaRPr lang="en-US"/>
          </a:p>
        </p:txBody>
      </p:sp>
      <p:sp>
        <p:nvSpPr>
          <p:cNvPr id="6" name="Footer Placeholder 5"/>
          <p:cNvSpPr>
            <a:spLocks noGrp="1"/>
          </p:cNvSpPr>
          <p:nvPr>
            <p:ph type="ftr" sz="quarter" idx="11"/>
          </p:nvPr>
        </p:nvSpPr>
        <p:spPr/>
        <p:txBody>
          <a:bodyPr/>
          <a:lstStyle/>
          <a:p>
            <a:r>
              <a:rPr lang="en-US" smtClean="0"/>
              <a:t>© EV3Lessons.com, 2015, (Last edit: 11/04/2015)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5B5362-999B-194A-BC0F-563241D04BE2}" type="datetime1">
              <a:rPr lang="en-US" smtClean="0"/>
              <a:t>11/4/15</a:t>
            </a:fld>
            <a:endParaRPr lang="en-US"/>
          </a:p>
        </p:txBody>
      </p:sp>
      <p:sp>
        <p:nvSpPr>
          <p:cNvPr id="8" name="Footer Placeholder 7"/>
          <p:cNvSpPr>
            <a:spLocks noGrp="1"/>
          </p:cNvSpPr>
          <p:nvPr>
            <p:ph type="ftr" sz="quarter" idx="11"/>
          </p:nvPr>
        </p:nvSpPr>
        <p:spPr/>
        <p:txBody>
          <a:bodyPr/>
          <a:lstStyle/>
          <a:p>
            <a:r>
              <a:rPr lang="en-US" smtClean="0"/>
              <a:t>© EV3Lessons.com, 2015, (Last edit: 11/04/2015)</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33F156-271F-F54F-981E-03F1EC5ED651}" type="datetime1">
              <a:rPr lang="en-US" smtClean="0"/>
              <a:t>11/4/15</a:t>
            </a:fld>
            <a:endParaRPr lang="en-US"/>
          </a:p>
        </p:txBody>
      </p:sp>
      <p:sp>
        <p:nvSpPr>
          <p:cNvPr id="4" name="Footer Placeholder 3"/>
          <p:cNvSpPr>
            <a:spLocks noGrp="1"/>
          </p:cNvSpPr>
          <p:nvPr>
            <p:ph type="ftr" sz="quarter" idx="11"/>
          </p:nvPr>
        </p:nvSpPr>
        <p:spPr/>
        <p:txBody>
          <a:bodyPr/>
          <a:lstStyle/>
          <a:p>
            <a:r>
              <a:rPr lang="en-US" smtClean="0"/>
              <a:t>© EV3Lessons.com, 2015, (Last edit: 11/04/2015)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785F9-7F0C-FF4A-87C5-17B47299AE7C}" type="datetime1">
              <a:rPr lang="en-US" smtClean="0"/>
              <a:t>11/4/15</a:t>
            </a:fld>
            <a:endParaRPr lang="en-US"/>
          </a:p>
        </p:txBody>
      </p:sp>
      <p:sp>
        <p:nvSpPr>
          <p:cNvPr id="3" name="Footer Placeholder 2"/>
          <p:cNvSpPr>
            <a:spLocks noGrp="1"/>
          </p:cNvSpPr>
          <p:nvPr>
            <p:ph type="ftr" sz="quarter" idx="11"/>
          </p:nvPr>
        </p:nvSpPr>
        <p:spPr/>
        <p:txBody>
          <a:bodyPr/>
          <a:lstStyle/>
          <a:p>
            <a:r>
              <a:rPr lang="en-US" smtClean="0"/>
              <a:t>© EV3Lessons.com, 2015, (Last edit: 11/04/2015)</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68DB3-1FC1-604E-B9C9-0EED751093F0}" type="datetime1">
              <a:rPr lang="en-US" smtClean="0"/>
              <a:t>11/4/15</a:t>
            </a:fld>
            <a:endParaRPr lang="en-US"/>
          </a:p>
        </p:txBody>
      </p:sp>
      <p:sp>
        <p:nvSpPr>
          <p:cNvPr id="6" name="Footer Placeholder 5"/>
          <p:cNvSpPr>
            <a:spLocks noGrp="1"/>
          </p:cNvSpPr>
          <p:nvPr>
            <p:ph type="ftr" sz="quarter" idx="11"/>
          </p:nvPr>
        </p:nvSpPr>
        <p:spPr/>
        <p:txBody>
          <a:bodyPr/>
          <a:lstStyle/>
          <a:p>
            <a:r>
              <a:rPr lang="en-US" smtClean="0"/>
              <a:t>© EV3Lessons.com, 2015, (Last edit: 11/04/2015)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CE113-7FD3-5A45-BFF8-119A49FD2837}" type="datetime1">
              <a:rPr lang="en-US" smtClean="0"/>
              <a:t>11/4/15</a:t>
            </a:fld>
            <a:endParaRPr lang="en-US"/>
          </a:p>
        </p:txBody>
      </p:sp>
      <p:sp>
        <p:nvSpPr>
          <p:cNvPr id="6" name="Footer Placeholder 5"/>
          <p:cNvSpPr>
            <a:spLocks noGrp="1"/>
          </p:cNvSpPr>
          <p:nvPr>
            <p:ph type="ftr" sz="quarter" idx="11"/>
          </p:nvPr>
        </p:nvSpPr>
        <p:spPr/>
        <p:txBody>
          <a:bodyPr/>
          <a:lstStyle/>
          <a:p>
            <a:r>
              <a:rPr lang="en-US" smtClean="0"/>
              <a:t>© EV3Lessons.com, 2015, (Last edit: 11/04/2015)</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8969E71-E921-5242-A17E-734C317BA911}" type="datetime1">
              <a:rPr lang="en-US" smtClean="0"/>
              <a:t>11/4/15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2015, (Last edit: 11/04/2015)</a:t>
            </a:r>
            <a:endParaRPr lang="en-US"/>
          </a:p>
        </p:txBody>
      </p:sp>
      <p:sp>
        <p:nvSpPr>
          <p:cNvPr id="6" name="Slide Number Placeholder 5"/>
          <p:cNvSpPr>
            <a:spLocks noGrp="1"/>
          </p:cNvSpPr>
          <p:nvPr>
            <p:ph type="sldNum" sz="quarter" idx="4"/>
          </p:nvPr>
        </p:nvSpPr>
        <p:spPr>
          <a:xfrm>
            <a:off x="8356800" y="6492875"/>
            <a:ext cx="574937" cy="265458"/>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11.tiff"/><Relationship Id="rId5" Type="http://schemas.openxmlformats.org/officeDocument/2006/relationships/image" Target="../media/image12.tiff"/><Relationship Id="rId6" Type="http://schemas.openxmlformats.org/officeDocument/2006/relationships/image" Target="../media/image13.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hyperlink" Target="mailto:team@droidsrobotic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BEGINNER EV3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21808" y="6211252"/>
            <a:ext cx="4750545" cy="400110"/>
          </a:xfrm>
          <a:prstGeom prst="rect">
            <a:avLst/>
          </a:prstGeom>
          <a:noFill/>
        </p:spPr>
        <p:txBody>
          <a:bodyPr wrap="square" rtlCol="0">
            <a:spAutoFit/>
          </a:bodyPr>
          <a:lstStyle/>
          <a:p>
            <a:r>
              <a:rPr lang="en-US" sz="2000" dirty="0" smtClean="0"/>
              <a:t>By: Droids Robotics</a:t>
            </a:r>
          </a:p>
        </p:txBody>
      </p:sp>
      <p:sp>
        <p:nvSpPr>
          <p:cNvPr id="4" name="TextBox 3"/>
          <p:cNvSpPr txBox="1"/>
          <p:nvPr/>
        </p:nvSpPr>
        <p:spPr>
          <a:xfrm>
            <a:off x="491348" y="3098652"/>
            <a:ext cx="8187512" cy="523220"/>
          </a:xfrm>
          <a:prstGeom prst="rect">
            <a:avLst/>
          </a:prstGeom>
          <a:noFill/>
        </p:spPr>
        <p:txBody>
          <a:bodyPr wrap="square" rtlCol="0">
            <a:spAutoFit/>
          </a:bodyPr>
          <a:lstStyle/>
          <a:p>
            <a:r>
              <a:rPr lang="en-US" sz="2800" dirty="0" smtClean="0">
                <a:solidFill>
                  <a:srgbClr val="FF0000"/>
                </a:solidFill>
              </a:rPr>
              <a:t>Using Sensor Data </a:t>
            </a:r>
            <a:r>
              <a:rPr lang="en-US" sz="2800" dirty="0" smtClean="0">
                <a:solidFill>
                  <a:srgbClr val="FF0000"/>
                </a:solidFill>
              </a:rPr>
              <a:t>and </a:t>
            </a:r>
            <a:r>
              <a:rPr lang="en-US" sz="2800" dirty="0" smtClean="0">
                <a:solidFill>
                  <a:srgbClr val="FF0000"/>
                </a:solidFill>
              </a:rPr>
              <a:t>Port View</a:t>
            </a:r>
          </a:p>
        </p:txBody>
      </p:sp>
      <p:pic>
        <p:nvPicPr>
          <p:cNvPr id="1026" name="Picture 2" descr="EV3Lessons.com"/>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2305" y="5723590"/>
            <a:ext cx="1019503" cy="975325"/>
          </a:xfrm>
          <a:prstGeom prst="rect">
            <a:avLst/>
          </a:prstGeom>
        </p:spPr>
      </p:pic>
    </p:spTree>
    <p:extLst>
      <p:ext uri="{BB962C8B-B14F-4D97-AF65-F5344CB8AC3E}">
        <p14:creationId xmlns:p14="http://schemas.microsoft.com/office/powerpoint/2010/main" val="2169424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retrieve and use data from your sensors</a:t>
            </a:r>
          </a:p>
          <a:p>
            <a:pPr marL="457200" indent="-457200">
              <a:buFont typeface="+mj-lt"/>
              <a:buAutoNum type="arabicPeriod"/>
            </a:pPr>
            <a:r>
              <a:rPr lang="en-US" dirty="0"/>
              <a:t>Learn how to use Port View on the EV3 </a:t>
            </a:r>
            <a:r>
              <a:rPr lang="en-US" dirty="0" smtClean="0"/>
              <a:t>Brick</a:t>
            </a:r>
          </a:p>
          <a:p>
            <a:pPr marL="457200" indent="-457200">
              <a:buFont typeface="+mj-lt"/>
              <a:buAutoNum type="arabicPeriod"/>
            </a:pPr>
            <a:r>
              <a:rPr lang="en-US" dirty="0" smtClean="0"/>
              <a:t>Learn some examples of when and where Port View would be useful</a:t>
            </a:r>
          </a:p>
          <a:p>
            <a:pPr marL="457200" indent="-457200">
              <a:buFont typeface="+mj-lt"/>
              <a:buAutoNum type="arabicPeriod"/>
            </a:pPr>
            <a:r>
              <a:rPr lang="en-US" dirty="0" smtClean="0"/>
              <a:t>Try to solve some common problems using Port View</a:t>
            </a:r>
            <a:endParaRPr lang="en-US" dirty="0"/>
          </a:p>
        </p:txBody>
      </p:sp>
      <p:sp>
        <p:nvSpPr>
          <p:cNvPr id="4" name="Footer Placeholder 3"/>
          <p:cNvSpPr>
            <a:spLocks noGrp="1"/>
          </p:cNvSpPr>
          <p:nvPr>
            <p:ph type="ftr" sz="quarter" idx="11"/>
          </p:nvPr>
        </p:nvSpPr>
        <p:spPr/>
        <p:txBody>
          <a:bodyPr/>
          <a:lstStyle/>
          <a:p>
            <a:r>
              <a:rPr lang="en-US" smtClean="0"/>
              <a:t>© EV3Lessons.com, 2015, (Last edit: 11/04/2015)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NEED SENSOR DATA?</a:t>
            </a:r>
            <a:endParaRPr lang="en-US" dirty="0"/>
          </a:p>
        </p:txBody>
      </p:sp>
      <p:sp>
        <p:nvSpPr>
          <p:cNvPr id="3" name="Content Placeholder 2"/>
          <p:cNvSpPr>
            <a:spLocks noGrp="1"/>
          </p:cNvSpPr>
          <p:nvPr>
            <p:ph idx="1"/>
          </p:nvPr>
        </p:nvSpPr>
        <p:spPr/>
        <p:txBody>
          <a:bodyPr/>
          <a:lstStyle/>
          <a:p>
            <a:r>
              <a:rPr lang="en-US" dirty="0" smtClean="0"/>
              <a:t>Sensor data can be</a:t>
            </a:r>
            <a:r>
              <a:rPr lang="is-IS" dirty="0" smtClean="0"/>
              <a:t>….</a:t>
            </a:r>
          </a:p>
          <a:p>
            <a:endParaRPr lang="is-IS" dirty="0" smtClean="0"/>
          </a:p>
          <a:p>
            <a:pPr lvl="1"/>
            <a:r>
              <a:rPr lang="en-US" dirty="0"/>
              <a:t>U</a:t>
            </a:r>
            <a:r>
              <a:rPr lang="en-US" dirty="0" smtClean="0"/>
              <a:t>sed to help program more easily (no more guess and check!!)</a:t>
            </a:r>
          </a:p>
          <a:p>
            <a:pPr lvl="1"/>
            <a:endParaRPr lang="en-US" dirty="0"/>
          </a:p>
          <a:p>
            <a:pPr lvl="1"/>
            <a:r>
              <a:rPr lang="en-US" dirty="0"/>
              <a:t>Used to help program more </a:t>
            </a:r>
            <a:r>
              <a:rPr lang="en-US" dirty="0" smtClean="0"/>
              <a:t>accurately</a:t>
            </a:r>
            <a:endParaRPr lang="en-US" dirty="0"/>
          </a:p>
          <a:p>
            <a:pPr lvl="1"/>
            <a:endParaRPr lang="en-US" dirty="0" smtClean="0"/>
          </a:p>
          <a:p>
            <a:pPr lvl="1"/>
            <a:r>
              <a:rPr lang="en-US" dirty="0"/>
              <a:t>U</a:t>
            </a:r>
            <a:r>
              <a:rPr lang="en-US" dirty="0" smtClean="0"/>
              <a:t>sed to debug code as well as build issues</a:t>
            </a:r>
          </a:p>
          <a:p>
            <a:pPr lvl="1"/>
            <a:endParaRPr lang="en-US" dirty="0"/>
          </a:p>
          <a:p>
            <a:pPr lvl="1"/>
            <a:endParaRPr lang="en-US" dirty="0" smtClean="0"/>
          </a:p>
          <a:p>
            <a:r>
              <a:rPr lang="en-US" dirty="0" smtClean="0"/>
              <a:t>PORT VIEW is an easy way to access SENSOR DATA!</a:t>
            </a:r>
          </a:p>
          <a:p>
            <a:endParaRPr lang="en-US" dirty="0" smtClean="0"/>
          </a:p>
        </p:txBody>
      </p:sp>
      <p:sp>
        <p:nvSpPr>
          <p:cNvPr id="4" name="Footer Placeholder 3"/>
          <p:cNvSpPr>
            <a:spLocks noGrp="1"/>
          </p:cNvSpPr>
          <p:nvPr>
            <p:ph type="ftr" sz="quarter" idx="11"/>
          </p:nvPr>
        </p:nvSpPr>
        <p:spPr/>
        <p:txBody>
          <a:bodyPr/>
          <a:lstStyle/>
          <a:p>
            <a:r>
              <a:rPr lang="en-US" smtClean="0"/>
              <a:t>© EV3Lessons.com, 2015, (Last edit: 11/04/2015)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get to Port View?</a:t>
            </a:r>
            <a:endParaRPr lang="en-US" dirty="0"/>
          </a:p>
        </p:txBody>
      </p:sp>
      <p:sp>
        <p:nvSpPr>
          <p:cNvPr id="3" name="Content Placeholder 2"/>
          <p:cNvSpPr>
            <a:spLocks noGrp="1"/>
          </p:cNvSpPr>
          <p:nvPr>
            <p:ph idx="1"/>
          </p:nvPr>
        </p:nvSpPr>
        <p:spPr>
          <a:xfrm>
            <a:off x="476063" y="1700048"/>
            <a:ext cx="3757448" cy="3586655"/>
          </a:xfrm>
        </p:spPr>
        <p:txBody>
          <a:bodyPr>
            <a:normAutofit fontScale="77500" lnSpcReduction="20000"/>
          </a:bodyPr>
          <a:lstStyle/>
          <a:p>
            <a:pPr marL="342900" indent="-342900">
              <a:buFont typeface="Arial" charset="0"/>
              <a:buChar char="•"/>
            </a:pPr>
            <a:r>
              <a:rPr lang="en-US" dirty="0" smtClean="0">
                <a:solidFill>
                  <a:srgbClr val="00B900"/>
                </a:solidFill>
              </a:rPr>
              <a:t>Step 1</a:t>
            </a:r>
            <a:r>
              <a:rPr lang="en-US" b="0" dirty="0" smtClean="0">
                <a:solidFill>
                  <a:srgbClr val="00B900"/>
                </a:solidFill>
              </a:rPr>
              <a:t>: </a:t>
            </a:r>
          </a:p>
          <a:p>
            <a:pPr marL="800100" lvl="1" indent="-342900">
              <a:buFont typeface="Arial" charset="0"/>
              <a:buChar char="•"/>
            </a:pPr>
            <a:r>
              <a:rPr lang="en-US" b="0" dirty="0" smtClean="0">
                <a:solidFill>
                  <a:srgbClr val="00B900"/>
                </a:solidFill>
              </a:rPr>
              <a:t>Click the </a:t>
            </a:r>
            <a:r>
              <a:rPr lang="en-US" dirty="0" smtClean="0">
                <a:solidFill>
                  <a:srgbClr val="00B900"/>
                </a:solidFill>
              </a:rPr>
              <a:t>Left or Right buttons</a:t>
            </a:r>
            <a:r>
              <a:rPr lang="en-US" b="0" dirty="0" smtClean="0">
                <a:solidFill>
                  <a:srgbClr val="00B900"/>
                </a:solidFill>
              </a:rPr>
              <a:t> </a:t>
            </a:r>
            <a:r>
              <a:rPr lang="en-US" b="0" dirty="0" smtClean="0">
                <a:solidFill>
                  <a:srgbClr val="00B900"/>
                </a:solidFill>
              </a:rPr>
              <a:t>on the brick until you get to the third tab on the screen (icon with six small circles).  </a:t>
            </a:r>
          </a:p>
          <a:p>
            <a:pPr marL="800100" lvl="1" indent="-342900">
              <a:buFont typeface="Arial" charset="0"/>
              <a:buChar char="•"/>
            </a:pPr>
            <a:r>
              <a:rPr lang="en-US" b="0" dirty="0" smtClean="0">
                <a:solidFill>
                  <a:srgbClr val="00B900"/>
                </a:solidFill>
              </a:rPr>
              <a:t>The first choice in this tab is Port View</a:t>
            </a:r>
            <a:r>
              <a:rPr lang="en-US" dirty="0" smtClean="0">
                <a:solidFill>
                  <a:srgbClr val="00B900"/>
                </a:solidFill>
              </a:rPr>
              <a:t>. (Click the middle button on the brick to select Port View)</a:t>
            </a:r>
            <a:endParaRPr lang="en-US" dirty="0" smtClean="0">
              <a:solidFill>
                <a:srgbClr val="00B900"/>
              </a:solidFill>
            </a:endParaRPr>
          </a:p>
          <a:p>
            <a:pPr marL="800100" lvl="1" indent="-342900">
              <a:buFont typeface="Arial" charset="0"/>
              <a:buChar char="•"/>
            </a:pPr>
            <a:endParaRPr lang="en-US" dirty="0">
              <a:solidFill>
                <a:srgbClr val="00B900"/>
              </a:solidFill>
            </a:endParaRPr>
          </a:p>
          <a:p>
            <a:pPr lvl="1" indent="0">
              <a:buNone/>
            </a:pPr>
            <a:endParaRPr lang="en-US" dirty="0" smtClean="0">
              <a:solidFill>
                <a:srgbClr val="00B900"/>
              </a:solidFill>
            </a:endParaRPr>
          </a:p>
          <a:p>
            <a:pPr marL="342900" indent="-342900">
              <a:buFont typeface="Arial" charset="0"/>
              <a:buChar char="•"/>
            </a:pPr>
            <a:r>
              <a:rPr lang="en-US" dirty="0" smtClean="0">
                <a:solidFill>
                  <a:srgbClr val="7030A0"/>
                </a:solidFill>
              </a:rPr>
              <a:t>Step 2: </a:t>
            </a:r>
          </a:p>
          <a:p>
            <a:pPr marL="800100" lvl="1" indent="-342900">
              <a:buFont typeface="Arial" charset="0"/>
              <a:buChar char="•"/>
            </a:pPr>
            <a:r>
              <a:rPr lang="en-US" dirty="0" smtClean="0">
                <a:solidFill>
                  <a:srgbClr val="7030A0"/>
                </a:solidFill>
              </a:rPr>
              <a:t>Use the </a:t>
            </a:r>
            <a:r>
              <a:rPr lang="en-US" dirty="0" smtClean="0">
                <a:solidFill>
                  <a:srgbClr val="7030A0"/>
                </a:solidFill>
              </a:rPr>
              <a:t>Left and Right Buttons to </a:t>
            </a:r>
            <a:r>
              <a:rPr lang="en-US" dirty="0" smtClean="0">
                <a:solidFill>
                  <a:srgbClr val="7030A0"/>
                </a:solidFill>
              </a:rPr>
              <a:t>pick the port </a:t>
            </a:r>
            <a:r>
              <a:rPr lang="en-US" dirty="0" smtClean="0">
                <a:solidFill>
                  <a:srgbClr val="7030A0"/>
                </a:solidFill>
              </a:rPr>
              <a:t>and</a:t>
            </a:r>
            <a:r>
              <a:rPr lang="en-US" dirty="0" smtClean="0">
                <a:solidFill>
                  <a:srgbClr val="7030A0"/>
                </a:solidFill>
              </a:rPr>
              <a:t> sensor/motor you want</a:t>
            </a:r>
            <a:endParaRPr lang="en-US" dirty="0"/>
          </a:p>
        </p:txBody>
      </p:sp>
      <p:sp>
        <p:nvSpPr>
          <p:cNvPr id="4" name="Footer Placeholder 3"/>
          <p:cNvSpPr>
            <a:spLocks noGrp="1"/>
          </p:cNvSpPr>
          <p:nvPr>
            <p:ph type="ftr" sz="quarter" idx="11"/>
          </p:nvPr>
        </p:nvSpPr>
        <p:spPr/>
        <p:txBody>
          <a:bodyPr/>
          <a:lstStyle/>
          <a:p>
            <a:r>
              <a:rPr lang="en-US" smtClean="0"/>
              <a:t>© EV3Lessons.com, 2015, (Last edit: 11/04/2015)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708848" cy="338554"/>
          </a:xfrm>
          <a:prstGeom prst="rect">
            <a:avLst/>
          </a:prstGeom>
          <a:noFill/>
        </p:spPr>
        <p:txBody>
          <a:bodyPr wrap="none" rtlCol="0">
            <a:spAutoFit/>
          </a:bodyPr>
          <a:lstStyle/>
          <a:p>
            <a:r>
              <a:rPr lang="en-US" sz="1600" b="1" smtClean="0">
                <a:solidFill>
                  <a:srgbClr val="7030A0"/>
                </a:solidFill>
              </a:rPr>
              <a:t>Right</a:t>
            </a:r>
            <a:endParaRPr lang="en-US" sz="1600" b="1" dirty="0">
              <a:solidFill>
                <a:srgbClr val="7030A0"/>
              </a:solidFill>
            </a:endParaRPr>
          </a:p>
        </p:txBody>
      </p:sp>
      <p:sp>
        <p:nvSpPr>
          <p:cNvPr id="14" name="TextBox 13"/>
          <p:cNvSpPr txBox="1"/>
          <p:nvPr/>
        </p:nvSpPr>
        <p:spPr>
          <a:xfrm>
            <a:off x="5120134" y="4150138"/>
            <a:ext cx="607859" cy="369332"/>
          </a:xfrm>
          <a:prstGeom prst="rect">
            <a:avLst/>
          </a:prstGeom>
          <a:noFill/>
        </p:spPr>
        <p:txBody>
          <a:bodyPr wrap="none" rtlCol="0">
            <a:spAutoFit/>
          </a:bodyPr>
          <a:lstStyle/>
          <a:p>
            <a:r>
              <a:rPr lang="en-US" b="1" dirty="0" smtClean="0">
                <a:solidFill>
                  <a:srgbClr val="7030A0"/>
                </a:solidFill>
              </a:rPr>
              <a:t>Left</a:t>
            </a:r>
            <a:endParaRPr lang="en-US" b="1" dirty="0">
              <a:solidFill>
                <a:srgbClr val="7030A0"/>
              </a:solidFill>
            </a:endParaRP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a:t>
            </a:r>
            <a:r>
              <a:rPr lang="en-US" sz="1200" dirty="0" smtClean="0"/>
              <a:t>Virtual Robotics </a:t>
            </a:r>
            <a:r>
              <a:rPr lang="en-US" sz="1200" dirty="0"/>
              <a:t>Toolkit</a:t>
            </a:r>
            <a:r>
              <a:rPr lang="en-US" sz="1200" dirty="0" smtClean="0"/>
              <a:t>.</a:t>
            </a:r>
            <a:endParaRPr lang="en-US" sz="1200" dirty="0"/>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r>
              <a:rPr lang="en-US" dirty="0" smtClean="0"/>
              <a:t>WHAT YOU SEE in PORT VIEW</a:t>
            </a:r>
            <a:endParaRPr lang="en-US" dirty="0"/>
          </a:p>
        </p:txBody>
      </p:sp>
      <p:sp>
        <p:nvSpPr>
          <p:cNvPr id="3" name="Content Placeholder 2"/>
          <p:cNvSpPr>
            <a:spLocks noGrp="1"/>
          </p:cNvSpPr>
          <p:nvPr>
            <p:ph idx="1"/>
          </p:nvPr>
        </p:nvSpPr>
        <p:spPr>
          <a:xfrm>
            <a:off x="365810" y="1543436"/>
            <a:ext cx="2775728" cy="3608366"/>
          </a:xfrm>
        </p:spPr>
        <p:txBody>
          <a:bodyPr>
            <a:normAutofit fontScale="85000" lnSpcReduction="20000"/>
          </a:bodyPr>
          <a:lstStyle/>
          <a:p>
            <a:r>
              <a:rPr lang="en-US" dirty="0" smtClean="0">
                <a:solidFill>
                  <a:srgbClr val="FF0000"/>
                </a:solidFill>
              </a:rPr>
              <a:t>A. PORT Number</a:t>
            </a:r>
            <a:endParaRPr lang="en-US" dirty="0" smtClean="0">
              <a:solidFill>
                <a:srgbClr val="FF0000"/>
              </a:solidFill>
            </a:endParaRPr>
          </a:p>
          <a:p>
            <a:r>
              <a:rPr lang="en-US" dirty="0" smtClean="0">
                <a:solidFill>
                  <a:srgbClr val="00B0F0"/>
                </a:solidFill>
              </a:rPr>
              <a:t>B. SENSOR/MOTOR </a:t>
            </a:r>
            <a:r>
              <a:rPr lang="en-US" dirty="0" smtClean="0">
                <a:solidFill>
                  <a:srgbClr val="00B0F0"/>
                </a:solidFill>
              </a:rPr>
              <a:t>&amp; MODE</a:t>
            </a:r>
          </a:p>
          <a:p>
            <a:r>
              <a:rPr lang="en-US" dirty="0" smtClean="0">
                <a:solidFill>
                  <a:srgbClr val="00B900"/>
                </a:solidFill>
              </a:rPr>
              <a:t>C. If </a:t>
            </a:r>
            <a:r>
              <a:rPr lang="en-US" dirty="0" smtClean="0">
                <a:solidFill>
                  <a:srgbClr val="00B900"/>
                </a:solidFill>
              </a:rPr>
              <a:t>you select </a:t>
            </a:r>
            <a:r>
              <a:rPr lang="en-US" dirty="0" smtClean="0">
                <a:solidFill>
                  <a:srgbClr val="00B900"/>
                </a:solidFill>
              </a:rPr>
              <a:t>a particular</a:t>
            </a:r>
            <a:r>
              <a:rPr lang="en-US" dirty="0" smtClean="0">
                <a:solidFill>
                  <a:srgbClr val="00B900"/>
                </a:solidFill>
              </a:rPr>
              <a:t> sensor (middle button on brick), </a:t>
            </a:r>
            <a:r>
              <a:rPr lang="en-US" dirty="0" smtClean="0">
                <a:solidFill>
                  <a:srgbClr val="00B900"/>
                </a:solidFill>
              </a:rPr>
              <a:t>you can change the </a:t>
            </a:r>
            <a:r>
              <a:rPr lang="en-US" dirty="0" smtClean="0">
                <a:solidFill>
                  <a:srgbClr val="00B900"/>
                </a:solidFill>
              </a:rPr>
              <a:t>MODE</a:t>
            </a:r>
          </a:p>
          <a:p>
            <a:r>
              <a:rPr lang="en-US" dirty="0" smtClean="0">
                <a:solidFill>
                  <a:srgbClr val="FFC000"/>
                </a:solidFill>
              </a:rPr>
              <a:t>D. VALUE . You might want to start at “0” (e.g. If trying to measure degrees for a turn). To reset the value, exit Port View and return to back to this screen.</a:t>
            </a:r>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 EV3Lessons.com, 2015, (Last edit: 11/04/2015)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a:t>
            </a:r>
            <a:r>
              <a:rPr lang="en-US" sz="1200" dirty="0" smtClean="0"/>
              <a:t>Virtual Robotics </a:t>
            </a:r>
            <a:r>
              <a:rPr lang="en-US" sz="1200" dirty="0"/>
              <a:t>Toolkit</a:t>
            </a:r>
            <a:r>
              <a:rPr lang="en-US" sz="1200" dirty="0" smtClean="0"/>
              <a:t>.</a:t>
            </a:r>
            <a:endParaRPr lang="en-US" sz="1200" dirty="0"/>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endParaRPr lang="en-US" b="1" dirty="0">
              <a:solidFill>
                <a:srgbClr val="FFC000"/>
              </a:solidFill>
            </a:endParaRP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endParaRPr lang="en-US" b="1" dirty="0">
              <a:solidFill>
                <a:srgbClr val="00B900"/>
              </a:solidFill>
            </a:endParaRP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a:t>
            </a:r>
            <a:r>
              <a:rPr lang="en-US" dirty="0" smtClean="0"/>
              <a:t>Straight</a:t>
            </a:r>
            <a:r>
              <a:rPr lang="en-US" dirty="0"/>
              <a:t> </a:t>
            </a:r>
            <a:r>
              <a:rPr lang="en-US" dirty="0" smtClean="0"/>
              <a:t>CHALLENGE</a:t>
            </a:r>
            <a:endParaRPr lang="en-US" dirty="0"/>
          </a:p>
        </p:txBody>
      </p:sp>
      <p:sp>
        <p:nvSpPr>
          <p:cNvPr id="3" name="Content Placeholder 2"/>
          <p:cNvSpPr>
            <a:spLocks noGrp="1"/>
          </p:cNvSpPr>
          <p:nvPr>
            <p:ph idx="1"/>
          </p:nvPr>
        </p:nvSpPr>
        <p:spPr>
          <a:xfrm>
            <a:off x="457199" y="1254549"/>
            <a:ext cx="4555958" cy="4373563"/>
          </a:xfrm>
        </p:spPr>
        <p:txBody>
          <a:bodyPr>
            <a:normAutofit fontScale="92500" lnSpcReduction="20000"/>
          </a:bodyPr>
          <a:lstStyle/>
          <a:p>
            <a:r>
              <a:rPr lang="en-US" sz="1700" dirty="0" smtClean="0"/>
              <a:t>CHALLENGE: Move your robot forward from the start line to the finish line (1) and back to the start (2).</a:t>
            </a:r>
          </a:p>
          <a:p>
            <a:r>
              <a:rPr lang="en-US" sz="1700" dirty="0" smtClean="0"/>
              <a:t>In the Moving Straight Lesson, you had to use a lot of guess and check to stop exactly on the second line.</a:t>
            </a:r>
            <a:endParaRPr lang="en-US" sz="2200" dirty="0">
              <a:solidFill>
                <a:srgbClr val="3366FF"/>
              </a:solidFill>
            </a:endParaRPr>
          </a:p>
          <a:p>
            <a:r>
              <a:rPr lang="en-US" sz="1700" dirty="0" smtClean="0"/>
              <a:t>Now try Port View:</a:t>
            </a:r>
            <a:endParaRPr lang="en-US" sz="1700" dirty="0"/>
          </a:p>
          <a:p>
            <a:pPr lvl="1"/>
            <a:r>
              <a:rPr lang="en-US" sz="1700" dirty="0" smtClean="0"/>
              <a:t>Go to one of the rotation sensors (Motor B or C for our robot on the right)</a:t>
            </a:r>
          </a:p>
          <a:p>
            <a:pPr lvl="1"/>
            <a:r>
              <a:rPr lang="en-US" sz="1700" dirty="0" smtClean="0"/>
              <a:t>Make sure it is on degrees as the mode and that it starts at 0 degrees.</a:t>
            </a:r>
          </a:p>
          <a:p>
            <a:pPr lvl="1"/>
            <a:r>
              <a:rPr lang="en-US" sz="1700" dirty="0" smtClean="0"/>
              <a:t>Move </a:t>
            </a:r>
            <a:r>
              <a:rPr lang="en-US" sz="1700" dirty="0"/>
              <a:t>your robot with your </a:t>
            </a:r>
            <a:r>
              <a:rPr lang="en-US" sz="1700" dirty="0" smtClean="0"/>
              <a:t>hand from the </a:t>
            </a:r>
            <a:r>
              <a:rPr lang="en-US" sz="1700" dirty="0"/>
              <a:t>start line to </a:t>
            </a:r>
            <a:r>
              <a:rPr lang="en-US" sz="1700" dirty="0" smtClean="0"/>
              <a:t>the </a:t>
            </a:r>
            <a:r>
              <a:rPr lang="en-US" sz="1700" dirty="0"/>
              <a:t>end </a:t>
            </a:r>
            <a:r>
              <a:rPr lang="en-US" sz="1700" dirty="0" smtClean="0"/>
              <a:t>line. Make sure that your wheel turns smoothly and doesn’t slip as the robot moves.</a:t>
            </a:r>
            <a:endParaRPr lang="en-US" sz="1700" dirty="0"/>
          </a:p>
          <a:p>
            <a:pPr lvl="1"/>
            <a:r>
              <a:rPr lang="en-US" sz="1700" dirty="0"/>
              <a:t>Read how many degrees your robot moved</a:t>
            </a:r>
          </a:p>
          <a:p>
            <a:pPr lvl="1"/>
            <a:r>
              <a:rPr lang="en-US" sz="1700" dirty="0"/>
              <a:t>Use this number in the Move Steering Block to move the correct distance.</a:t>
            </a:r>
          </a:p>
          <a:p>
            <a:endParaRPr lang="en-US" sz="2800" dirty="0">
              <a:solidFill>
                <a:srgbClr val="3366FF"/>
              </a:solidFill>
            </a:endParaRPr>
          </a:p>
          <a:p>
            <a:endParaRPr lang="en-US" dirty="0"/>
          </a:p>
        </p:txBody>
      </p:sp>
      <p:cxnSp>
        <p:nvCxnSpPr>
          <p:cNvPr id="5" name="Straight Connector 4"/>
          <p:cNvCxnSpPr/>
          <p:nvPr/>
        </p:nvCxnSpPr>
        <p:spPr>
          <a:xfrm flipH="1">
            <a:off x="5746210" y="1419634"/>
            <a:ext cx="2540000" cy="0"/>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89874" y="3479945"/>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5982969" y="1620160"/>
            <a:ext cx="3872" cy="1561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400613" y="1637823"/>
            <a:ext cx="4417" cy="15865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532315" y="2997108"/>
            <a:ext cx="307474"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6490135" y="2023705"/>
            <a:ext cx="307474" cy="369332"/>
          </a:xfrm>
          <a:prstGeom prst="rect">
            <a:avLst/>
          </a:prstGeom>
          <a:noFill/>
        </p:spPr>
        <p:txBody>
          <a:bodyPr wrap="square" rtlCol="0">
            <a:spAutoFit/>
          </a:bodyPr>
          <a:lstStyle/>
          <a:p>
            <a:r>
              <a:rPr lang="en-US" dirty="0" smtClean="0"/>
              <a:t>2</a:t>
            </a:r>
            <a:endParaRPr lang="en-US" dirty="0"/>
          </a:p>
        </p:txBody>
      </p:sp>
      <p:sp>
        <p:nvSpPr>
          <p:cNvPr id="4" name="TextBox 3"/>
          <p:cNvSpPr txBox="1"/>
          <p:nvPr/>
        </p:nvSpPr>
        <p:spPr>
          <a:xfrm>
            <a:off x="7344914" y="1447162"/>
            <a:ext cx="941296" cy="369332"/>
          </a:xfrm>
          <a:prstGeom prst="rect">
            <a:avLst/>
          </a:prstGeom>
          <a:noFill/>
        </p:spPr>
        <p:txBody>
          <a:bodyPr wrap="none" rtlCol="0">
            <a:spAutoFit/>
          </a:bodyPr>
          <a:lstStyle/>
          <a:p>
            <a:r>
              <a:rPr lang="en-US" dirty="0" smtClean="0"/>
              <a:t>FINISH</a:t>
            </a:r>
            <a:endParaRPr lang="en-US" dirty="0"/>
          </a:p>
        </p:txBody>
      </p:sp>
      <p:sp>
        <p:nvSpPr>
          <p:cNvPr id="12" name="TextBox 11"/>
          <p:cNvSpPr txBox="1"/>
          <p:nvPr/>
        </p:nvSpPr>
        <p:spPr>
          <a:xfrm>
            <a:off x="7371385" y="3083086"/>
            <a:ext cx="915823" cy="369332"/>
          </a:xfrm>
          <a:prstGeom prst="rect">
            <a:avLst/>
          </a:prstGeom>
          <a:noFill/>
        </p:spPr>
        <p:txBody>
          <a:bodyPr wrap="none" rtlCol="0">
            <a:spAutoFit/>
          </a:bodyPr>
          <a:lstStyle/>
          <a:p>
            <a:r>
              <a:rPr lang="en-US" dirty="0" smtClean="0"/>
              <a:t>START</a:t>
            </a:r>
            <a:endParaRPr lang="en-US" dirty="0"/>
          </a:p>
        </p:txBody>
      </p:sp>
      <p:sp>
        <p:nvSpPr>
          <p:cNvPr id="8" name="Footer Placeholder 7"/>
          <p:cNvSpPr>
            <a:spLocks noGrp="1"/>
          </p:cNvSpPr>
          <p:nvPr>
            <p:ph type="ftr" sz="quarter" idx="11"/>
          </p:nvPr>
        </p:nvSpPr>
        <p:spPr/>
        <p:txBody>
          <a:bodyPr/>
          <a:lstStyle/>
          <a:p>
            <a:r>
              <a:rPr lang="en-US" smtClean="0"/>
              <a:t>Copyright © EV3Lessons.com 2015 (Last edit: 2/26/2015)</a:t>
            </a:r>
            <a:endParaRPr lang="en-US"/>
          </a:p>
        </p:txBody>
      </p:sp>
      <p:grpSp>
        <p:nvGrpSpPr>
          <p:cNvPr id="14" name="Group 13"/>
          <p:cNvGrpSpPr/>
          <p:nvPr/>
        </p:nvGrpSpPr>
        <p:grpSpPr>
          <a:xfrm rot="16200000">
            <a:off x="5829168" y="3362513"/>
            <a:ext cx="545006" cy="864972"/>
            <a:chOff x="6507213" y="1210579"/>
            <a:chExt cx="1199000" cy="1603803"/>
          </a:xfrm>
        </p:grpSpPr>
        <p:grpSp>
          <p:nvGrpSpPr>
            <p:cNvPr id="15" name="Group 14"/>
            <p:cNvGrpSpPr/>
            <p:nvPr/>
          </p:nvGrpSpPr>
          <p:grpSpPr>
            <a:xfrm rot="5400000">
              <a:off x="6518630" y="1512901"/>
              <a:ext cx="1141996" cy="1164830"/>
              <a:chOff x="6310708" y="2223671"/>
              <a:chExt cx="809489" cy="898563"/>
            </a:xfrm>
          </p:grpSpPr>
          <p:sp>
            <p:nvSpPr>
              <p:cNvPr id="20" name="Rounded Rectangle 19"/>
              <p:cNvSpPr/>
              <p:nvPr/>
            </p:nvSpPr>
            <p:spPr>
              <a:xfrm>
                <a:off x="6451829"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 name="Rounded Rectangle 20"/>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100">
                  <a:effectLst/>
                </a:endParaRPr>
              </a:p>
            </p:txBody>
          </p:sp>
          <p:sp>
            <p:nvSpPr>
              <p:cNvPr id="22" name="Rounded Rectangle 21"/>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100">
                  <a:effectLst/>
                </a:endParaRPr>
              </a:p>
            </p:txBody>
          </p:sp>
          <p:sp>
            <p:nvSpPr>
              <p:cNvPr id="23" name="Oval 22"/>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sp>
          <p:nvSpPr>
            <p:cNvPr id="18" name="TextBox 17"/>
            <p:cNvSpPr txBox="1"/>
            <p:nvPr/>
          </p:nvSpPr>
          <p:spPr>
            <a:xfrm>
              <a:off x="7216811" y="1210579"/>
              <a:ext cx="465620" cy="485069"/>
            </a:xfrm>
            <a:prstGeom prst="rect">
              <a:avLst/>
            </a:prstGeom>
            <a:noFill/>
          </p:spPr>
          <p:txBody>
            <a:bodyPr wrap="square" rtlCol="0">
              <a:spAutoFit/>
            </a:bodyPr>
            <a:lstStyle/>
            <a:p>
              <a:r>
                <a:rPr lang="en-US" sz="1100" dirty="0" smtClean="0"/>
                <a:t>B</a:t>
              </a:r>
              <a:endParaRPr lang="en-US" sz="1100" dirty="0"/>
            </a:p>
          </p:txBody>
        </p:sp>
        <p:sp>
          <p:nvSpPr>
            <p:cNvPr id="19" name="TextBox 18"/>
            <p:cNvSpPr txBox="1"/>
            <p:nvPr/>
          </p:nvSpPr>
          <p:spPr>
            <a:xfrm>
              <a:off x="7240593" y="2329313"/>
              <a:ext cx="465620" cy="485069"/>
            </a:xfrm>
            <a:prstGeom prst="rect">
              <a:avLst/>
            </a:prstGeom>
            <a:noFill/>
          </p:spPr>
          <p:txBody>
            <a:bodyPr wrap="square" rtlCol="0">
              <a:spAutoFit/>
            </a:bodyPr>
            <a:lstStyle/>
            <a:p>
              <a:r>
                <a:rPr lang="en-US" sz="1100" dirty="0" smtClean="0"/>
                <a:t>C</a:t>
              </a:r>
              <a:endParaRPr lang="en-US" sz="1100" dirty="0"/>
            </a:p>
          </p:txBody>
        </p:sp>
      </p:grpSp>
      <p:sp>
        <p:nvSpPr>
          <p:cNvPr id="13" name="Slide Number Placeholder 12"/>
          <p:cNvSpPr>
            <a:spLocks noGrp="1"/>
          </p:cNvSpPr>
          <p:nvPr>
            <p:ph type="sldNum" sz="quarter" idx="12"/>
          </p:nvPr>
        </p:nvSpPr>
        <p:spPr/>
        <p:txBody>
          <a:bodyPr/>
          <a:lstStyle/>
          <a:p>
            <a:fld id="{4DBC7FC8-25FB-FC45-8177-2B991DA6778C}" type="slidenum">
              <a:rPr lang="en-US" smtClean="0"/>
              <a:t>6</a:t>
            </a:fld>
            <a:endParaRPr lang="en-US" dirty="0"/>
          </a:p>
        </p:txBody>
      </p:sp>
      <p:pic>
        <p:nvPicPr>
          <p:cNvPr id="29" name="Picture 28"/>
          <p:cNvPicPr>
            <a:picLocks noChangeAspect="1"/>
          </p:cNvPicPr>
          <p:nvPr/>
        </p:nvPicPr>
        <p:blipFill>
          <a:blip r:embed="rId2"/>
          <a:stretch>
            <a:fillRect/>
          </a:stretch>
        </p:blipFill>
        <p:spPr>
          <a:xfrm>
            <a:off x="5532315" y="4233411"/>
            <a:ext cx="2943522" cy="2152149"/>
          </a:xfrm>
          <a:prstGeom prst="rect">
            <a:avLst/>
          </a:prstGeom>
        </p:spPr>
      </p:pic>
      <p:sp>
        <p:nvSpPr>
          <p:cNvPr id="30" name="Rounded Rectangle 29"/>
          <p:cNvSpPr/>
          <p:nvPr/>
        </p:nvSpPr>
        <p:spPr>
          <a:xfrm>
            <a:off x="6643872" y="5011186"/>
            <a:ext cx="1119231" cy="53602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28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6208E-6 -4.85886E-6 L -0.00017 -0.52591 " pathEditMode="relative" rAng="0" ptsTypes="AA">
                                      <p:cBhvr>
                                        <p:cTn id="6" dur="2000" fill="hold"/>
                                        <p:tgtEl>
                                          <p:spTgt spid="14"/>
                                        </p:tgtEl>
                                        <p:attrNameLst>
                                          <p:attrName>ppt_x</p:attrName>
                                          <p:attrName>ppt_y</p:attrName>
                                        </p:attrNameLst>
                                      </p:cBhvr>
                                      <p:rCtr x="-17" y="-2630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0018 -0.52592 L 4.43634E-6 3.76677E-6 " pathEditMode="relative" rAng="0" ptsTypes="AA">
                                      <p:cBhvr>
                                        <p:cTn id="10" dur="2000" fill="hold"/>
                                        <p:tgtEl>
                                          <p:spTgt spid="14"/>
                                        </p:tgtEl>
                                        <p:attrNameLst>
                                          <p:attrName>ppt_x</p:attrName>
                                          <p:attrName>ppt_y</p:attrName>
                                        </p:attrNameLst>
                                      </p:cBhvr>
                                      <p:rCtr x="0" y="262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VIEW IS POWERFUL</a:t>
            </a:r>
            <a:endParaRPr lang="en-US" dirty="0"/>
          </a:p>
        </p:txBody>
      </p:sp>
      <p:sp>
        <p:nvSpPr>
          <p:cNvPr id="3" name="Content Placeholder 2"/>
          <p:cNvSpPr>
            <a:spLocks noGrp="1"/>
          </p:cNvSpPr>
          <p:nvPr>
            <p:ph idx="1"/>
          </p:nvPr>
        </p:nvSpPr>
        <p:spPr>
          <a:xfrm>
            <a:off x="457200" y="1219200"/>
            <a:ext cx="8245474" cy="4906963"/>
          </a:xfrm>
        </p:spPr>
        <p:txBody>
          <a:bodyPr/>
          <a:lstStyle/>
          <a:p>
            <a:r>
              <a:rPr lang="en-US" dirty="0" smtClean="0"/>
              <a:t>As you go through the rest of the lessons on EV3Lessons.com, you will use Port View often</a:t>
            </a:r>
          </a:p>
          <a:p>
            <a:r>
              <a:rPr lang="en-US" dirty="0" smtClean="0"/>
              <a:t>As you complete each challenge, think about how Port View might help you.</a:t>
            </a:r>
          </a:p>
          <a:p>
            <a:r>
              <a:rPr lang="en-US" dirty="0" smtClean="0"/>
              <a:t>The next page has many several examples to think about.</a:t>
            </a:r>
            <a:endParaRPr lang="en-US" dirty="0"/>
          </a:p>
        </p:txBody>
      </p:sp>
      <p:sp>
        <p:nvSpPr>
          <p:cNvPr id="4" name="Footer Placeholder 3"/>
          <p:cNvSpPr>
            <a:spLocks noGrp="1"/>
          </p:cNvSpPr>
          <p:nvPr>
            <p:ph type="ftr" sz="quarter" idx="11"/>
          </p:nvPr>
        </p:nvSpPr>
        <p:spPr/>
        <p:txBody>
          <a:bodyPr/>
          <a:lstStyle/>
          <a:p>
            <a:r>
              <a:rPr lang="en-US" smtClean="0"/>
              <a:t>© EV3Lessons.com, 2015, (Last edit: 11/04/2015)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spTree>
    <p:extLst>
      <p:ext uri="{BB962C8B-B14F-4D97-AF65-F5344CB8AC3E}">
        <p14:creationId xmlns:p14="http://schemas.microsoft.com/office/powerpoint/2010/main" val="26699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PROBLEMS YOU CAN SOLVE WITH PORT VIEW</a:t>
            </a:r>
            <a:endParaRPr lang="en-US" dirty="0"/>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r>
              <a:rPr lang="en-US" sz="1400" dirty="0" smtClean="0"/>
              <a:t>Challenge 1: Program Easier/More Accurately</a:t>
            </a:r>
          </a:p>
          <a:p>
            <a:r>
              <a:rPr lang="en-US" sz="1400" b="0" dirty="0" smtClean="0"/>
              <a:t>I want to go from a starting point up to a </a:t>
            </a:r>
            <a:r>
              <a:rPr lang="en-US" sz="1400" b="0" dirty="0" smtClean="0"/>
              <a:t>LEGO model. </a:t>
            </a:r>
            <a:r>
              <a:rPr lang="en-US" sz="1400" b="0" dirty="0" smtClean="0"/>
              <a:t>I keep having to guess and check. How can I figure out how far </a:t>
            </a:r>
            <a:r>
              <a:rPr lang="en-US" sz="1400" b="0" dirty="0" smtClean="0"/>
              <a:t>away the LEGO model is?</a:t>
            </a:r>
            <a:endParaRPr lang="en-US" sz="1400" b="0" dirty="0" smtClean="0"/>
          </a:p>
          <a:p>
            <a:endParaRPr lang="en-US" sz="1400" dirty="0"/>
          </a:p>
          <a:p>
            <a:r>
              <a:rPr lang="en-US" sz="1400" dirty="0" smtClean="0"/>
              <a:t>Challenge 2: </a:t>
            </a:r>
            <a:r>
              <a:rPr lang="en-US" sz="1400" dirty="0"/>
              <a:t>Program </a:t>
            </a:r>
            <a:r>
              <a:rPr lang="en-US" sz="1400" dirty="0" smtClean="0"/>
              <a:t>Easier/More Accurately</a:t>
            </a:r>
            <a:endParaRPr lang="en-US" sz="1400" dirty="0"/>
          </a:p>
          <a:p>
            <a:r>
              <a:rPr lang="en-US" sz="1400" b="0" dirty="0"/>
              <a:t>I want </a:t>
            </a:r>
            <a:r>
              <a:rPr lang="en-US" sz="1400" b="0" dirty="0" smtClean="0"/>
              <a:t>my robot to turn 90 degrees. But 90 degrees in the real world is not 90 degrees in the steering block. So, how much does my robot have to turn to make a 90 degree turn?</a:t>
            </a:r>
          </a:p>
          <a:p>
            <a:endParaRPr lang="en-US" sz="1400" dirty="0"/>
          </a:p>
          <a:p>
            <a:r>
              <a:rPr lang="en-US" sz="1400" dirty="0" smtClean="0"/>
              <a:t>Challenge 3: Debug Code</a:t>
            </a:r>
            <a:endParaRPr lang="en-US" sz="1400" dirty="0"/>
          </a:p>
          <a:p>
            <a:r>
              <a:rPr lang="en-US" sz="1400" b="0" dirty="0" smtClean="0"/>
              <a:t>The robot does not </a:t>
            </a:r>
            <a:r>
              <a:rPr lang="en-US" sz="1400" b="0" dirty="0" err="1" smtClean="0"/>
              <a:t>folllow</a:t>
            </a:r>
            <a:r>
              <a:rPr lang="en-US" sz="1400" b="0" dirty="0" smtClean="0"/>
              <a:t> the green line like I programmed it to do. Why not? What color does the robot think that green line is</a:t>
            </a:r>
            <a:r>
              <a:rPr lang="en-US" sz="1400" b="0" dirty="0" smtClean="0"/>
              <a:t>? Try placing the robot on different objects or parts of mat/picture – what colors or reflected light values does the senso</a:t>
            </a:r>
            <a:r>
              <a:rPr lang="en-US" sz="1400" b="0" dirty="0" smtClean="0"/>
              <a:t>r read</a:t>
            </a:r>
            <a:endParaRPr lang="en-US" sz="1400" b="0" dirty="0" smtClean="0"/>
          </a:p>
          <a:p>
            <a:endParaRPr lang="en-US" sz="1400" dirty="0"/>
          </a:p>
          <a:p>
            <a:r>
              <a:rPr lang="en-US" sz="1400" dirty="0" smtClean="0"/>
              <a:t>Challenge 4: Check Builds</a:t>
            </a:r>
          </a:p>
          <a:p>
            <a:r>
              <a:rPr lang="en-US" sz="1400" b="0" dirty="0" smtClean="0"/>
              <a:t>I built my robot with the touch sensor a little bit inside the robot.  I am not sure that the touch sensor is getting pressed enough.   How can I make sure the sensor is getting pressed?</a:t>
            </a:r>
          </a:p>
          <a:p>
            <a:endParaRPr lang="en-US" sz="1400" dirty="0"/>
          </a:p>
          <a:p>
            <a:r>
              <a:rPr lang="en-US" sz="1400" dirty="0" smtClean="0"/>
              <a:t>Challenge 5: Test Sensors</a:t>
            </a:r>
          </a:p>
          <a:p>
            <a:r>
              <a:rPr lang="en-US" sz="1400" b="0" dirty="0" smtClean="0"/>
              <a:t>I told my robot to stop when the Ultrasonic sensor is 20cm away. But it seems to stop earlier. Is the sensor working correctly? How can I see what the ultrasonic sensor sees?</a:t>
            </a:r>
            <a:endParaRPr lang="en-US" sz="1400" b="0" dirty="0"/>
          </a:p>
        </p:txBody>
      </p:sp>
      <p:sp>
        <p:nvSpPr>
          <p:cNvPr id="4" name="Footer Placeholder 3"/>
          <p:cNvSpPr>
            <a:spLocks noGrp="1"/>
          </p:cNvSpPr>
          <p:nvPr>
            <p:ph type="ftr" sz="quarter" idx="11"/>
          </p:nvPr>
        </p:nvSpPr>
        <p:spPr/>
        <p:txBody>
          <a:bodyPr/>
          <a:lstStyle/>
          <a:p>
            <a:r>
              <a:rPr lang="en-US" smtClean="0"/>
              <a:t>© EV3Lessons.com, 2015, (Last edit: 11/04/2015)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124832"/>
            <a:ext cx="8245474" cy="4963057"/>
          </a:xfrm>
        </p:spPr>
        <p:txBody>
          <a:bodyPr>
            <a:noAutofit/>
          </a:bodyPr>
          <a:lstStyle/>
          <a:p>
            <a:pPr marL="342900" indent="-342900">
              <a:buFont typeface="Arial"/>
              <a:buChar char="•"/>
            </a:pPr>
            <a:r>
              <a:rPr lang="en-US" sz="1800" dirty="0" smtClean="0"/>
              <a:t>This tutorial was created by Sanjay Seshan and Arvind Seshan from Droids Robotics.</a:t>
            </a:r>
          </a:p>
          <a:p>
            <a:pPr marL="342900" indent="-342900">
              <a:buFont typeface="Arial"/>
              <a:buChar char="•"/>
            </a:pPr>
            <a:r>
              <a:rPr lang="en-US" sz="1800" dirty="0" smtClean="0"/>
              <a:t>More lessons are available at www.ev3lessons.com</a:t>
            </a:r>
          </a:p>
          <a:p>
            <a:pPr marL="342900" indent="-342900">
              <a:buFont typeface="Arial"/>
              <a:buChar char="•"/>
            </a:pPr>
            <a:r>
              <a:rPr lang="en-US" sz="1800" dirty="0" smtClean="0"/>
              <a:t>Author’s Email: </a:t>
            </a:r>
            <a:r>
              <a:rPr lang="en-US" sz="1800" dirty="0" smtClean="0">
                <a:hlinkClick r:id="rId2"/>
              </a:rPr>
              <a:t>team@droidsrobotics.org</a:t>
            </a:r>
            <a:r>
              <a:rPr lang="en-US" sz="1800" b="0" dirty="0"/>
              <a:t/>
            </a:r>
            <a:br>
              <a:rPr lang="en-US" sz="1800" b="0" dirty="0"/>
            </a:br>
            <a:endParaRPr lang="en-US" sz="1800" dirty="0" smtClean="0"/>
          </a:p>
        </p:txBody>
      </p:sp>
      <p:sp>
        <p:nvSpPr>
          <p:cNvPr id="4" name="Footer Placeholder 3"/>
          <p:cNvSpPr>
            <a:spLocks noGrp="1"/>
          </p:cNvSpPr>
          <p:nvPr>
            <p:ph type="ftr" sz="quarter" idx="11"/>
          </p:nvPr>
        </p:nvSpPr>
        <p:spPr/>
        <p:txBody>
          <a:bodyPr/>
          <a:lstStyle/>
          <a:p>
            <a:r>
              <a:rPr lang="en-US" smtClean="0"/>
              <a:t>© EV3Lessons.com, 2015, (Last edit: 11/04/2015)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8"/>
          <p:cNvSpPr>
            <a:spLocks noGrp="1"/>
          </p:cNvSpPr>
          <p:nvPr>
            <p:ph type="sldNum" sz="quarter" idx="12"/>
          </p:nvPr>
        </p:nvSpPr>
        <p:spPr/>
        <p:txBody>
          <a:bodyPr/>
          <a:lstStyle/>
          <a:p>
            <a:fld id="{4DBC7FC8-25FB-FC45-8177-2B991DA6778C}" type="slidenum">
              <a:rPr lang="en-US" smtClean="0"/>
              <a:t>9</a:t>
            </a:fld>
            <a:endParaRPr lang="en-US"/>
          </a:p>
        </p:txBody>
      </p:sp>
    </p:spTree>
    <p:extLst>
      <p:ext uri="{BB962C8B-B14F-4D97-AF65-F5344CB8AC3E}">
        <p14:creationId xmlns:p14="http://schemas.microsoft.com/office/powerpoint/2010/main" val="2351472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6630</TotalTime>
  <Words>865</Words>
  <Application>Microsoft Macintosh PowerPoint</Application>
  <PresentationFormat>On-screen Show (4:3)</PresentationFormat>
  <Paragraphs>100</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Black</vt:lpstr>
      <vt:lpstr>Calibri</vt:lpstr>
      <vt:lpstr>Helvetica Neue</vt:lpstr>
      <vt:lpstr>Arial</vt:lpstr>
      <vt:lpstr>Essential</vt:lpstr>
      <vt:lpstr>BEGINNER EV3 PROGRAMMING Lesson</vt:lpstr>
      <vt:lpstr>Lesson Objectives</vt:lpstr>
      <vt:lpstr>WHY DO YOU NEED SENSOR DATA?</vt:lpstr>
      <vt:lpstr>How do you get to Port View?</vt:lpstr>
      <vt:lpstr>WHAT YOU SEE in PORT VIEW</vt:lpstr>
      <vt:lpstr>Move Straight CHALLENGE</vt:lpstr>
      <vt:lpstr>PORT VIEW IS POWERFUL</vt:lpstr>
      <vt:lpstr>OTHER PROBLEMS YOU CAN SOLVE WITH PORT VIEW</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Srinivasan Seshan</cp:lastModifiedBy>
  <cp:revision>33</cp:revision>
  <dcterms:created xsi:type="dcterms:W3CDTF">2014-08-07T02:19:13Z</dcterms:created>
  <dcterms:modified xsi:type="dcterms:W3CDTF">2015-11-04T22:00:54Z</dcterms:modified>
</cp:coreProperties>
</file>