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Lst>
  <p:notesMasterIdLst>
    <p:notesMasterId r:id="rId22"/>
  </p:notesMasterIdLst>
  <p:handoutMasterIdLst>
    <p:handoutMasterId r:id="rId23"/>
  </p:handoutMasterIdLst>
  <p:sldIdLst>
    <p:sldId id="289" r:id="rId7"/>
    <p:sldId id="302" r:id="rId8"/>
    <p:sldId id="296" r:id="rId9"/>
    <p:sldId id="303" r:id="rId10"/>
    <p:sldId id="309" r:id="rId11"/>
    <p:sldId id="304" r:id="rId12"/>
    <p:sldId id="297" r:id="rId13"/>
    <p:sldId id="308" r:id="rId14"/>
    <p:sldId id="305" r:id="rId15"/>
    <p:sldId id="306" r:id="rId16"/>
    <p:sldId id="307" r:id="rId17"/>
    <p:sldId id="301" r:id="rId18"/>
    <p:sldId id="300" r:id="rId19"/>
    <p:sldId id="299"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3" autoAdjust="0"/>
    <p:restoredTop sz="94199"/>
  </p:normalViewPr>
  <p:slideViewPr>
    <p:cSldViewPr snapToGrid="0" snapToObjects="1">
      <p:cViewPr>
        <p:scale>
          <a:sx n="130" d="100"/>
          <a:sy n="130" d="100"/>
        </p:scale>
        <p:origin x="704"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10/19/16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10/19/16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3</a:t>
            </a:fld>
            <a:endParaRPr lang="en-US"/>
          </a:p>
        </p:txBody>
      </p:sp>
    </p:spTree>
    <p:extLst>
      <p:ext uri="{BB962C8B-B14F-4D97-AF65-F5344CB8AC3E}">
        <p14:creationId xmlns:p14="http://schemas.microsoft.com/office/powerpoint/2010/main" val="149529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93696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05E093-ED86-2146-9551-BA44ED13EC02}"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AC967-79F1-3045-AC00-BDD8144DE932}"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BB710-88B0-B647-99DF-975987E001A2}"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92D860-516E-034D-9467-249867CD21EC}" type="datetime1">
              <a:rPr lang="en-US" smtClean="0"/>
              <a:t>10/19/16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DF594E-2FA9-6B4B-987B-567CF26F06D5}"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1E587C1-9FAA-7E4D-9180-ABB3A32185A2}" type="datetime1">
              <a:rPr lang="en-US" smtClean="0"/>
              <a:t>10/19/16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10/18/2016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AFF2E5-5E27-2748-A205-6CA6CB4AF064}"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9E0700-1495-FA40-92CA-EF439C7F0C60}" type="datetime1">
              <a:rPr lang="en-US" smtClean="0"/>
              <a:t>10/19/16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CD7F4B-998A-E248-9389-D5A59CCBC8BE}" type="datetime1">
              <a:rPr lang="en-US" smtClean="0"/>
              <a:t>10/19/16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BB98A-C4EE-0A4F-9CF5-4D145830DE6B}" type="datetime1">
              <a:rPr lang="en-US" smtClean="0"/>
              <a:t>10/19/16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942EB-BDDD-DA47-B957-9EF2539A6072}"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0D8D12-238D-AE44-9E0C-997468207ACD}"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ACD900-06AD-D94E-81A6-025F2D0F7A8A}"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DE80D-2F90-1643-BD00-A66E8C56EDA1}"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9E542-CE7E-C842-B5ED-0CA4976B5FF0}"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F59D03-6F35-F941-A3EC-63D8CF8238F0}"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4EC29-3731-7E42-A6E0-9B812E405A7E}"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F15D9-B0F4-7649-86A2-D42B02B8D8E3}"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EE3CA3-6BD8-C64B-AFAA-8C863F458724}"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BD0D3-610B-2B4A-938D-05A7896D30DF}" type="datetime1">
              <a:rPr lang="en-US" smtClean="0"/>
              <a:t>10/19/16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1C149-D740-E344-8CCB-A12884967E04}" type="datetime1">
              <a:rPr lang="en-US" smtClean="0"/>
              <a:t>10/19/16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5A2B2-8B5E-6645-AD63-3130E483748F}" type="datetime1">
              <a:rPr lang="en-US" smtClean="0"/>
              <a:t>10/19/16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F101BC8-CCA2-834F-95E9-84E71FD7B50D}" type="datetime1">
              <a:rPr lang="en-US" smtClean="0"/>
              <a:t>10/19/16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10/18/2016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21406-ED4F-8B45-A549-188C9603D847}"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057CE-45C3-AC4E-8338-FE58356B1CB1}"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E95A7-3A28-EC4D-B92E-95BF27C175C3}"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C296B-50A0-1C4D-A904-842C5215E8D6}"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1A836D-86EC-F749-99CE-265C2FAB305D}"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476F7A-9E18-9E41-BD0F-996FD9C705A8}"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DE26A61-5577-6D46-9A0B-ED29078B60B2}" type="datetime1">
              <a:rPr lang="en-US" smtClean="0"/>
              <a:t>10/19/16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10/18/2016</a:t>
            </a:r>
            <a:endParaRPr lang="en-US"/>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CEFA95-14EF-2B46-8634-0B274DB37B93}"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570174-6825-7D42-B1F1-C6720C7583AD}" type="datetime1">
              <a:rPr lang="en-US" smtClean="0"/>
              <a:t>10/19/16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A150C-2FAF-7549-B604-83F2E9B0E940}" type="datetime1">
              <a:rPr lang="en-US" smtClean="0"/>
              <a:t>10/19/16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749DB44-8835-0F42-8105-27B8F3FCA8AA}"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126EC-E139-1E43-B8AB-E007346D3A74}" type="datetime1">
              <a:rPr lang="en-US" smtClean="0"/>
              <a:t>10/19/16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5D44A-3C7A-0B49-ADBA-25B60852B9A8}"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F90F0-D749-3745-AC04-1A8BBB10A221}"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33AA4-3A31-8340-9A32-8797386CA51F}"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8DB40-93EE-F246-A801-A3DDE29B59F8}"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46F6FA-972C-A546-883E-E3633EC1BE4F}" type="datetime1">
              <a:rPr lang="en-US" smtClean="0"/>
              <a:t>10/19/16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0345208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E07CE9-894B-A841-8CD8-261ACF046BC4}"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3E3579A-DDAE-4E43-B969-A7DFBA90DC0C}" type="datetime1">
              <a:rPr lang="en-US" smtClean="0"/>
              <a:t>10/19/16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10/18/2016</a:t>
            </a:r>
            <a:endParaRPr lang="en-US"/>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976FBE-C4A5-EA44-8352-9CCF845C7A6C}"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A189DE-22B8-0845-9EC7-37D91619305F}" type="datetime1">
              <a:rPr lang="en-US" smtClean="0"/>
              <a:t>10/19/16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AB3096-8F88-C84A-BBDF-1411467E2325}" type="datetime1">
              <a:rPr lang="en-US" smtClean="0"/>
              <a:t>10/19/16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E1EDB1-F22B-6D4C-9FD2-DF6A6E6FDA46}" type="datetime1">
              <a:rPr lang="en-US" smtClean="0"/>
              <a:t>10/19/16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EC89C-EC5A-ED49-9606-7F9DA7E955CA}" type="datetime1">
              <a:rPr lang="en-US" smtClean="0"/>
              <a:t>10/19/16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E4C0E-CEA1-1942-80EB-DF0F37F65261}"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50912-F988-004A-A54C-6618D6B1FA18}"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803CC-74C6-7C4F-AD8D-A81442763901}"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69BF2-C5E7-1D46-AEE3-8CDD643160C2}"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A678B-8C2E-1540-9586-B8EA848F7C14}"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FDA91-EF65-B245-BCFB-A220B9C24F65}"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E038C2-9371-D54B-8ED3-03DA5A06DEC3}"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80184-19FD-474D-9D5A-7E8A6AADB4AB}"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E14B6-273C-5343-9D6F-1AB54B035EDF}" type="datetime1">
              <a:rPr lang="en-US" smtClean="0"/>
              <a:t>10/19/16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84F740-69F8-FF4F-AD0A-578F19F76FE4}" type="datetime1">
              <a:rPr lang="en-US" smtClean="0"/>
              <a:t>10/19/16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8F529B-D2FD-B84C-81DC-59899FD393DE}" type="datetime1">
              <a:rPr lang="en-US" smtClean="0"/>
              <a:t>10/19/16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656A5-BC9B-9D43-9B5F-2C11DF4D04A4}" type="datetime1">
              <a:rPr lang="en-US" smtClean="0"/>
              <a:t>10/19/16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A8F05-ECDF-664D-81C1-7E86AC0BB0AE}"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A4D887-9503-674E-BE82-83C56B3BFA62}"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3F7296-5E2B-2D49-9997-03B2E677912D}"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927BB-2F1D-1B46-87F4-9D56ACF67290}" type="datetime1">
              <a:rPr lang="en-US" smtClean="0"/>
              <a:t>10/19/16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BF52E-5F4E-DB47-A695-B7AC34943325}" type="datetime1">
              <a:rPr lang="en-US" smtClean="0"/>
              <a:t>10/19/16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78ED6B-2251-1942-9E67-79B8705BBBC1}"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40DAE-8A6C-4F43-96CB-F525709CCAA3}" type="datetime1">
              <a:rPr lang="en-US" smtClean="0"/>
              <a:t>10/19/16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8C93E34-5C7A-0F43-9E4F-06E6760709E1}" type="datetime1">
              <a:rPr lang="en-US" smtClean="0"/>
              <a:t>10/19/16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10/18/2016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CAAFB42-3480-7A47-886A-33C45F53FB96}" type="datetime1">
              <a:rPr lang="en-US" smtClean="0"/>
              <a:t>10/19/16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10/18/2016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6EEDC-3481-AF46-B982-85D97F34AA35}" type="datetime1">
              <a:rPr lang="en-US" smtClean="0"/>
              <a:t>10/19/16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10/18/2016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FC19486-466B-D544-A70B-F010200A9085}" type="datetime1">
              <a:rPr lang="en-US" smtClean="0"/>
              <a:t>10/19/16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10/18/2016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8B89251-5A3E-7A40-A44E-652B62FBA553}" type="datetime1">
              <a:rPr lang="en-US" smtClean="0"/>
              <a:t>10/19/16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10/18/2016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1D27B-C120-484F-80BE-82C95304C4BB}" type="datetime1">
              <a:rPr lang="en-US" smtClean="0"/>
              <a:t>10/19/16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10/18/2016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5.png"/><Relationship Id="rId1" Type="http://schemas.openxmlformats.org/officeDocument/2006/relationships/slideLayout" Target="../slideLayouts/slideLayout46.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Branching Error </a:t>
            </a:r>
            <a:br>
              <a:rPr lang="en-US" dirty="0" smtClean="0"/>
            </a:br>
            <a:r>
              <a:rPr lang="en-US" dirty="0" smtClean="0"/>
              <a:t>(a.k.a. the VM Instruction Break Error)</a:t>
            </a:r>
            <a:endParaRPr lang="en-US" dirty="0"/>
          </a:p>
        </p:txBody>
      </p:sp>
      <p:sp>
        <p:nvSpPr>
          <p:cNvPr id="3" name="Title 2"/>
          <p:cNvSpPr>
            <a:spLocks noGrp="1"/>
          </p:cNvSpPr>
          <p:nvPr>
            <p:ph type="ctrTitle"/>
          </p:nvPr>
        </p:nvSpPr>
        <p:spPr/>
        <p:txBody>
          <a:bodyPr/>
          <a:lstStyle/>
          <a:p>
            <a:pPr algn="ctr"/>
            <a:r>
              <a:rPr lang="en-US" dirty="0" smtClean="0"/>
              <a:t>DEBUGGING Lesson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BYTECODE</a:t>
            </a:r>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10</a:t>
            </a:fld>
            <a:endParaRPr lang="en-US" dirty="0"/>
          </a:p>
        </p:txBody>
      </p:sp>
      <p:sp>
        <p:nvSpPr>
          <p:cNvPr id="6" name="Rectangle 5"/>
          <p:cNvSpPr/>
          <p:nvPr/>
        </p:nvSpPr>
        <p:spPr>
          <a:xfrm>
            <a:off x="612057" y="1396683"/>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a:t>
            </a:r>
            <a:r>
              <a:rPr lang="en-US" sz="1600" dirty="0" smtClean="0">
                <a:solidFill>
                  <a:schemeClr val="bg1"/>
                </a:solidFill>
              </a:rPr>
              <a:t>16</a:t>
            </a:r>
            <a:r>
              <a:rPr lang="en-US" sz="1600" dirty="0" smtClean="0"/>
              <a:t>,0,pushed</a:t>
            </a:r>
            <a:r>
              <a:rPr lang="en-US" sz="1600" dirty="0"/>
              <a:t>)</a:t>
            </a:r>
          </a:p>
        </p:txBody>
      </p:sp>
      <p:sp>
        <p:nvSpPr>
          <p:cNvPr id="7" name="Rectangle 6"/>
          <p:cNvSpPr/>
          <p:nvPr/>
        </p:nvSpPr>
        <p:spPr>
          <a:xfrm>
            <a:off x="612057" y="2007713"/>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JR_FALSE(pushed,</a:t>
            </a:r>
            <a:r>
              <a:rPr lang="en-US" sz="1600" dirty="0" smtClean="0">
                <a:solidFill>
                  <a:srgbClr val="FF0000"/>
                </a:solidFill>
              </a:rPr>
              <a:t>32</a:t>
            </a:r>
            <a:r>
              <a:rPr lang="en-US" sz="1600" dirty="0" smtClean="0"/>
              <a:t>)</a:t>
            </a:r>
            <a:endParaRPr lang="en-US" sz="1600" dirty="0"/>
          </a:p>
        </p:txBody>
      </p:sp>
      <p:sp>
        <p:nvSpPr>
          <p:cNvPr id="8" name="Rectangle 7"/>
          <p:cNvSpPr/>
          <p:nvPr/>
        </p:nvSpPr>
        <p:spPr>
          <a:xfrm>
            <a:off x="612057" y="2609697"/>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a:t>
            </a:r>
            <a:r>
              <a:rPr lang="en-US" sz="1600" dirty="0" smtClean="0">
                <a:solidFill>
                  <a:srgbClr val="FF0000"/>
                </a:solidFill>
              </a:rPr>
              <a:t>-32</a:t>
            </a:r>
            <a:r>
              <a:rPr lang="en-US" sz="1600" dirty="0" smtClean="0"/>
              <a:t>)</a:t>
            </a:r>
            <a:endParaRPr lang="en-US" sz="1600" dirty="0"/>
          </a:p>
        </p:txBody>
      </p:sp>
      <p:sp>
        <p:nvSpPr>
          <p:cNvPr id="12" name="Rectangle 11"/>
          <p:cNvSpPr/>
          <p:nvPr/>
        </p:nvSpPr>
        <p:spPr>
          <a:xfrm>
            <a:off x="612057" y="3890007"/>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cxnSp>
        <p:nvCxnSpPr>
          <p:cNvPr id="11" name="Straight Arrow Connector 10"/>
          <p:cNvCxnSpPr>
            <a:stCxn id="7" idx="3"/>
          </p:cNvCxnSpPr>
          <p:nvPr/>
        </p:nvCxnSpPr>
        <p:spPr>
          <a:xfrm>
            <a:off x="4269657" y="2236313"/>
            <a:ext cx="484414" cy="99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744588" y="2236313"/>
            <a:ext cx="13266" cy="165369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4269657" y="3890007"/>
            <a:ext cx="45447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307530" y="2838297"/>
            <a:ext cx="72367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969871" y="1396683"/>
            <a:ext cx="5157" cy="14416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4223393" y="1396683"/>
            <a:ext cx="7169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219504" y="1317840"/>
            <a:ext cx="3521043" cy="3046988"/>
          </a:xfrm>
          <a:prstGeom prst="rect">
            <a:avLst/>
          </a:prstGeom>
          <a:noFill/>
        </p:spPr>
        <p:txBody>
          <a:bodyPr wrap="square" rtlCol="0">
            <a:spAutoFit/>
          </a:bodyPr>
          <a:lstStyle/>
          <a:p>
            <a:r>
              <a:rPr lang="en-US" sz="1600" i="1" dirty="0" smtClean="0"/>
              <a:t>Actual executed code does not include the labels, but does include the offsets.</a:t>
            </a:r>
          </a:p>
          <a:p>
            <a:endParaRPr lang="en-US" sz="1600" i="1" dirty="0"/>
          </a:p>
          <a:p>
            <a:r>
              <a:rPr lang="en-US" sz="1600" i="1" dirty="0" smtClean="0"/>
              <a:t>Length (or offset</a:t>
            </a:r>
            <a:r>
              <a:rPr lang="en-US" sz="1600" i="1" dirty="0"/>
              <a:t>)</a:t>
            </a:r>
            <a:r>
              <a:rPr lang="en-US" sz="1600" i="1" dirty="0" smtClean="0"/>
              <a:t> of the jump is in red. </a:t>
            </a:r>
          </a:p>
          <a:p>
            <a:endParaRPr lang="en-US" sz="1600" i="1" dirty="0"/>
          </a:p>
          <a:p>
            <a:r>
              <a:rPr lang="en-US" sz="1600" i="1" dirty="0" smtClean="0"/>
              <a:t>Arrows point to the destination of the jump.</a:t>
            </a:r>
          </a:p>
          <a:p>
            <a:endParaRPr lang="en-US" sz="1600" i="1" dirty="0"/>
          </a:p>
          <a:p>
            <a:r>
              <a:rPr lang="en-US" sz="1600" i="1" dirty="0" smtClean="0"/>
              <a:t>Note, the jump is to the start of each command.</a:t>
            </a:r>
            <a:endParaRPr lang="en-US" sz="1600" i="1" dirty="0"/>
          </a:p>
        </p:txBody>
      </p:sp>
    </p:spTree>
    <p:extLst>
      <p:ext uri="{BB962C8B-B14F-4D97-AF65-F5344CB8AC3E}">
        <p14:creationId xmlns:p14="http://schemas.microsoft.com/office/powerpoint/2010/main" val="196697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9" name="Content Placeholder 8"/>
          <p:cNvSpPr>
            <a:spLocks noGrp="1"/>
          </p:cNvSpPr>
          <p:nvPr>
            <p:ph idx="1"/>
          </p:nvPr>
        </p:nvSpPr>
        <p:spPr>
          <a:xfrm>
            <a:off x="5188805" y="1225261"/>
            <a:ext cx="3288715" cy="4879592"/>
          </a:xfrm>
        </p:spPr>
        <p:txBody>
          <a:bodyPr>
            <a:noAutofit/>
          </a:bodyPr>
          <a:lstStyle/>
          <a:p>
            <a:r>
              <a:rPr lang="en-US" sz="1600" b="0" i="1" dirty="0" smtClean="0"/>
              <a:t>The offset of the branch was sometimes calculated incorrectly. In this case, it says “33” instead of 32 </a:t>
            </a:r>
            <a:r>
              <a:rPr lang="en-US" sz="1600" b="0" i="1" dirty="0"/>
              <a:t>(in red</a:t>
            </a:r>
            <a:r>
              <a:rPr lang="en-US" sz="1600" b="0" i="1" dirty="0" smtClean="0"/>
              <a:t>). </a:t>
            </a:r>
          </a:p>
          <a:p>
            <a:r>
              <a:rPr lang="en-US" sz="1600" b="0" i="1" dirty="0" smtClean="0"/>
              <a:t>As a result, the branch would jump to the middle of OUTPUT_STOP instruction. This is like jumping to the middle of a sentence. Most often the partial instruction made no sense and the VM would respond with a “VM Instruction Break” </a:t>
            </a:r>
          </a:p>
          <a:p>
            <a:r>
              <a:rPr lang="en-US" sz="1600" b="0" i="1" dirty="0" smtClean="0"/>
              <a:t>Sometimes the partial command was a valid instruction </a:t>
            </a:r>
            <a:r>
              <a:rPr lang="mr-IN" sz="1600" b="0" i="1" dirty="0" smtClean="0"/>
              <a:t>–</a:t>
            </a:r>
            <a:r>
              <a:rPr lang="en-US" sz="1600" b="0" i="1" dirty="0" smtClean="0"/>
              <a:t> just not the one you wanted. Therefore, your robot would act incorrectly.</a:t>
            </a:r>
            <a:endParaRPr lang="en-US" sz="1600" b="0" i="1"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dirty="0"/>
          </a:p>
        </p:txBody>
      </p:sp>
      <p:sp>
        <p:nvSpPr>
          <p:cNvPr id="6" name="Rectangle 5"/>
          <p:cNvSpPr/>
          <p:nvPr/>
        </p:nvSpPr>
        <p:spPr>
          <a:xfrm>
            <a:off x="588707" y="1362912"/>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(0,0,16,0,pushed</a:t>
            </a:r>
            <a:r>
              <a:rPr lang="en-US" sz="1600" dirty="0"/>
              <a:t>)</a:t>
            </a:r>
          </a:p>
        </p:txBody>
      </p:sp>
      <p:sp>
        <p:nvSpPr>
          <p:cNvPr id="7" name="Rectangle 6"/>
          <p:cNvSpPr/>
          <p:nvPr/>
        </p:nvSpPr>
        <p:spPr>
          <a:xfrm>
            <a:off x="588707" y="1973942"/>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JR_FALSE(pushed,</a:t>
            </a:r>
            <a:r>
              <a:rPr lang="en-US" sz="1600" b="1" u="sng" dirty="0" smtClean="0">
                <a:solidFill>
                  <a:srgbClr val="FF0000"/>
                </a:solidFill>
              </a:rPr>
              <a:t>33</a:t>
            </a:r>
            <a:r>
              <a:rPr lang="en-US" sz="1600" dirty="0" smtClean="0"/>
              <a:t>)</a:t>
            </a:r>
            <a:endParaRPr lang="en-US" sz="1600" dirty="0"/>
          </a:p>
        </p:txBody>
      </p:sp>
      <p:sp>
        <p:nvSpPr>
          <p:cNvPr id="8" name="Rectangle 7"/>
          <p:cNvSpPr/>
          <p:nvPr/>
        </p:nvSpPr>
        <p:spPr>
          <a:xfrm>
            <a:off x="588707" y="2575926"/>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JR(-32)</a:t>
            </a:r>
            <a:endParaRPr lang="en-US" sz="1600" dirty="0"/>
          </a:p>
        </p:txBody>
      </p:sp>
      <p:sp>
        <p:nvSpPr>
          <p:cNvPr id="12" name="Rectangle 11"/>
          <p:cNvSpPr/>
          <p:nvPr/>
        </p:nvSpPr>
        <p:spPr>
          <a:xfrm>
            <a:off x="588707" y="3856236"/>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cxnSp>
        <p:nvCxnSpPr>
          <p:cNvPr id="11" name="Straight Arrow Connector 10"/>
          <p:cNvCxnSpPr>
            <a:stCxn id="7" idx="3"/>
          </p:cNvCxnSpPr>
          <p:nvPr/>
        </p:nvCxnSpPr>
        <p:spPr>
          <a:xfrm>
            <a:off x="4246307" y="2202542"/>
            <a:ext cx="484414" cy="99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681910" y="2202542"/>
            <a:ext cx="10886" cy="1860523"/>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4276243" y="4063065"/>
            <a:ext cx="454478"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284180" y="2804526"/>
            <a:ext cx="72367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932741" y="1343248"/>
            <a:ext cx="16119" cy="14723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4200043" y="1362912"/>
            <a:ext cx="7169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12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 What Happens Now?</a:t>
            </a:r>
            <a:endParaRPr lang="en-US" dirty="0"/>
          </a:p>
        </p:txBody>
      </p:sp>
      <p:sp>
        <p:nvSpPr>
          <p:cNvPr id="6" name="Content Placeholder 5"/>
          <p:cNvSpPr>
            <a:spLocks noGrp="1"/>
          </p:cNvSpPr>
          <p:nvPr>
            <p:ph idx="1"/>
          </p:nvPr>
        </p:nvSpPr>
        <p:spPr/>
        <p:txBody>
          <a:bodyPr/>
          <a:lstStyle/>
          <a:p>
            <a:pPr marL="342900" indent="-342900">
              <a:buFont typeface="Arial" charset="0"/>
              <a:buChar char="•"/>
            </a:pPr>
            <a:r>
              <a:rPr lang="en-US" dirty="0" smtClean="0"/>
              <a:t>The source of the problem is that the code compiler on your PC calculated an incorrect branch length (offset).</a:t>
            </a:r>
          </a:p>
          <a:p>
            <a:pPr marL="342900" indent="-342900">
              <a:buFont typeface="Arial" charset="0"/>
              <a:buChar char="•"/>
            </a:pPr>
            <a:r>
              <a:rPr lang="en-US" dirty="0" smtClean="0"/>
              <a:t>LEGO </a:t>
            </a:r>
            <a:r>
              <a:rPr lang="en-US" dirty="0" smtClean="0"/>
              <a:t>has </a:t>
            </a:r>
            <a:r>
              <a:rPr lang="en-US" dirty="0" smtClean="0"/>
              <a:t>released </a:t>
            </a:r>
            <a:r>
              <a:rPr lang="en-US" dirty="0" smtClean="0"/>
              <a:t>an update to the EV3 programming </a:t>
            </a:r>
            <a:r>
              <a:rPr lang="en-US" dirty="0" smtClean="0"/>
              <a:t>software </a:t>
            </a:r>
            <a:r>
              <a:rPr lang="en-US" dirty="0" smtClean="0"/>
              <a:t>with a bug fix </a:t>
            </a:r>
            <a:endParaRPr lang="en-US" dirty="0" smtClean="0"/>
          </a:p>
          <a:p>
            <a:pPr marL="800100" lvl="1" indent="-342900">
              <a:buFont typeface="Arial" charset="0"/>
              <a:buChar char="•"/>
            </a:pPr>
            <a:r>
              <a:rPr lang="en-US" dirty="0" smtClean="0"/>
              <a:t>As of of 10/19/2016</a:t>
            </a:r>
            <a:r>
              <a:rPr lang="en-US" dirty="0" smtClean="0"/>
              <a:t>, Retail V. 1.2.2 is available for download</a:t>
            </a:r>
          </a:p>
          <a:p>
            <a:pPr marL="800100" lvl="1" indent="-342900">
              <a:buFont typeface="Arial" charset="0"/>
              <a:buChar char="•"/>
            </a:pPr>
            <a:r>
              <a:rPr lang="en-US" dirty="0" smtClean="0"/>
              <a:t>Edu version of the software coming soon</a:t>
            </a:r>
            <a:endParaRPr lang="en-US" dirty="0" smtClean="0"/>
          </a:p>
          <a:p>
            <a:pPr marL="342900" indent="-342900">
              <a:buFont typeface="Arial" charset="0"/>
              <a:buChar char="•"/>
            </a:pPr>
            <a:r>
              <a:rPr lang="en-US" dirty="0"/>
              <a:t>D</a:t>
            </a:r>
            <a:r>
              <a:rPr lang="en-US" dirty="0" smtClean="0"/>
              <a:t>ownload </a:t>
            </a:r>
            <a:r>
              <a:rPr lang="en-US" dirty="0" smtClean="0"/>
              <a:t>and install </a:t>
            </a:r>
            <a:r>
              <a:rPr lang="en-US" dirty="0" smtClean="0"/>
              <a:t>the update </a:t>
            </a:r>
            <a:r>
              <a:rPr lang="en-US" dirty="0" smtClean="0"/>
              <a:t>on </a:t>
            </a:r>
            <a:r>
              <a:rPr lang="en-US" dirty="0" smtClean="0"/>
              <a:t>your </a:t>
            </a:r>
            <a:r>
              <a:rPr lang="en-US" dirty="0" smtClean="0"/>
              <a:t>PC</a:t>
            </a:r>
            <a:endParaRPr lang="en-US" dirty="0" smtClean="0"/>
          </a:p>
          <a:p>
            <a:pPr marL="342900" indent="-342900">
              <a:buFont typeface="Arial" charset="0"/>
              <a:buChar char="•"/>
            </a:pPr>
            <a:r>
              <a:rPr lang="en-US" dirty="0" smtClean="0"/>
              <a:t>After that, you can load any program you had symptoms such as “VM Instruction Break” that were caused by the bad branches and just download again to your EV3. The newly downloaded code should not have any bad branching code!</a:t>
            </a:r>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12</a:t>
            </a:fld>
            <a:endParaRPr lang="en-US" dirty="0"/>
          </a:p>
        </p:txBody>
      </p:sp>
    </p:spTree>
    <p:extLst>
      <p:ext uri="{BB962C8B-B14F-4D97-AF65-F5344CB8AC3E}">
        <p14:creationId xmlns:p14="http://schemas.microsoft.com/office/powerpoint/2010/main" val="1018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LESSONS</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dirty="0" smtClean="0"/>
              <a:t>Reporting errors can be useful</a:t>
            </a:r>
          </a:p>
          <a:p>
            <a:pPr marL="914400" lvl="1" indent="-457200"/>
            <a:r>
              <a:rPr lang="en-US" dirty="0" smtClean="0"/>
              <a:t>A big part of finding the solution to the “VM Instruction Break” error was FLL, WRO teams and other robot builders reporting and discussing errors</a:t>
            </a:r>
          </a:p>
          <a:p>
            <a:pPr marL="914400" lvl="1" indent="-457200"/>
            <a:r>
              <a:rPr lang="en-US" dirty="0" smtClean="0"/>
              <a:t>Similar to when you see a Google or Microsoft “report this error” message on your screen.</a:t>
            </a:r>
          </a:p>
          <a:p>
            <a:pPr marL="914400" lvl="1" indent="-457200"/>
            <a:endParaRPr lang="en-US" dirty="0" smtClean="0"/>
          </a:p>
          <a:p>
            <a:pPr marL="457200" indent="-457200">
              <a:buFont typeface="Arial" charset="0"/>
              <a:buChar char="•"/>
            </a:pPr>
            <a:r>
              <a:rPr lang="en-US" dirty="0" smtClean="0"/>
              <a:t>Learning debugging skills</a:t>
            </a:r>
          </a:p>
          <a:p>
            <a:pPr marL="914400" lvl="1" indent="-457200"/>
            <a:r>
              <a:rPr lang="en-US" dirty="0" smtClean="0"/>
              <a:t>FIRST LEGO League teams, in particular, faced this error as their code became come complex</a:t>
            </a:r>
          </a:p>
          <a:p>
            <a:pPr marL="914400" lvl="1" indent="-457200"/>
            <a:r>
              <a:rPr lang="en-US" dirty="0" smtClean="0"/>
              <a:t>They persisted and worked around the problem as well as they could.</a:t>
            </a:r>
          </a:p>
          <a:p>
            <a:pPr marL="914400" lvl="1" indent="-457200"/>
            <a:endParaRPr lang="en-US" dirty="0" smtClean="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13</a:t>
            </a:fld>
            <a:endParaRPr lang="en-US" dirty="0"/>
          </a:p>
        </p:txBody>
      </p:sp>
    </p:spTree>
    <p:extLst>
      <p:ext uri="{BB962C8B-B14F-4D97-AF65-F5344CB8AC3E}">
        <p14:creationId xmlns:p14="http://schemas.microsoft.com/office/powerpoint/2010/main" val="118147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community Effort</a:t>
            </a:r>
            <a:endParaRPr lang="en-US" dirty="0"/>
          </a:p>
        </p:txBody>
      </p:sp>
      <p:sp>
        <p:nvSpPr>
          <p:cNvPr id="3" name="Content Placeholder 2"/>
          <p:cNvSpPr>
            <a:spLocks noGrp="1"/>
          </p:cNvSpPr>
          <p:nvPr>
            <p:ph idx="1"/>
          </p:nvPr>
        </p:nvSpPr>
        <p:spPr/>
        <p:txBody>
          <a:bodyPr>
            <a:normAutofit/>
          </a:bodyPr>
          <a:lstStyle/>
          <a:p>
            <a:pPr algn="ctr"/>
            <a:r>
              <a:rPr lang="en-US" sz="3200" dirty="0"/>
              <a:t>Thank you to MINDSTORMS Community Partners, FLL Teams, WRO </a:t>
            </a:r>
            <a:r>
              <a:rPr lang="en-US" sz="3200" dirty="0" smtClean="0"/>
              <a:t>Teams, </a:t>
            </a:r>
            <a:r>
              <a:rPr lang="en-US" sz="3200" dirty="0"/>
              <a:t>other </a:t>
            </a:r>
            <a:r>
              <a:rPr lang="en-US" sz="3200" dirty="0" smtClean="0"/>
              <a:t>builders in </a:t>
            </a:r>
            <a:r>
              <a:rPr lang="en-US" sz="3200" dirty="0"/>
              <a:t>the </a:t>
            </a:r>
            <a:r>
              <a:rPr lang="en-US" sz="3200" dirty="0" smtClean="0"/>
              <a:t>community, National Instruments, and </a:t>
            </a:r>
            <a:r>
              <a:rPr lang="en-US" sz="3200" dirty="0" smtClean="0"/>
              <a:t>LEGO who </a:t>
            </a:r>
            <a:r>
              <a:rPr lang="en-US" sz="3200" dirty="0"/>
              <a:t>worked together to identify this error and create a solution.</a:t>
            </a:r>
          </a:p>
          <a:p>
            <a:pPr algn="ctr"/>
            <a:endParaRPr lang="en-US" sz="3200"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14</a:t>
            </a:fld>
            <a:endParaRPr lang="en-US" dirty="0"/>
          </a:p>
        </p:txBody>
      </p:sp>
    </p:spTree>
    <p:extLst>
      <p:ext uri="{BB962C8B-B14F-4D97-AF65-F5344CB8AC3E}">
        <p14:creationId xmlns:p14="http://schemas.microsoft.com/office/powerpoint/2010/main" val="42804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More lessons at </a:t>
            </a:r>
            <a:r>
              <a:rPr lang="en-US" dirty="0" smtClean="0">
                <a:hlinkClick r:id="rId3"/>
              </a:rPr>
              <a:t>www.ev3lessons.com</a:t>
            </a:r>
            <a:endParaRPr lang="en-US" dirty="0" smtClean="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15</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charset="0"/>
              <a:buChar char="•"/>
            </a:pPr>
            <a:r>
              <a:rPr lang="en-US" dirty="0" smtClean="0"/>
              <a:t>We first encountered the “VM Program Instruction Break” error on our brick during the fall of 2013 during the Nature’s Fury FLL season. We searched online for any documentation about this error, but could not find any. We were the first to report this problem on the FLL Forum.</a:t>
            </a:r>
          </a:p>
          <a:p>
            <a:pPr marL="342900" indent="-342900">
              <a:buFont typeface="Arial" charset="0"/>
              <a:buChar char="•"/>
            </a:pPr>
            <a:r>
              <a:rPr lang="en-US" dirty="0" smtClean="0"/>
              <a:t>Many FLL and WRO teams have encountered this error since then.  While they persisted and tried to come up with a work-around, the solution was never enough. </a:t>
            </a:r>
          </a:p>
          <a:p>
            <a:pPr marL="342900" indent="-342900">
              <a:buFont typeface="Arial" charset="0"/>
              <a:buChar char="•"/>
            </a:pPr>
            <a:r>
              <a:rPr lang="en-US" dirty="0" smtClean="0"/>
              <a:t>Without knowing what was causing the error, it was difficult to come up with a permanent solution. The only solution available at the time was trial and error. </a:t>
            </a:r>
            <a:endParaRPr lang="en-US" dirty="0"/>
          </a:p>
          <a:p>
            <a:pPr marL="342900" indent="-342900">
              <a:buFont typeface="Arial" charset="0"/>
              <a:buChar char="•"/>
            </a:pPr>
            <a:r>
              <a:rPr lang="en-US" dirty="0" smtClean="0"/>
              <a:t>This presentation documents what the underlying causes were and the solution.</a:t>
            </a:r>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8805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Symptoms</a:t>
            </a:r>
            <a:endParaRPr lang="en-US" dirty="0"/>
          </a:p>
        </p:txBody>
      </p:sp>
      <p:sp>
        <p:nvSpPr>
          <p:cNvPr id="3" name="Content Placeholder 2"/>
          <p:cNvSpPr>
            <a:spLocks noGrp="1"/>
          </p:cNvSpPr>
          <p:nvPr>
            <p:ph idx="1"/>
          </p:nvPr>
        </p:nvSpPr>
        <p:spPr>
          <a:xfrm>
            <a:off x="457200" y="1056904"/>
            <a:ext cx="4095136" cy="5435971"/>
          </a:xfrm>
        </p:spPr>
        <p:txBody>
          <a:bodyPr>
            <a:normAutofit/>
          </a:bodyPr>
          <a:lstStyle/>
          <a:p>
            <a:pPr marL="342900" indent="-342900">
              <a:buFont typeface="Arial" charset="0"/>
              <a:buChar char="•"/>
            </a:pPr>
            <a:r>
              <a:rPr lang="en-US" sz="1800" dirty="0" smtClean="0"/>
              <a:t>The robot stops in the middle of a program and displays “VM Program Instruction Break” on the screen</a:t>
            </a:r>
          </a:p>
          <a:p>
            <a:pPr marL="342900" indent="-342900">
              <a:buFont typeface="Arial" charset="0"/>
              <a:buChar char="•"/>
            </a:pPr>
            <a:r>
              <a:rPr lang="en-US" sz="1800" dirty="0" smtClean="0"/>
              <a:t>Adding debugging code may make the error appear in a different location of the code.</a:t>
            </a:r>
          </a:p>
          <a:p>
            <a:pPr marL="342900" indent="-342900">
              <a:buFont typeface="Arial" charset="0"/>
              <a:buChar char="•"/>
            </a:pPr>
            <a:r>
              <a:rPr lang="en-US" sz="1800" dirty="0" smtClean="0"/>
              <a:t>The error would appear even with minimal changes to the code such as the movement of the relative position of two My Blocks</a:t>
            </a:r>
          </a:p>
          <a:p>
            <a:pPr marL="342900" indent="-342900">
              <a:buFont typeface="Arial" charset="0"/>
              <a:buChar char="•"/>
            </a:pPr>
            <a:r>
              <a:rPr lang="en-US" sz="1800" dirty="0" smtClean="0"/>
              <a:t>Often occurs in more complex programs (e.g. it often happened to us each season as we added more code to our main sequencer)</a:t>
            </a:r>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
        <p:nvSpPr>
          <p:cNvPr id="8" name="TextBox 7"/>
          <p:cNvSpPr txBox="1"/>
          <p:nvPr/>
        </p:nvSpPr>
        <p:spPr>
          <a:xfrm>
            <a:off x="4744309" y="5845340"/>
            <a:ext cx="3746727" cy="338554"/>
          </a:xfrm>
          <a:prstGeom prst="rect">
            <a:avLst/>
          </a:prstGeom>
          <a:noFill/>
        </p:spPr>
        <p:txBody>
          <a:bodyPr wrap="square" rtlCol="0">
            <a:spAutoFit/>
          </a:bodyPr>
          <a:lstStyle/>
          <a:p>
            <a:pPr algn="ctr"/>
            <a:r>
              <a:rPr lang="en-US" sz="1600" dirty="0" smtClean="0"/>
              <a:t>Image provided by David </a:t>
            </a:r>
            <a:r>
              <a:rPr lang="en-US" sz="1600" dirty="0" err="1" smtClean="0"/>
              <a:t>Gilday</a:t>
            </a:r>
            <a:endParaRPr lang="en-US" sz="16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110" y="1081610"/>
            <a:ext cx="3254789" cy="4793226"/>
          </a:xfrm>
          <a:prstGeom prst="rect">
            <a:avLst/>
          </a:prstGeom>
        </p:spPr>
      </p:pic>
    </p:spTree>
    <p:extLst>
      <p:ext uri="{BB962C8B-B14F-4D97-AF65-F5344CB8AC3E}">
        <p14:creationId xmlns:p14="http://schemas.microsoft.com/office/powerpoint/2010/main" val="196909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VM?</a:t>
            </a:r>
            <a:endParaRPr lang="en-US" dirty="0"/>
          </a:p>
        </p:txBody>
      </p:sp>
      <p:sp>
        <p:nvSpPr>
          <p:cNvPr id="3" name="Content Placeholder 2"/>
          <p:cNvSpPr>
            <a:spLocks noGrp="1"/>
          </p:cNvSpPr>
          <p:nvPr>
            <p:ph idx="1"/>
          </p:nvPr>
        </p:nvSpPr>
        <p:spPr/>
        <p:txBody>
          <a:bodyPr>
            <a:normAutofit/>
          </a:bodyPr>
          <a:lstStyle/>
          <a:p>
            <a:r>
              <a:rPr lang="en-US" dirty="0" smtClean="0"/>
              <a:t>A virtual machine (VM) is </a:t>
            </a:r>
            <a:r>
              <a:rPr lang="en-US" dirty="0"/>
              <a:t>an emulation of a computer system. </a:t>
            </a:r>
            <a:r>
              <a:rPr lang="en-US" dirty="0" smtClean="0"/>
              <a:t>This “emulated” system maybe totally different than the computer you run the VM on. For example, you may run a VM emulating an iPhone on your laptop to run or test phone software.</a:t>
            </a:r>
          </a:p>
          <a:p>
            <a:r>
              <a:rPr lang="en-US" dirty="0" smtClean="0"/>
              <a:t>The </a:t>
            </a:r>
            <a:r>
              <a:rPr lang="en-US" dirty="0"/>
              <a:t>EV3 uses a TI's </a:t>
            </a:r>
            <a:r>
              <a:rPr lang="en-US" dirty="0" err="1"/>
              <a:t>Sitara</a:t>
            </a:r>
            <a:r>
              <a:rPr lang="en-US" dirty="0"/>
              <a:t> AM1808 ARM9™ processor running the Linux </a:t>
            </a:r>
            <a:r>
              <a:rPr lang="en-US" dirty="0" smtClean="0"/>
              <a:t>OS. However, the code you download to the EV3 is not a ARM9 binary. It contains EV3 “bytecode” that is interpreted by a VM running on the EV3. </a:t>
            </a:r>
            <a:endParaRPr lang="en-US" dirty="0"/>
          </a:p>
          <a:p>
            <a:r>
              <a:rPr lang="en-US" dirty="0" smtClean="0"/>
              <a:t>The bytecode for the EV3 defines a simple set of instructions to perform computations and access the hardware connected to the EV3 (screen, </a:t>
            </a:r>
            <a:r>
              <a:rPr lang="en-US" dirty="0" err="1" smtClean="0"/>
              <a:t>bluetooth</a:t>
            </a:r>
            <a:r>
              <a:rPr lang="en-US" dirty="0" smtClean="0"/>
              <a:t>, motors, etc.)</a:t>
            </a:r>
          </a:p>
          <a:p>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spTree>
    <p:extLst>
      <p:ext uri="{BB962C8B-B14F-4D97-AF65-F5344CB8AC3E}">
        <p14:creationId xmlns:p14="http://schemas.microsoft.com/office/powerpoint/2010/main" val="19170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BYTECODE?</a:t>
            </a:r>
            <a:endParaRPr lang="en-US" dirty="0"/>
          </a:p>
        </p:txBody>
      </p:sp>
      <p:sp>
        <p:nvSpPr>
          <p:cNvPr id="3" name="Content Placeholder 2"/>
          <p:cNvSpPr>
            <a:spLocks noGrp="1"/>
          </p:cNvSpPr>
          <p:nvPr>
            <p:ph idx="1"/>
          </p:nvPr>
        </p:nvSpPr>
        <p:spPr>
          <a:xfrm>
            <a:off x="457200" y="1752600"/>
            <a:ext cx="8245474" cy="2534265"/>
          </a:xfrm>
        </p:spPr>
        <p:txBody>
          <a:bodyPr/>
          <a:lstStyle/>
          <a:p>
            <a:r>
              <a:rPr lang="en-US" dirty="0"/>
              <a:t>The bytecodes are closely related to the blocks you see in EV3-G. For example</a:t>
            </a:r>
            <a:r>
              <a:rPr lang="en-US" dirty="0" smtClean="0"/>
              <a:t>:</a:t>
            </a:r>
          </a:p>
          <a:p>
            <a:endParaRPr lang="en-US" dirty="0"/>
          </a:p>
          <a:p>
            <a:r>
              <a:rPr lang="en-US" dirty="0" smtClean="0"/>
              <a:t>BYTECODE</a:t>
            </a:r>
            <a:r>
              <a:rPr lang="en-US" dirty="0"/>
              <a:t>: </a:t>
            </a:r>
            <a:r>
              <a:rPr lang="en-US" dirty="0" smtClean="0"/>
              <a:t>OUTPUT_POWER(0,1,50)</a:t>
            </a:r>
            <a:r>
              <a:rPr lang="en-US" dirty="0" smtClean="0">
                <a:sym typeface="Wingdings"/>
              </a:rPr>
              <a:t>. This particular command sets the power of the motor on port 1. </a:t>
            </a:r>
            <a:r>
              <a:rPr lang="en-US" dirty="0">
                <a:sym typeface="Wingdings"/>
              </a:rPr>
              <a:t>Other bytecodes actually start and stop the motor</a:t>
            </a:r>
            <a:endParaRPr lang="en-US" dirty="0"/>
          </a:p>
          <a:p>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11" name="TextBox 10"/>
          <p:cNvSpPr txBox="1"/>
          <p:nvPr/>
        </p:nvSpPr>
        <p:spPr>
          <a:xfrm>
            <a:off x="2590800" y="5403641"/>
            <a:ext cx="1295400" cy="369332"/>
          </a:xfrm>
          <a:prstGeom prst="rect">
            <a:avLst/>
          </a:prstGeom>
          <a:noFill/>
        </p:spPr>
        <p:txBody>
          <a:bodyPr wrap="square" rtlCol="0">
            <a:spAutoFit/>
          </a:bodyPr>
          <a:lstStyle/>
          <a:p>
            <a:r>
              <a:rPr lang="en-US" dirty="0"/>
              <a:t>C</a:t>
            </a:r>
            <a:r>
              <a:rPr lang="en-US" dirty="0" smtClean="0"/>
              <a:t>ommand</a:t>
            </a:r>
            <a:endParaRPr lang="en-US" dirty="0"/>
          </a:p>
        </p:txBody>
      </p:sp>
      <p:sp>
        <p:nvSpPr>
          <p:cNvPr id="12" name="TextBox 11"/>
          <p:cNvSpPr txBox="1"/>
          <p:nvPr/>
        </p:nvSpPr>
        <p:spPr>
          <a:xfrm>
            <a:off x="5531872" y="5410772"/>
            <a:ext cx="1295400" cy="369332"/>
          </a:xfrm>
          <a:prstGeom prst="rect">
            <a:avLst/>
          </a:prstGeom>
          <a:noFill/>
        </p:spPr>
        <p:txBody>
          <a:bodyPr wrap="square" rtlCol="0">
            <a:spAutoFit/>
          </a:bodyPr>
          <a:lstStyle/>
          <a:p>
            <a:r>
              <a:rPr lang="en-US" dirty="0" smtClean="0"/>
              <a:t>Brick #</a:t>
            </a:r>
          </a:p>
        </p:txBody>
      </p:sp>
      <p:sp>
        <p:nvSpPr>
          <p:cNvPr id="13" name="TextBox 12"/>
          <p:cNvSpPr txBox="1"/>
          <p:nvPr/>
        </p:nvSpPr>
        <p:spPr>
          <a:xfrm>
            <a:off x="5612992" y="3792667"/>
            <a:ext cx="2380631" cy="369332"/>
          </a:xfrm>
          <a:prstGeom prst="rect">
            <a:avLst/>
          </a:prstGeom>
          <a:noFill/>
        </p:spPr>
        <p:txBody>
          <a:bodyPr wrap="square" rtlCol="0">
            <a:spAutoFit/>
          </a:bodyPr>
          <a:lstStyle/>
          <a:p>
            <a:r>
              <a:rPr lang="en-US" dirty="0" smtClean="0"/>
              <a:t>Port # </a:t>
            </a:r>
            <a:r>
              <a:rPr lang="en-US" dirty="0" err="1" smtClean="0"/>
              <a:t>Bitfield</a:t>
            </a:r>
            <a:endParaRPr lang="en-US" dirty="0"/>
          </a:p>
        </p:txBody>
      </p:sp>
      <p:sp>
        <p:nvSpPr>
          <p:cNvPr id="14" name="TextBox 13"/>
          <p:cNvSpPr txBox="1"/>
          <p:nvPr/>
        </p:nvSpPr>
        <p:spPr>
          <a:xfrm>
            <a:off x="6551970" y="5400414"/>
            <a:ext cx="1052051" cy="369332"/>
          </a:xfrm>
          <a:prstGeom prst="rect">
            <a:avLst/>
          </a:prstGeom>
          <a:noFill/>
        </p:spPr>
        <p:txBody>
          <a:bodyPr wrap="square" rtlCol="0">
            <a:spAutoFit/>
          </a:bodyPr>
          <a:lstStyle/>
          <a:p>
            <a:r>
              <a:rPr lang="en-US" dirty="0"/>
              <a:t>P</a:t>
            </a:r>
            <a:r>
              <a:rPr lang="en-US" smtClean="0"/>
              <a:t>ower</a:t>
            </a:r>
            <a:endParaRPr lang="en-US" dirty="0"/>
          </a:p>
        </p:txBody>
      </p:sp>
      <p:sp>
        <p:nvSpPr>
          <p:cNvPr id="15" name="Rectangle 14"/>
          <p:cNvSpPr/>
          <p:nvPr/>
        </p:nvSpPr>
        <p:spPr>
          <a:xfrm>
            <a:off x="1704000" y="4335339"/>
            <a:ext cx="5751872" cy="8371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OUTPUT_POWER(0,1,50)</a:t>
            </a:r>
          </a:p>
        </p:txBody>
      </p:sp>
      <p:cxnSp>
        <p:nvCxnSpPr>
          <p:cNvPr id="17" name="Straight Arrow Connector 16"/>
          <p:cNvCxnSpPr>
            <a:endCxn id="11" idx="0"/>
          </p:cNvCxnSpPr>
          <p:nvPr/>
        </p:nvCxnSpPr>
        <p:spPr>
          <a:xfrm>
            <a:off x="3238500" y="5006767"/>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4292" y="4995670"/>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918243" y="4967875"/>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390968" y="4161998"/>
            <a:ext cx="9832" cy="351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7199" y="5960959"/>
            <a:ext cx="7728155" cy="415498"/>
          </a:xfrm>
          <a:prstGeom prst="rect">
            <a:avLst/>
          </a:prstGeom>
          <a:noFill/>
        </p:spPr>
        <p:txBody>
          <a:bodyPr wrap="square" rtlCol="0">
            <a:spAutoFit/>
          </a:bodyPr>
          <a:lstStyle/>
          <a:p>
            <a:r>
              <a:rPr lang="en-US" sz="1050" dirty="0" smtClean="0"/>
              <a:t>To learn more</a:t>
            </a:r>
            <a:r>
              <a:rPr lang="en-US" sz="1050" smtClean="0"/>
              <a:t>, visit: http</a:t>
            </a:r>
            <a:r>
              <a:rPr lang="en-US" sz="1050" dirty="0"/>
              <a:t>://</a:t>
            </a:r>
            <a:r>
              <a:rPr lang="en-US" sz="1050" dirty="0" err="1"/>
              <a:t>analyticphysics.com</a:t>
            </a:r>
            <a:r>
              <a:rPr lang="en-US" sz="1050" dirty="0"/>
              <a:t>/Diversions/Assembly%20Language%20Programming%20for%20LEGO%20Mindstorms%20EV3.htm</a:t>
            </a:r>
          </a:p>
        </p:txBody>
      </p:sp>
    </p:spTree>
    <p:extLst>
      <p:ext uri="{BB962C8B-B14F-4D97-AF65-F5344CB8AC3E}">
        <p14:creationId xmlns:p14="http://schemas.microsoft.com/office/powerpoint/2010/main" val="153315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Role Does the VM Play</a:t>
            </a:r>
            <a:endParaRPr lang="en-US" dirty="0"/>
          </a:p>
        </p:txBody>
      </p:sp>
      <p:sp>
        <p:nvSpPr>
          <p:cNvPr id="3" name="Content Placeholder 2"/>
          <p:cNvSpPr>
            <a:spLocks noGrp="1"/>
          </p:cNvSpPr>
          <p:nvPr>
            <p:ph idx="1"/>
          </p:nvPr>
        </p:nvSpPr>
        <p:spPr>
          <a:xfrm>
            <a:off x="457200" y="4354286"/>
            <a:ext cx="8245474" cy="1771877"/>
          </a:xfrm>
        </p:spPr>
        <p:txBody>
          <a:bodyPr/>
          <a:lstStyle/>
          <a:p>
            <a:r>
              <a:rPr lang="en-US" dirty="0" smtClean="0"/>
              <a:t>The VM sits between your programs and the operating system running on the EV3</a:t>
            </a:r>
          </a:p>
          <a:p>
            <a:r>
              <a:rPr lang="en-US" dirty="0" smtClean="0"/>
              <a:t>Note that systems such ev3dev run their own updated Linux installation with their own drivers for the EV3 hardware (i.e. they don’t use a VM bytecode interpreter)</a:t>
            </a:r>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
        <p:nvSpPr>
          <p:cNvPr id="6" name="Rectangle 5"/>
          <p:cNvSpPr/>
          <p:nvPr/>
        </p:nvSpPr>
        <p:spPr>
          <a:xfrm>
            <a:off x="1861457" y="3505200"/>
            <a:ext cx="2808514" cy="7511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ARM9 CPU</a:t>
            </a:r>
            <a:endParaRPr lang="en-US" dirty="0"/>
          </a:p>
        </p:txBody>
      </p:sp>
      <p:sp>
        <p:nvSpPr>
          <p:cNvPr id="7" name="Rectangle 6"/>
          <p:cNvSpPr/>
          <p:nvPr/>
        </p:nvSpPr>
        <p:spPr>
          <a:xfrm>
            <a:off x="4669971" y="3505200"/>
            <a:ext cx="2808514" cy="7511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EV3 Hardware (screen, sensors, etc.)</a:t>
            </a:r>
            <a:endParaRPr lang="en-US" dirty="0"/>
          </a:p>
        </p:txBody>
      </p:sp>
      <p:sp>
        <p:nvSpPr>
          <p:cNvPr id="8" name="Rectangle 7"/>
          <p:cNvSpPr/>
          <p:nvPr/>
        </p:nvSpPr>
        <p:spPr>
          <a:xfrm>
            <a:off x="1861457" y="2746942"/>
            <a:ext cx="5617028" cy="751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US" dirty="0"/>
          </a:p>
        </p:txBody>
      </p:sp>
      <p:sp>
        <p:nvSpPr>
          <p:cNvPr id="9" name="Rectangle 8"/>
          <p:cNvSpPr/>
          <p:nvPr/>
        </p:nvSpPr>
        <p:spPr>
          <a:xfrm>
            <a:off x="1861457" y="1977876"/>
            <a:ext cx="5617028" cy="7511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Virtual Machine</a:t>
            </a:r>
            <a:endParaRPr lang="en-US" dirty="0"/>
          </a:p>
        </p:txBody>
      </p:sp>
      <p:sp>
        <p:nvSpPr>
          <p:cNvPr id="10" name="Rectangle 9"/>
          <p:cNvSpPr/>
          <p:nvPr/>
        </p:nvSpPr>
        <p:spPr>
          <a:xfrm>
            <a:off x="1861457" y="1208810"/>
            <a:ext cx="1923962"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EV3-G Programs</a:t>
            </a:r>
            <a:endParaRPr lang="en-US" dirty="0">
              <a:solidFill>
                <a:schemeClr val="tx1"/>
              </a:solidFill>
            </a:endParaRPr>
          </a:p>
        </p:txBody>
      </p:sp>
      <p:sp>
        <p:nvSpPr>
          <p:cNvPr id="11" name="Rectangle 10"/>
          <p:cNvSpPr/>
          <p:nvPr/>
        </p:nvSpPr>
        <p:spPr>
          <a:xfrm>
            <a:off x="3785420" y="1207098"/>
            <a:ext cx="1838632"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Robot C</a:t>
            </a:r>
            <a:endParaRPr lang="en-US" dirty="0">
              <a:solidFill>
                <a:schemeClr val="tx1"/>
              </a:solidFill>
            </a:endParaRPr>
          </a:p>
        </p:txBody>
      </p:sp>
      <p:sp>
        <p:nvSpPr>
          <p:cNvPr id="12" name="Rectangle 11"/>
          <p:cNvSpPr/>
          <p:nvPr/>
        </p:nvSpPr>
        <p:spPr>
          <a:xfrm>
            <a:off x="5624052" y="1206044"/>
            <a:ext cx="1854433"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 Languages</a:t>
            </a:r>
            <a:endParaRPr lang="en-US" dirty="0">
              <a:solidFill>
                <a:schemeClr val="tx1"/>
              </a:solidFill>
            </a:endParaRPr>
          </a:p>
        </p:txBody>
      </p:sp>
    </p:spTree>
    <p:extLst>
      <p:ext uri="{BB962C8B-B14F-4D97-AF65-F5344CB8AC3E}">
        <p14:creationId xmlns:p14="http://schemas.microsoft.com/office/powerpoint/2010/main" val="199190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the Problem</a:t>
            </a:r>
            <a:endParaRPr lang="en-US" dirty="0"/>
          </a:p>
        </p:txBody>
      </p:sp>
      <p:sp>
        <p:nvSpPr>
          <p:cNvPr id="3" name="Content Placeholder 2"/>
          <p:cNvSpPr>
            <a:spLocks noGrp="1"/>
          </p:cNvSpPr>
          <p:nvPr>
            <p:ph idx="1"/>
          </p:nvPr>
        </p:nvSpPr>
        <p:spPr>
          <a:xfrm>
            <a:off x="457199" y="1056904"/>
            <a:ext cx="8245475" cy="5435971"/>
          </a:xfrm>
        </p:spPr>
        <p:txBody>
          <a:bodyPr>
            <a:normAutofit/>
          </a:bodyPr>
          <a:lstStyle/>
          <a:p>
            <a:pPr marL="342900" indent="-342900">
              <a:buFont typeface="Arial" charset="0"/>
              <a:buChar char="•"/>
            </a:pPr>
            <a:r>
              <a:rPr lang="en-US" sz="1800" dirty="0" smtClean="0"/>
              <a:t>Was it really a bug in the VM?</a:t>
            </a:r>
          </a:p>
          <a:p>
            <a:pPr marL="800100" lvl="1" indent="-342900">
              <a:buFont typeface="Arial" charset="0"/>
              <a:buChar char="•"/>
            </a:pPr>
            <a:r>
              <a:rPr lang="en-US" sz="1800" dirty="0" smtClean="0"/>
              <a:t>No. Turns out it an issue with the compiler on your PC generating incorrect bytecode. Specifically, it was a problem with the branches in the code generated.</a:t>
            </a:r>
          </a:p>
          <a:p>
            <a:pPr marL="342900" indent="-342900">
              <a:buFont typeface="Arial" charset="0"/>
              <a:buChar char="•"/>
            </a:pPr>
            <a:r>
              <a:rPr lang="en-US" sz="1800" dirty="0" smtClean="0"/>
              <a:t>What is branch code?</a:t>
            </a:r>
          </a:p>
          <a:p>
            <a:pPr marL="800100" lvl="1" indent="-342900">
              <a:buFont typeface="Arial" charset="0"/>
              <a:buChar char="•"/>
            </a:pPr>
            <a:r>
              <a:rPr lang="en-US" sz="1800" dirty="0" smtClean="0"/>
              <a:t>Normally, your EV3 executes </a:t>
            </a:r>
            <a:r>
              <a:rPr lang="en-US" sz="1800" dirty="0" smtClean="0"/>
              <a:t>instructions </a:t>
            </a:r>
            <a:r>
              <a:rPr lang="en-US" sz="1800" dirty="0" smtClean="0"/>
              <a:t>in sequential order</a:t>
            </a:r>
          </a:p>
          <a:p>
            <a:pPr marL="800100" lvl="1" indent="-342900">
              <a:buFont typeface="Arial" charset="0"/>
              <a:buChar char="•"/>
            </a:pPr>
            <a:r>
              <a:rPr lang="en-US" sz="1800" dirty="0" smtClean="0"/>
              <a:t>A branch (or jump) instruction is one that tests a condition (e.g. is the button pressed) and causes the EV3 to jump to a different set of instructions if the condition is met</a:t>
            </a:r>
          </a:p>
          <a:p>
            <a:pPr marL="800100" lvl="1" indent="-342900">
              <a:buFont typeface="Arial" charset="0"/>
              <a:buChar char="•"/>
            </a:pPr>
            <a:r>
              <a:rPr lang="en-US" sz="1800" dirty="0" smtClean="0"/>
              <a:t>Branches are used to implement Switches, Loops and almost any command that results in different possible results.</a:t>
            </a:r>
          </a:p>
          <a:p>
            <a:pPr marL="800100" lvl="1" indent="-342900">
              <a:buFont typeface="Arial" charset="0"/>
              <a:buChar char="•"/>
            </a:pPr>
            <a:r>
              <a:rPr lang="en-US" sz="1800" dirty="0" smtClean="0"/>
              <a:t>EV3 bytecode has unconditional branches that always jump to another piece of code, and conditional branches that test one or two pieces of data</a:t>
            </a:r>
            <a:endParaRPr lang="en-US" sz="1800" dirty="0"/>
          </a:p>
          <a:p>
            <a:pPr marL="800100" lvl="1" indent="-342900">
              <a:buFont typeface="Arial" charset="0"/>
              <a:buChar char="•"/>
            </a:pPr>
            <a:endParaRPr lang="en-US" sz="1800" dirty="0" smtClean="0"/>
          </a:p>
          <a:p>
            <a:pPr marL="800100" lvl="1" indent="-342900">
              <a:buFont typeface="Arial" charset="0"/>
              <a:buChar char="•"/>
            </a:pPr>
            <a:endParaRPr lang="en-US" sz="1800"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spTree>
    <p:extLst>
      <p:ext uri="{BB962C8B-B14F-4D97-AF65-F5344CB8AC3E}">
        <p14:creationId xmlns:p14="http://schemas.microsoft.com/office/powerpoint/2010/main" val="135573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View</a:t>
            </a:r>
            <a:endParaRPr lang="en-US" dirty="0"/>
          </a:p>
        </p:txBody>
      </p:sp>
      <p:sp>
        <p:nvSpPr>
          <p:cNvPr id="46" name="Content Placeholder 45"/>
          <p:cNvSpPr>
            <a:spLocks noGrp="1"/>
          </p:cNvSpPr>
          <p:nvPr>
            <p:ph idx="1"/>
          </p:nvPr>
        </p:nvSpPr>
        <p:spPr>
          <a:xfrm>
            <a:off x="457200" y="5220307"/>
            <a:ext cx="8245474" cy="905856"/>
          </a:xfrm>
        </p:spPr>
        <p:txBody>
          <a:bodyPr>
            <a:normAutofit fontScale="92500" lnSpcReduction="10000"/>
          </a:bodyPr>
          <a:lstStyle/>
          <a:p>
            <a:r>
              <a:rPr lang="en-US" b="0" i="1" dirty="0" smtClean="0"/>
              <a:t>What happens in a VM Instruction Break: In the bottom case, the branch jumps too far. The EV3 tries to interpret what the command “the motors” means and fails.</a:t>
            </a:r>
            <a:endParaRPr lang="en-US" b="0" i="1"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dirty="0"/>
          </a:p>
        </p:txBody>
      </p:sp>
      <p:sp>
        <p:nvSpPr>
          <p:cNvPr id="6" name="Rectangle 5"/>
          <p:cNvSpPr/>
          <p:nvPr/>
        </p:nvSpPr>
        <p:spPr>
          <a:xfrm>
            <a:off x="677197" y="1750175"/>
            <a:ext cx="2411186"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Read the touch sensor.</a:t>
            </a:r>
            <a:endParaRPr lang="en-US" sz="1600" dirty="0"/>
          </a:p>
        </p:txBody>
      </p:sp>
      <p:sp>
        <p:nvSpPr>
          <p:cNvPr id="7" name="Rectangle 6"/>
          <p:cNvSpPr/>
          <p:nvPr/>
        </p:nvSpPr>
        <p:spPr>
          <a:xfrm>
            <a:off x="3088383" y="1750175"/>
            <a:ext cx="1921328"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Was it pressed?</a:t>
            </a:r>
            <a:endParaRPr lang="en-US" sz="1600" dirty="0"/>
          </a:p>
        </p:txBody>
      </p:sp>
      <p:sp>
        <p:nvSpPr>
          <p:cNvPr id="8" name="Rectangle 7"/>
          <p:cNvSpPr/>
          <p:nvPr/>
        </p:nvSpPr>
        <p:spPr>
          <a:xfrm>
            <a:off x="5009711" y="1754954"/>
            <a:ext cx="1331341"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Try again.</a:t>
            </a:r>
            <a:endParaRPr lang="en-US" sz="1600" dirty="0"/>
          </a:p>
        </p:txBody>
      </p:sp>
      <p:sp>
        <p:nvSpPr>
          <p:cNvPr id="12" name="Rectangle 11"/>
          <p:cNvSpPr/>
          <p:nvPr/>
        </p:nvSpPr>
        <p:spPr>
          <a:xfrm>
            <a:off x="6341052" y="1750175"/>
            <a:ext cx="1979886"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all the motors.</a:t>
            </a:r>
            <a:endParaRPr lang="en-US" sz="1600" dirty="0"/>
          </a:p>
        </p:txBody>
      </p:sp>
      <p:cxnSp>
        <p:nvCxnSpPr>
          <p:cNvPr id="11" name="Straight Arrow Connector 10"/>
          <p:cNvCxnSpPr/>
          <p:nvPr/>
        </p:nvCxnSpPr>
        <p:spPr>
          <a:xfrm flipH="1" flipV="1">
            <a:off x="677197" y="1251049"/>
            <a:ext cx="4955494" cy="2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677197" y="1251049"/>
            <a:ext cx="0" cy="4940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6341052" y="2212428"/>
            <a:ext cx="1" cy="5127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405668" y="2725190"/>
            <a:ext cx="193538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680074" y="1251049"/>
            <a:ext cx="0" cy="4733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356569" y="2207375"/>
            <a:ext cx="0" cy="5178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856678" y="2202960"/>
            <a:ext cx="569809" cy="369332"/>
          </a:xfrm>
          <a:prstGeom prst="rect">
            <a:avLst/>
          </a:prstGeom>
          <a:noFill/>
        </p:spPr>
        <p:txBody>
          <a:bodyPr wrap="square" rtlCol="0">
            <a:spAutoFit/>
          </a:bodyPr>
          <a:lstStyle/>
          <a:p>
            <a:r>
              <a:rPr lang="en-US" dirty="0" smtClean="0"/>
              <a:t>No</a:t>
            </a:r>
            <a:endParaRPr lang="en-US" dirty="0"/>
          </a:p>
        </p:txBody>
      </p:sp>
      <p:sp>
        <p:nvSpPr>
          <p:cNvPr id="34" name="Rectangle 33"/>
          <p:cNvSpPr/>
          <p:nvPr/>
        </p:nvSpPr>
        <p:spPr>
          <a:xfrm>
            <a:off x="677197" y="4171051"/>
            <a:ext cx="2411186"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Read the touch sensor.</a:t>
            </a:r>
            <a:endParaRPr lang="en-US" sz="1600" dirty="0"/>
          </a:p>
        </p:txBody>
      </p:sp>
      <p:sp>
        <p:nvSpPr>
          <p:cNvPr id="35" name="Rectangle 34"/>
          <p:cNvSpPr/>
          <p:nvPr/>
        </p:nvSpPr>
        <p:spPr>
          <a:xfrm>
            <a:off x="3088383" y="4171051"/>
            <a:ext cx="1921328"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Was it pressed?</a:t>
            </a:r>
            <a:endParaRPr lang="en-US" sz="1600" dirty="0"/>
          </a:p>
        </p:txBody>
      </p:sp>
      <p:sp>
        <p:nvSpPr>
          <p:cNvPr id="36" name="Rectangle 35"/>
          <p:cNvSpPr/>
          <p:nvPr/>
        </p:nvSpPr>
        <p:spPr>
          <a:xfrm>
            <a:off x="5009711" y="4165998"/>
            <a:ext cx="1331341" cy="467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Try again.</a:t>
            </a:r>
            <a:endParaRPr lang="en-US" sz="1600" dirty="0"/>
          </a:p>
        </p:txBody>
      </p:sp>
      <p:sp>
        <p:nvSpPr>
          <p:cNvPr id="37" name="Rectangle 36"/>
          <p:cNvSpPr/>
          <p:nvPr/>
        </p:nvSpPr>
        <p:spPr>
          <a:xfrm>
            <a:off x="6341052" y="4171051"/>
            <a:ext cx="1979886"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all the motors.</a:t>
            </a:r>
            <a:endParaRPr lang="en-US" sz="1600" dirty="0"/>
          </a:p>
        </p:txBody>
      </p:sp>
      <p:cxnSp>
        <p:nvCxnSpPr>
          <p:cNvPr id="38" name="Straight Arrow Connector 37"/>
          <p:cNvCxnSpPr/>
          <p:nvPr/>
        </p:nvCxnSpPr>
        <p:spPr>
          <a:xfrm flipH="1" flipV="1">
            <a:off x="677196" y="3671925"/>
            <a:ext cx="4955495" cy="2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677196" y="3671925"/>
            <a:ext cx="1" cy="4940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7330994" y="4515320"/>
            <a:ext cx="1" cy="630746"/>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405668" y="5146066"/>
            <a:ext cx="2925326"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680074" y="3671925"/>
            <a:ext cx="0" cy="4733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4356569" y="4628251"/>
            <a:ext cx="0" cy="51781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856678" y="4623836"/>
            <a:ext cx="569809" cy="369332"/>
          </a:xfrm>
          <a:prstGeom prst="rect">
            <a:avLst/>
          </a:prstGeom>
          <a:noFill/>
        </p:spPr>
        <p:txBody>
          <a:bodyPr wrap="square" rtlCol="0">
            <a:spAutoFit/>
          </a:bodyPr>
          <a:lstStyle/>
          <a:p>
            <a:r>
              <a:rPr lang="en-US" smtClean="0"/>
              <a:t>No</a:t>
            </a:r>
            <a:endParaRPr lang="en-US"/>
          </a:p>
        </p:txBody>
      </p:sp>
      <p:sp>
        <p:nvSpPr>
          <p:cNvPr id="50" name="Content Placeholder 45"/>
          <p:cNvSpPr txBox="1">
            <a:spLocks/>
          </p:cNvSpPr>
          <p:nvPr/>
        </p:nvSpPr>
        <p:spPr>
          <a:xfrm>
            <a:off x="677197" y="2818021"/>
            <a:ext cx="8245474" cy="149767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i="1" dirty="0" smtClean="0"/>
              <a:t>What you want your code to do: In the top case, the branches jump to the beginning of each sentence</a:t>
            </a:r>
            <a:endParaRPr lang="en-US" b="0" i="1" dirty="0"/>
          </a:p>
        </p:txBody>
      </p:sp>
      <p:sp>
        <p:nvSpPr>
          <p:cNvPr id="55" name="TextBox 54"/>
          <p:cNvSpPr txBox="1"/>
          <p:nvPr/>
        </p:nvSpPr>
        <p:spPr>
          <a:xfrm>
            <a:off x="6947311" y="694172"/>
            <a:ext cx="1496369" cy="738664"/>
          </a:xfrm>
          <a:prstGeom prst="rect">
            <a:avLst/>
          </a:prstGeom>
          <a:noFill/>
        </p:spPr>
        <p:txBody>
          <a:bodyPr wrap="square" rtlCol="0">
            <a:spAutoFit/>
          </a:bodyPr>
          <a:lstStyle/>
          <a:p>
            <a:r>
              <a:rPr lang="en-US" sz="1400" i="1" dirty="0" smtClean="0"/>
              <a:t>Each box is </a:t>
            </a:r>
            <a:r>
              <a:rPr lang="en-US" sz="1400" i="1" smtClean="0"/>
              <a:t>one bytecode instruction</a:t>
            </a:r>
            <a:r>
              <a:rPr lang="en-US" sz="1400" i="1" dirty="0" smtClean="0"/>
              <a:t>.</a:t>
            </a:r>
            <a:endParaRPr lang="en-US" sz="1400" i="1" dirty="0"/>
          </a:p>
        </p:txBody>
      </p:sp>
    </p:spTree>
    <p:extLst>
      <p:ext uri="{BB962C8B-B14F-4D97-AF65-F5344CB8AC3E}">
        <p14:creationId xmlns:p14="http://schemas.microsoft.com/office/powerpoint/2010/main" val="119648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BYTECODE VIEW</a:t>
            </a:r>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dirty="0"/>
          </a:p>
        </p:txBody>
      </p:sp>
      <p:sp>
        <p:nvSpPr>
          <p:cNvPr id="6" name="Rectangle 5"/>
          <p:cNvSpPr/>
          <p:nvPr/>
        </p:nvSpPr>
        <p:spPr>
          <a:xfrm>
            <a:off x="775521" y="1750175"/>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(0,0,16,0,pushed</a:t>
            </a:r>
            <a:r>
              <a:rPr lang="en-US" sz="1600" dirty="0"/>
              <a:t>)</a:t>
            </a:r>
          </a:p>
        </p:txBody>
      </p:sp>
      <p:sp>
        <p:nvSpPr>
          <p:cNvPr id="7" name="Rectangle 6"/>
          <p:cNvSpPr/>
          <p:nvPr/>
        </p:nvSpPr>
        <p:spPr>
          <a:xfrm>
            <a:off x="775521" y="2361205"/>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JR_FALSE(</a:t>
            </a:r>
            <a:r>
              <a:rPr lang="en-US" sz="1600" dirty="0" err="1"/>
              <a:t>pushed,buttonNotPushed</a:t>
            </a:r>
            <a:r>
              <a:rPr lang="en-US" sz="1600" dirty="0"/>
              <a:t>)</a:t>
            </a:r>
          </a:p>
        </p:txBody>
      </p:sp>
      <p:sp>
        <p:nvSpPr>
          <p:cNvPr id="8" name="Rectangle 7"/>
          <p:cNvSpPr/>
          <p:nvPr/>
        </p:nvSpPr>
        <p:spPr>
          <a:xfrm>
            <a:off x="775521" y="3558285"/>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JR(</a:t>
            </a:r>
            <a:r>
              <a:rPr lang="en-US" sz="1600" dirty="0" err="1">
                <a:solidFill>
                  <a:schemeClr val="bg1"/>
                </a:solidFill>
              </a:rPr>
              <a:t>buttonPushed</a:t>
            </a:r>
            <a:r>
              <a:rPr lang="en-US" sz="1600" dirty="0">
                <a:solidFill>
                  <a:schemeClr val="bg1"/>
                </a:solidFill>
              </a:rPr>
              <a:t>)</a:t>
            </a:r>
          </a:p>
        </p:txBody>
      </p:sp>
      <p:sp>
        <p:nvSpPr>
          <p:cNvPr id="9" name="Rectangle 8"/>
          <p:cNvSpPr/>
          <p:nvPr/>
        </p:nvSpPr>
        <p:spPr>
          <a:xfrm>
            <a:off x="775521" y="4198440"/>
            <a:ext cx="3657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buttonNotPushed</a:t>
            </a:r>
            <a:r>
              <a:rPr lang="en-US" sz="1600" dirty="0" smtClean="0">
                <a:solidFill>
                  <a:srgbClr val="FF0000"/>
                </a:solidFill>
              </a:rPr>
              <a:t>:</a:t>
            </a:r>
            <a:endParaRPr lang="en-US" sz="1600" dirty="0">
              <a:solidFill>
                <a:srgbClr val="FF0000"/>
              </a:solidFill>
            </a:endParaRPr>
          </a:p>
        </p:txBody>
      </p:sp>
      <p:sp>
        <p:nvSpPr>
          <p:cNvPr id="10" name="Rectangle 9"/>
          <p:cNvSpPr/>
          <p:nvPr/>
        </p:nvSpPr>
        <p:spPr>
          <a:xfrm>
            <a:off x="775521" y="1172122"/>
            <a:ext cx="3657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buttonPushed</a:t>
            </a:r>
            <a:r>
              <a:rPr lang="en-US" sz="1600" dirty="0">
                <a:solidFill>
                  <a:srgbClr val="FF0000"/>
                </a:solidFill>
              </a:rPr>
              <a:t>:</a:t>
            </a:r>
          </a:p>
        </p:txBody>
      </p:sp>
      <p:sp>
        <p:nvSpPr>
          <p:cNvPr id="12" name="Rectangle 11"/>
          <p:cNvSpPr/>
          <p:nvPr/>
        </p:nvSpPr>
        <p:spPr>
          <a:xfrm>
            <a:off x="775521" y="4838595"/>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sp>
        <p:nvSpPr>
          <p:cNvPr id="13" name="Rectangle 12"/>
          <p:cNvSpPr/>
          <p:nvPr/>
        </p:nvSpPr>
        <p:spPr>
          <a:xfrm>
            <a:off x="4887757" y="1750175"/>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Read touch on port 1 in touch mode and store in variable “pushed”</a:t>
            </a:r>
            <a:endParaRPr lang="en-US" sz="1600" dirty="0">
              <a:solidFill>
                <a:schemeClr val="tx1"/>
              </a:solidFill>
            </a:endParaRPr>
          </a:p>
        </p:txBody>
      </p:sp>
      <p:sp>
        <p:nvSpPr>
          <p:cNvPr id="14" name="Rectangle 13"/>
          <p:cNvSpPr/>
          <p:nvPr/>
        </p:nvSpPr>
        <p:spPr>
          <a:xfrm>
            <a:off x="4887757" y="2361205"/>
            <a:ext cx="3657600" cy="105918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If “pushed” is FALSE exit the loop by jumping to the </a:t>
            </a:r>
            <a:r>
              <a:rPr lang="en-US" sz="1600" dirty="0" err="1" smtClean="0">
                <a:solidFill>
                  <a:schemeClr val="tx1"/>
                </a:solidFill>
              </a:rPr>
              <a:t>buttonNotPushed</a:t>
            </a:r>
            <a:r>
              <a:rPr lang="en-US" sz="1600" dirty="0" smtClean="0">
                <a:solidFill>
                  <a:schemeClr val="tx1"/>
                </a:solidFill>
              </a:rPr>
              <a:t> code. If it is not pushed, it just goes to the next instruction</a:t>
            </a:r>
          </a:p>
        </p:txBody>
      </p:sp>
      <p:sp>
        <p:nvSpPr>
          <p:cNvPr id="15" name="Rectangle 14"/>
          <p:cNvSpPr/>
          <p:nvPr/>
        </p:nvSpPr>
        <p:spPr>
          <a:xfrm>
            <a:off x="4887757" y="3562956"/>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Go back to the beginning of the “button pushed” loop label</a:t>
            </a:r>
            <a:endParaRPr lang="en-US" sz="1600" dirty="0">
              <a:solidFill>
                <a:schemeClr val="tx1"/>
              </a:solidFill>
            </a:endParaRPr>
          </a:p>
        </p:txBody>
      </p:sp>
      <p:sp>
        <p:nvSpPr>
          <p:cNvPr id="16" name="Rectangle 15"/>
          <p:cNvSpPr/>
          <p:nvPr/>
        </p:nvSpPr>
        <p:spPr>
          <a:xfrm>
            <a:off x="4887757" y="4173616"/>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buttonNotPushed</a:t>
            </a:r>
            <a:r>
              <a:rPr lang="en-US" sz="1600" dirty="0" smtClean="0">
                <a:solidFill>
                  <a:schemeClr val="tx1"/>
                </a:solidFill>
              </a:rPr>
              <a:t>: label</a:t>
            </a:r>
            <a:endParaRPr lang="en-US" sz="1600" dirty="0">
              <a:solidFill>
                <a:schemeClr val="tx1"/>
              </a:solidFill>
            </a:endParaRPr>
          </a:p>
        </p:txBody>
      </p:sp>
      <p:sp>
        <p:nvSpPr>
          <p:cNvPr id="17" name="Rectangle 16"/>
          <p:cNvSpPr/>
          <p:nvPr/>
        </p:nvSpPr>
        <p:spPr>
          <a:xfrm>
            <a:off x="4887757" y="1172122"/>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This is the “button pushed” loop label</a:t>
            </a:r>
            <a:endParaRPr lang="en-US" sz="1600" dirty="0">
              <a:solidFill>
                <a:schemeClr val="tx1"/>
              </a:solidFill>
            </a:endParaRPr>
          </a:p>
        </p:txBody>
      </p:sp>
      <p:sp>
        <p:nvSpPr>
          <p:cNvPr id="18" name="Rectangle 17"/>
          <p:cNvSpPr/>
          <p:nvPr/>
        </p:nvSpPr>
        <p:spPr>
          <a:xfrm>
            <a:off x="4887757" y="4813771"/>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Stop motor B</a:t>
            </a:r>
            <a:endParaRPr lang="en-US" sz="1600" dirty="0">
              <a:solidFill>
                <a:schemeClr val="tx1"/>
              </a:solidFill>
            </a:endParaRPr>
          </a:p>
        </p:txBody>
      </p:sp>
    </p:spTree>
    <p:extLst>
      <p:ext uri="{BB962C8B-B14F-4D97-AF65-F5344CB8AC3E}">
        <p14:creationId xmlns:p14="http://schemas.microsoft.com/office/powerpoint/2010/main" val="357936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6018</TotalTime>
  <Words>1368</Words>
  <Application>Microsoft Macintosh PowerPoint</Application>
  <PresentationFormat>On-screen Show (4:3)</PresentationFormat>
  <Paragraphs>144</Paragraphs>
  <Slides>15</Slides>
  <Notes>3</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 Black</vt:lpstr>
      <vt:lpstr>Calibri</vt:lpstr>
      <vt:lpstr>Calibri Light</vt:lpstr>
      <vt:lpstr>Helvetica Neue</vt:lpstr>
      <vt:lpstr>Mangal</vt:lpstr>
      <vt:lpstr>Wingdings</vt:lpstr>
      <vt:lpstr>Arial</vt:lpstr>
      <vt:lpstr>Essential</vt:lpstr>
      <vt:lpstr>beginner</vt:lpstr>
      <vt:lpstr>Custom Design</vt:lpstr>
      <vt:lpstr>robotdesign</vt:lpstr>
      <vt:lpstr>1_beginner</vt:lpstr>
      <vt:lpstr>1_Custom Design</vt:lpstr>
      <vt:lpstr>DEBUGGING Lesson</vt:lpstr>
      <vt:lpstr>History</vt:lpstr>
      <vt:lpstr>Common Symptoms</vt:lpstr>
      <vt:lpstr>What is A VM?</vt:lpstr>
      <vt:lpstr>What is BYTECODE?</vt:lpstr>
      <vt:lpstr>What Role Does the VM Play</vt:lpstr>
      <vt:lpstr>Source of the Problem</vt:lpstr>
      <vt:lpstr>A Simple View</vt:lpstr>
      <vt:lpstr>A BYTECODE VIEW</vt:lpstr>
      <vt:lpstr>Example BYTECODE</vt:lpstr>
      <vt:lpstr>The Problem</vt:lpstr>
      <vt:lpstr>Why? And What Happens Now?</vt:lpstr>
      <vt:lpstr>SOME LESSONS</vt:lpstr>
      <vt:lpstr>A community Effort</vt:lpstr>
      <vt:lpstr>Credits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Microsoft Office User</cp:lastModifiedBy>
  <cp:revision>157</cp:revision>
  <cp:lastPrinted>2016-10-17T01:31:39Z</cp:lastPrinted>
  <dcterms:created xsi:type="dcterms:W3CDTF">2014-10-28T21:59:38Z</dcterms:created>
  <dcterms:modified xsi:type="dcterms:W3CDTF">2016-10-19T15:52:04Z</dcterms:modified>
</cp:coreProperties>
</file>