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4"/>
  </p:notesMasterIdLst>
  <p:handoutMasterIdLst>
    <p:handoutMasterId r:id="rId15"/>
  </p:handoutMasterIdLst>
  <p:sldIdLst>
    <p:sldId id="381" r:id="rId2"/>
    <p:sldId id="383" r:id="rId3"/>
    <p:sldId id="356" r:id="rId4"/>
    <p:sldId id="386" r:id="rId5"/>
    <p:sldId id="389" r:id="rId6"/>
    <p:sldId id="385" r:id="rId7"/>
    <p:sldId id="368" r:id="rId8"/>
    <p:sldId id="362" r:id="rId9"/>
    <p:sldId id="387" r:id="rId10"/>
    <p:sldId id="388" r:id="rId11"/>
    <p:sldId id="384" r:id="rId12"/>
    <p:sldId id="38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16" autoAdjust="0"/>
    <p:restoredTop sz="99563" autoAdjust="0"/>
  </p:normalViewPr>
  <p:slideViewPr>
    <p:cSldViewPr snapToGrid="0" snapToObjects="1">
      <p:cViewPr varScale="1">
        <p:scale>
          <a:sx n="51" d="100"/>
          <a:sy n="51" d="100"/>
        </p:scale>
        <p:origin x="1872" y="43"/>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200599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12</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947414-2219-4F15-AEB2-86F733BA0868}"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2015, EV3Lessons.com,  Last edit 11/5/2015</a:t>
            </a:r>
            <a:endParaRPr lang="en-US"/>
          </a:p>
        </p:txBody>
      </p:sp>
      <p:sp>
        <p:nvSpPr>
          <p:cNvPr id="11"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786E7-9BC8-4BF8-9C52-0531C5A0B08F}"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2015, EV3Lessons.com,  Last edit 11/5/2015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3EE281-78BF-4426-97A5-67097E2CB996}"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2015, EV3Lessons.com,  Last edit 11/5/2015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B4AB14-911C-459D-84B1-11BDE4A660C7}"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2015, EV3Lessons.com,  Last edit 11/5/2015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BB3E563-344C-46C7-B918-91180BFE49F3}" type="datetime1">
              <a:rPr lang="en-US" smtClean="0"/>
              <a:t>11/6/2015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2015, EV3Lessons.com,  Last edit 11/5/2015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AB06297B-9C8E-4A45-8652-DBACFDCAA5C1}"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2015, EV3Lessons.com,  Last edit 11/5/2015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4E1DCB-AFA7-4198-B3F3-4FAD1319D4A3}" type="datetime1">
              <a:rPr lang="en-US" smtClean="0"/>
              <a:t>11/6/2015</a:t>
            </a:fld>
            <a:endParaRPr lang="en-US"/>
          </a:p>
        </p:txBody>
      </p:sp>
      <p:sp>
        <p:nvSpPr>
          <p:cNvPr id="8" name="Footer Placeholder 7"/>
          <p:cNvSpPr>
            <a:spLocks noGrp="1"/>
          </p:cNvSpPr>
          <p:nvPr>
            <p:ph type="ftr" sz="quarter" idx="11"/>
          </p:nvPr>
        </p:nvSpPr>
        <p:spPr/>
        <p:txBody>
          <a:bodyPr/>
          <a:lstStyle/>
          <a:p>
            <a:r>
              <a:rPr lang="en-US" smtClean="0"/>
              <a:t>© 2015, EV3Lessons.com,  Last edit 11/5/2015</a:t>
            </a:r>
            <a:endParaRPr lang="en-US"/>
          </a:p>
        </p:txBody>
      </p:sp>
      <p:sp>
        <p:nvSpPr>
          <p:cNvPr id="9" name="Slide Number Placeholder 8"/>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92ACDD-62AA-4BBA-BCE0-A7200DD581CD}" type="datetime1">
              <a:rPr lang="en-US" smtClean="0"/>
              <a:t>11/6/2015</a:t>
            </a:fld>
            <a:endParaRPr lang="en-US"/>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76FC1-C98D-4BA8-9C0D-7A6142717C60}" type="datetime1">
              <a:rPr lang="en-US" smtClean="0"/>
              <a:t>11/6/2015</a:t>
            </a:fld>
            <a:endParaRPr lang="en-US"/>
          </a:p>
        </p:txBody>
      </p:sp>
      <p:sp>
        <p:nvSpPr>
          <p:cNvPr id="3" name="Footer Placeholder 2"/>
          <p:cNvSpPr>
            <a:spLocks noGrp="1"/>
          </p:cNvSpPr>
          <p:nvPr>
            <p:ph type="ftr" sz="quarter" idx="11"/>
          </p:nvPr>
        </p:nvSpPr>
        <p:spPr/>
        <p:txBody>
          <a:bodyPr/>
          <a:lstStyle/>
          <a:p>
            <a:r>
              <a:rPr lang="en-US" smtClean="0"/>
              <a:t>© 2015, EV3Lessons.com,  Last edit 11/5/2015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30FAA-5923-4DFF-96D3-47DA693428D3}"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2015, EV3Lessons.com,  Last edit 11/5/2015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D9BE2-754D-49E4-AFC3-1E956C2A42E0}"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2015, EV3Lessons.com,  Last edit 11/5/2015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7831D55-11FB-40B9-87F2-1A3DD3FC5B95}" type="datetime1">
              <a:rPr lang="en-US" smtClean="0"/>
              <a:t>11/6/2015</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2015, EV3Lessons.com,  Last edit 11/5/2015</a:t>
            </a:r>
            <a:endParaRPr lang="en-US"/>
          </a:p>
        </p:txBody>
      </p:sp>
      <p:sp>
        <p:nvSpPr>
          <p:cNvPr id="7"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8" name="Rectangle 7"/>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INTERMEDIATE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487501" y="6274931"/>
            <a:ext cx="4750545" cy="400110"/>
          </a:xfrm>
          <a:prstGeom prst="rect">
            <a:avLst/>
          </a:prstGeom>
          <a:noFill/>
        </p:spPr>
        <p:txBody>
          <a:bodyPr wrap="square" rtlCol="0">
            <a:spAutoFit/>
          </a:bodyPr>
          <a:lstStyle/>
          <a:p>
            <a:r>
              <a:rPr lang="en-US" sz="2000" dirty="0" smtClean="0"/>
              <a:t>By: Droids Robotics</a:t>
            </a:r>
          </a:p>
        </p:txBody>
      </p:sp>
      <p:sp>
        <p:nvSpPr>
          <p:cNvPr id="4" name="TextBox 3"/>
          <p:cNvSpPr txBox="1"/>
          <p:nvPr/>
        </p:nvSpPr>
        <p:spPr>
          <a:xfrm>
            <a:off x="550088" y="2713113"/>
            <a:ext cx="8187512" cy="1384995"/>
          </a:xfrm>
          <a:prstGeom prst="rect">
            <a:avLst/>
          </a:prstGeom>
          <a:noFill/>
        </p:spPr>
        <p:txBody>
          <a:bodyPr wrap="square" rtlCol="0">
            <a:spAutoFit/>
          </a:bodyPr>
          <a:lstStyle/>
          <a:p>
            <a:r>
              <a:rPr lang="en-US" sz="2800" dirty="0" smtClean="0">
                <a:solidFill>
                  <a:srgbClr val="FF0000"/>
                </a:solidFill>
              </a:rPr>
              <a:t>Color Line Follower My Blocks with Inputs: </a:t>
            </a:r>
          </a:p>
          <a:p>
            <a:r>
              <a:rPr lang="en-US" sz="2800" dirty="0" smtClean="0">
                <a:solidFill>
                  <a:srgbClr val="FF0000"/>
                </a:solidFill>
              </a:rPr>
              <a:t>Move for Distance</a:t>
            </a:r>
            <a:endParaRPr lang="en-US" sz="2800" dirty="0">
              <a:solidFill>
                <a:srgbClr val="FF0000"/>
              </a:solidFill>
            </a:endParaRPr>
          </a:p>
          <a:p>
            <a:endParaRPr lang="en-US" sz="2800" dirty="0"/>
          </a:p>
        </p:txBody>
      </p:sp>
      <p:pic>
        <p:nvPicPr>
          <p:cNvPr id="1026" name="Picture 2" descr="EV3Lesson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301" y="5414920"/>
            <a:ext cx="1317200" cy="1260121"/>
          </a:xfrm>
          <a:prstGeom prst="rect">
            <a:avLst/>
          </a:prstGeom>
        </p:spPr>
      </p:pic>
    </p:spTree>
    <p:extLst>
      <p:ext uri="{BB962C8B-B14F-4D97-AF65-F5344CB8AC3E}">
        <p14:creationId xmlns:p14="http://schemas.microsoft.com/office/powerpoint/2010/main" val="2565767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Wire the </a:t>
            </a:r>
            <a:r>
              <a:rPr lang="en-US" smtClean="0"/>
              <a:t>My Block</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114" y="1067146"/>
            <a:ext cx="8593644" cy="3549825"/>
          </a:xfrm>
        </p:spPr>
      </p:pic>
      <p:sp>
        <p:nvSpPr>
          <p:cNvPr id="4" name="Footer Placeholder 3"/>
          <p:cNvSpPr>
            <a:spLocks noGrp="1"/>
          </p:cNvSpPr>
          <p:nvPr>
            <p:ph type="ftr" sz="quarter" idx="11"/>
          </p:nvPr>
        </p:nvSpPr>
        <p:spPr/>
        <p:txBody>
          <a:bodyPr/>
          <a:lstStyle/>
          <a:p>
            <a:r>
              <a:rPr lang="en-US" smtClean="0"/>
              <a:t>© 2015, EV3Lessons.com,  Last edit 11/5/2015</a:t>
            </a:r>
            <a:endParaRPr lang="en-US"/>
          </a:p>
        </p:txBody>
      </p:sp>
      <p:sp>
        <p:nvSpPr>
          <p:cNvPr id="6" name="TextBox 5"/>
          <p:cNvSpPr txBox="1"/>
          <p:nvPr/>
        </p:nvSpPr>
        <p:spPr>
          <a:xfrm>
            <a:off x="457199" y="4706912"/>
            <a:ext cx="790819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degrees input goes into loop exit condition</a:t>
            </a:r>
          </a:p>
          <a:p>
            <a:pPr marL="285750" indent="-285750">
              <a:buFont typeface="Arial" panose="020B0604020202020204" pitchFamily="34" charset="0"/>
              <a:buChar char="•"/>
            </a:pPr>
            <a:r>
              <a:rPr lang="en-US" dirty="0" smtClean="0"/>
              <a:t>The power input goes into power input on the steering block</a:t>
            </a:r>
          </a:p>
          <a:p>
            <a:pPr marL="285750" indent="-285750">
              <a:buFont typeface="Arial" panose="020B0604020202020204" pitchFamily="34" charset="0"/>
              <a:buChar char="•"/>
            </a:pPr>
            <a:r>
              <a:rPr lang="en-US" dirty="0" smtClean="0"/>
              <a:t>The color input goes into color input for the switch</a:t>
            </a:r>
            <a:endParaRPr lang="en-US" dirty="0"/>
          </a:p>
        </p:txBody>
      </p:sp>
      <p:sp>
        <p:nvSpPr>
          <p:cNvPr id="7" name="TextBox 6"/>
          <p:cNvSpPr txBox="1"/>
          <p:nvPr/>
        </p:nvSpPr>
        <p:spPr>
          <a:xfrm>
            <a:off x="70050" y="4663023"/>
            <a:ext cx="426128" cy="523220"/>
          </a:xfrm>
          <a:prstGeom prst="rect">
            <a:avLst/>
          </a:prstGeom>
          <a:noFill/>
        </p:spPr>
        <p:txBody>
          <a:bodyPr wrap="square" rtlCol="0">
            <a:spAutoFit/>
          </a:bodyPr>
          <a:lstStyle/>
          <a:p>
            <a:r>
              <a:rPr lang="en-US" sz="2800" b="1" dirty="0">
                <a:solidFill>
                  <a:srgbClr val="FF0000"/>
                </a:solidFill>
              </a:rPr>
              <a:t>C</a:t>
            </a:r>
          </a:p>
        </p:txBody>
      </p:sp>
      <p:sp>
        <p:nvSpPr>
          <p:cNvPr id="8" name="TextBox 7"/>
          <p:cNvSpPr txBox="1"/>
          <p:nvPr/>
        </p:nvSpPr>
        <p:spPr>
          <a:xfrm>
            <a:off x="689514" y="4114356"/>
            <a:ext cx="1054619" cy="261610"/>
          </a:xfrm>
          <a:prstGeom prst="rect">
            <a:avLst/>
          </a:prstGeom>
          <a:noFill/>
        </p:spPr>
        <p:txBody>
          <a:bodyPr wrap="square" rtlCol="0">
            <a:spAutoFit/>
          </a:bodyPr>
          <a:lstStyle/>
          <a:p>
            <a:r>
              <a:rPr lang="en-US" sz="1100" dirty="0" smtClean="0"/>
              <a:t>Degrees</a:t>
            </a:r>
            <a:endParaRPr lang="en-US" sz="1100" dirty="0"/>
          </a:p>
        </p:txBody>
      </p:sp>
      <p:sp>
        <p:nvSpPr>
          <p:cNvPr id="9" name="TextBox 8"/>
          <p:cNvSpPr txBox="1"/>
          <p:nvPr/>
        </p:nvSpPr>
        <p:spPr>
          <a:xfrm>
            <a:off x="4833934" y="4292157"/>
            <a:ext cx="652464" cy="261610"/>
          </a:xfrm>
          <a:prstGeom prst="rect">
            <a:avLst/>
          </a:prstGeom>
          <a:noFill/>
        </p:spPr>
        <p:txBody>
          <a:bodyPr wrap="square" rtlCol="0">
            <a:spAutoFit/>
          </a:bodyPr>
          <a:lstStyle/>
          <a:p>
            <a:r>
              <a:rPr lang="en-US" sz="1100" dirty="0" smtClean="0"/>
              <a:t>Power</a:t>
            </a:r>
            <a:endParaRPr lang="en-US" sz="1100" dirty="0"/>
          </a:p>
        </p:txBody>
      </p:sp>
      <p:sp>
        <p:nvSpPr>
          <p:cNvPr id="10" name="TextBox 9"/>
          <p:cNvSpPr txBox="1"/>
          <p:nvPr/>
        </p:nvSpPr>
        <p:spPr>
          <a:xfrm>
            <a:off x="3626807" y="3907281"/>
            <a:ext cx="1054619" cy="261610"/>
          </a:xfrm>
          <a:prstGeom prst="rect">
            <a:avLst/>
          </a:prstGeom>
          <a:noFill/>
        </p:spPr>
        <p:txBody>
          <a:bodyPr wrap="square" rtlCol="0">
            <a:spAutoFit/>
          </a:bodyPr>
          <a:lstStyle/>
          <a:p>
            <a:r>
              <a:rPr lang="en-US" sz="1100" dirty="0" smtClean="0"/>
              <a:t>Color</a:t>
            </a:r>
            <a:endParaRPr lang="en-US" sz="1100" dirty="0"/>
          </a:p>
        </p:txBody>
      </p:sp>
    </p:spTree>
    <p:extLst>
      <p:ext uri="{BB962C8B-B14F-4D97-AF65-F5344CB8AC3E}">
        <p14:creationId xmlns:p14="http://schemas.microsoft.com/office/powerpoint/2010/main" val="1278452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167471"/>
            <a:ext cx="5270790" cy="4296054"/>
          </a:xfrm>
          <a:prstGeom prst="rect">
            <a:avLst/>
          </a:prstGeom>
        </p:spPr>
      </p:pic>
      <p:sp>
        <p:nvSpPr>
          <p:cNvPr id="2" name="Title 1"/>
          <p:cNvSpPr>
            <a:spLocks noGrp="1"/>
          </p:cNvSpPr>
          <p:nvPr>
            <p:ph type="title"/>
          </p:nvPr>
        </p:nvSpPr>
        <p:spPr/>
        <p:txBody>
          <a:bodyPr/>
          <a:lstStyle/>
          <a:p>
            <a:r>
              <a:rPr lang="en-US" dirty="0" smtClean="0"/>
              <a:t>STEP 3C: USING THE MY Block</a:t>
            </a:r>
            <a:endParaRPr lang="en-US" dirty="0"/>
          </a:p>
        </p:txBody>
      </p:sp>
      <p:sp>
        <p:nvSpPr>
          <p:cNvPr id="3" name="Content Placeholder 2"/>
          <p:cNvSpPr>
            <a:spLocks noGrp="1"/>
          </p:cNvSpPr>
          <p:nvPr>
            <p:ph idx="1"/>
          </p:nvPr>
        </p:nvSpPr>
        <p:spPr>
          <a:xfrm>
            <a:off x="4579936" y="1772667"/>
            <a:ext cx="3890831" cy="4720207"/>
          </a:xfrm>
        </p:spPr>
        <p:txBody>
          <a:bodyPr>
            <a:normAutofit fontScale="92500" lnSpcReduction="10000"/>
          </a:bodyPr>
          <a:lstStyle/>
          <a:p>
            <a:pPr marL="342900" indent="-342900">
              <a:buFont typeface="Arial" panose="020B0604020202020204" pitchFamily="34" charset="0"/>
              <a:buChar char="•"/>
            </a:pPr>
            <a:r>
              <a:rPr lang="en-US" sz="1800" b="0" dirty="0" smtClean="0"/>
              <a:t>Now the My Block appears in the turquoise tab and the same My Block can be used again and again with new inputs (see left)</a:t>
            </a:r>
          </a:p>
          <a:p>
            <a:pPr marL="342900" indent="-342900">
              <a:buFont typeface="Arial" panose="020B0604020202020204" pitchFamily="34" charset="0"/>
              <a:buChar char="•"/>
            </a:pPr>
            <a:r>
              <a:rPr lang="en-US" sz="1800" b="0" dirty="0" smtClean="0"/>
              <a:t>The first block alone solves the challenge of line following for 720 degrees.</a:t>
            </a:r>
          </a:p>
          <a:p>
            <a:pPr marL="342900" indent="-342900">
              <a:buFont typeface="Arial" panose="020B0604020202020204" pitchFamily="34" charset="0"/>
              <a:buChar char="•"/>
            </a:pPr>
            <a:r>
              <a:rPr lang="en-US" sz="1800" b="0" dirty="0" smtClean="0"/>
              <a:t>The second block in this code is to show that the same block can be used with different inputs to follow a different line for a different distance.</a:t>
            </a:r>
          </a:p>
          <a:p>
            <a:pPr marL="233363" indent="-233363">
              <a:buFont typeface="Arial"/>
              <a:buChar char="•"/>
            </a:pPr>
            <a:endParaRPr lang="en-US" sz="1800" b="0" dirty="0"/>
          </a:p>
          <a:p>
            <a:pPr marL="347663" indent="-347663">
              <a:buFont typeface="Arial"/>
              <a:buChar char="•"/>
            </a:pPr>
            <a:r>
              <a:rPr lang="en-US" sz="1800" b="0" dirty="0" smtClean="0"/>
              <a:t>If you want to learn smoother line followers, proceed to the proportional control lesson in Advanced.</a:t>
            </a:r>
            <a:endParaRPr lang="en-US" sz="1800" b="0" dirty="0"/>
          </a:p>
          <a:p>
            <a:endParaRPr lang="en-US" sz="1800"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Tree>
    <p:extLst>
      <p:ext uri="{BB962C8B-B14F-4D97-AF65-F5344CB8AC3E}">
        <p14:creationId xmlns:p14="http://schemas.microsoft.com/office/powerpoint/2010/main" val="4094186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smtClean="0"/>
              <a:t>This tutorial was created by Sanjay Seshan and Arvind Seshan from Droids Robotics.</a:t>
            </a:r>
          </a:p>
          <a:p>
            <a:r>
              <a:rPr lang="en-US" smtClean="0"/>
              <a:t>More lessons are available at www.ev3lessons.com</a:t>
            </a:r>
          </a:p>
          <a:p>
            <a:r>
              <a:rPr lang="en-US" smtClean="0"/>
              <a:t>Author’s Email: </a:t>
            </a:r>
            <a:r>
              <a:rPr lang="en-US" smtClean="0">
                <a:hlinkClick r:id="rId3"/>
              </a:rPr>
              <a:t>team@droidsrobotics.org</a:t>
            </a:r>
            <a:r>
              <a:rPr lang="en-US" smtClean="0"/>
              <a:t/>
            </a:r>
            <a:br>
              <a:rPr lang="en-US" smtClean="0"/>
            </a:b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11/5/2015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pPr marL="457200" indent="-457200">
              <a:buAutoNum type="arabicParenR"/>
            </a:pPr>
            <a:r>
              <a:rPr lang="en-US" dirty="0" smtClean="0"/>
              <a:t>Learn how to write a line follower that takes multiple inputs</a:t>
            </a:r>
          </a:p>
          <a:p>
            <a:pPr marL="457200" indent="-457200">
              <a:buAutoNum type="arabicParenR"/>
            </a:pPr>
            <a:r>
              <a:rPr lang="en-US" dirty="0" smtClean="0"/>
              <a:t>Learn how to write a line follower that stops after a certain number of degrees</a:t>
            </a:r>
          </a:p>
          <a:p>
            <a:pPr marL="457200" indent="-457200">
              <a:buAutoNum type="arabicParenR"/>
            </a:pPr>
            <a:r>
              <a:rPr lang="en-US" dirty="0" smtClean="0"/>
              <a:t>Practice making a useful My Block</a:t>
            </a:r>
          </a:p>
          <a:p>
            <a:pPr marL="457200" indent="-457200">
              <a:buAutoNum type="arabicParenR"/>
            </a:pPr>
            <a:endParaRPr lang="en-US" dirty="0"/>
          </a:p>
          <a:p>
            <a:pPr marL="457200" indent="-457200">
              <a:buAutoNum type="arabicParenR"/>
            </a:pPr>
            <a:endParaRPr lang="en-US" dirty="0" smtClean="0"/>
          </a:p>
          <a:p>
            <a:r>
              <a:rPr lang="en-US" dirty="0" smtClean="0"/>
              <a:t>Prerequisites: My Blocks with Inputs &amp; Outputs, Data wires, Loops, Switches.</a:t>
            </a:r>
          </a:p>
          <a:p>
            <a:endParaRPr lang="en-US" dirty="0"/>
          </a:p>
          <a:p>
            <a:r>
              <a:rPr lang="en-US" sz="1600" b="0" i="1" dirty="0" smtClean="0"/>
              <a:t>The code uses Blue Comment Blocks.  Make sure you are running the most recent version of the EV3 Software. EV3Lessons has Quick Guides to help you.</a:t>
            </a:r>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Tree>
    <p:extLst>
      <p:ext uri="{BB962C8B-B14F-4D97-AF65-F5344CB8AC3E}">
        <p14:creationId xmlns:p14="http://schemas.microsoft.com/office/powerpoint/2010/main" val="3286825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524318"/>
            <a:ext cx="7886700" cy="4755296"/>
          </a:xfrm>
        </p:spPr>
        <p:txBody>
          <a:bodyPr>
            <a:noAutofit/>
          </a:bodyPr>
          <a:lstStyle/>
          <a:p>
            <a:pPr marL="233363" indent="-233363">
              <a:buFont typeface="Arial"/>
              <a:buChar char="•"/>
            </a:pPr>
            <a:r>
              <a:rPr lang="en-US" b="0" dirty="0" smtClean="0"/>
              <a:t>Making a My Block out of your line follower reduces the length of your code and makes it reusable</a:t>
            </a:r>
          </a:p>
          <a:p>
            <a:pPr marL="233363" indent="-233363">
              <a:buFont typeface="Arial"/>
              <a:buChar char="•"/>
            </a:pPr>
            <a:r>
              <a:rPr lang="en-US" b="0" dirty="0" smtClean="0"/>
              <a:t>Learning to write a line follower that takes multiple inputs </a:t>
            </a:r>
            <a:r>
              <a:rPr lang="en-US" b="0" dirty="0"/>
              <a:t>(</a:t>
            </a:r>
            <a:r>
              <a:rPr lang="en-US" b="0" dirty="0" smtClean="0"/>
              <a:t>power, degrees and color) can be very useful</a:t>
            </a:r>
          </a:p>
          <a:p>
            <a:pPr marL="690563" lvl="1" indent="-233363">
              <a:buFont typeface="Arial"/>
              <a:buChar char="•"/>
            </a:pPr>
            <a:r>
              <a:rPr lang="en-US" dirty="0" smtClean="0"/>
              <a:t>Every time you want a line follower that goes a different distance, you just need to change the input!</a:t>
            </a:r>
            <a:endParaRPr lang="en-US" b="0" dirty="0" smtClean="0"/>
          </a:p>
          <a:p>
            <a:endParaRPr lang="en-US" b="0" dirty="0" smtClean="0"/>
          </a:p>
        </p:txBody>
      </p:sp>
      <p:sp>
        <p:nvSpPr>
          <p:cNvPr id="8" name="Title 7"/>
          <p:cNvSpPr>
            <a:spLocks noGrp="1"/>
          </p:cNvSpPr>
          <p:nvPr>
            <p:ph type="title"/>
          </p:nvPr>
        </p:nvSpPr>
        <p:spPr/>
        <p:txBody>
          <a:bodyPr/>
          <a:lstStyle/>
          <a:p>
            <a:pPr marL="233363" indent="-233363"/>
            <a:r>
              <a:rPr lang="en-US" dirty="0" smtClean="0"/>
              <a:t>Why a My Block Line Follower with inputs?</a:t>
            </a:r>
            <a:endParaRPr lang="en-US" dirty="0"/>
          </a:p>
        </p:txBody>
      </p:sp>
      <p:sp>
        <p:nvSpPr>
          <p:cNvPr id="9" name="Footer Placeholder 8"/>
          <p:cNvSpPr>
            <a:spLocks noGrp="1"/>
          </p:cNvSpPr>
          <p:nvPr>
            <p:ph type="ftr" sz="quarter" idx="11"/>
          </p:nvPr>
        </p:nvSpPr>
        <p:spPr/>
        <p:txBody>
          <a:bodyPr/>
          <a:lstStyle/>
          <a:p>
            <a:r>
              <a:rPr lang="en-US" smtClean="0"/>
              <a:t>© 2015, EV3Lessons.com,  Last edit 11/5/2015</a:t>
            </a:r>
            <a:endParaRPr lang="en-US"/>
          </a:p>
        </p:txBody>
      </p:sp>
    </p:spTree>
    <p:extLst>
      <p:ext uri="{BB962C8B-B14F-4D97-AF65-F5344CB8AC3E}">
        <p14:creationId xmlns:p14="http://schemas.microsoft.com/office/powerpoint/2010/main" val="2028192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TO SUCCEED</a:t>
            </a:r>
            <a:endParaRPr lang="en-US" dirty="0"/>
          </a:p>
        </p:txBody>
      </p:sp>
      <p:sp>
        <p:nvSpPr>
          <p:cNvPr id="3" name="Content Placeholder 2"/>
          <p:cNvSpPr>
            <a:spLocks noGrp="1"/>
          </p:cNvSpPr>
          <p:nvPr>
            <p:ph idx="1"/>
          </p:nvPr>
        </p:nvSpPr>
        <p:spPr>
          <a:xfrm>
            <a:off x="457199" y="1237272"/>
            <a:ext cx="8245474" cy="4744211"/>
          </a:xfrm>
        </p:spPr>
        <p:txBody>
          <a:bodyPr>
            <a:noAutofit/>
          </a:bodyPr>
          <a:lstStyle/>
          <a:p>
            <a:pPr marL="457200" indent="-457200">
              <a:buAutoNum type="arabicParenR"/>
            </a:pPr>
            <a:r>
              <a:rPr lang="en-US" b="0" dirty="0" smtClean="0"/>
              <a:t>You will need to know how to make a Simple Color Line Follower program and how to make a My Block with inputs</a:t>
            </a:r>
          </a:p>
          <a:p>
            <a:pPr marL="457200" indent="-457200">
              <a:buAutoNum type="arabicParenR"/>
            </a:pPr>
            <a:r>
              <a:rPr lang="en-US" b="0" dirty="0" smtClean="0"/>
              <a:t>Since you will </a:t>
            </a:r>
            <a:r>
              <a:rPr lang="en-US" b="0" dirty="0"/>
              <a:t>use your EV3 Color Sensor in Color Mode, </a:t>
            </a:r>
            <a:r>
              <a:rPr lang="en-US" b="0" dirty="0" smtClean="0"/>
              <a:t>you </a:t>
            </a:r>
            <a:r>
              <a:rPr lang="en-US" b="0" dirty="0"/>
              <a:t>will not have to Calibrate your color sensor for this </a:t>
            </a:r>
            <a:r>
              <a:rPr lang="en-US" b="0" dirty="0" smtClean="0"/>
              <a:t>lesson</a:t>
            </a:r>
          </a:p>
          <a:p>
            <a:pPr marL="457200" indent="-457200">
              <a:buAutoNum type="arabicParenR"/>
            </a:pPr>
            <a:r>
              <a:rPr lang="en-US" b="0" dirty="0" smtClean="0"/>
              <a:t>Check which ports you have your color sensor connected to and adjust the code as needed</a:t>
            </a:r>
            <a:endParaRPr lang="en-US" b="0" dirty="0"/>
          </a:p>
          <a:p>
            <a:pPr marL="457200" indent="-457200">
              <a:buAutoNum type="arabicParenR"/>
            </a:pPr>
            <a:r>
              <a:rPr lang="en-US" b="0" dirty="0" smtClean="0"/>
              <a:t>You may have to adjust the speed or direction to work for your robot.  Make sure that the the color sensor is in front of the wheels in the direction of travel.</a:t>
            </a:r>
            <a:endParaRPr lang="en-US" b="0" dirty="0"/>
          </a:p>
          <a:p>
            <a:pPr marL="457200" indent="-457200">
              <a:buAutoNum type="arabicParenR"/>
            </a:pPr>
            <a:r>
              <a:rPr lang="en-US" b="0" dirty="0" smtClean="0"/>
              <a:t>Make sure you place the robot on the side of the line that you are following.  The most common mistake is placing the robot on the wrong side of the line to begin with.</a:t>
            </a:r>
          </a:p>
          <a:p>
            <a:pPr marL="457200" indent="-457200">
              <a:buAutoNum type="arabicParenR"/>
            </a:pPr>
            <a:r>
              <a:rPr lang="en-US" b="0" dirty="0"/>
              <a:t>Follow along in the companion EV3 File</a:t>
            </a:r>
            <a:r>
              <a:rPr lang="en-US" b="0" dirty="0" smtClean="0"/>
              <a:t>.</a:t>
            </a:r>
            <a:endParaRPr lang="en-US" b="0"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Tree>
    <p:extLst>
      <p:ext uri="{BB962C8B-B14F-4D97-AF65-F5344CB8AC3E}">
        <p14:creationId xmlns:p14="http://schemas.microsoft.com/office/powerpoint/2010/main" val="38927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Block</a:t>
            </a:r>
            <a:endParaRPr lang="en-US" dirty="0"/>
          </a:p>
        </p:txBody>
      </p:sp>
      <p:sp>
        <p:nvSpPr>
          <p:cNvPr id="3" name="Content Placeholder 2"/>
          <p:cNvSpPr>
            <a:spLocks noGrp="1"/>
          </p:cNvSpPr>
          <p:nvPr>
            <p:ph idx="1"/>
          </p:nvPr>
        </p:nvSpPr>
        <p:spPr>
          <a:xfrm>
            <a:off x="457200" y="1152992"/>
            <a:ext cx="8245474" cy="4373563"/>
          </a:xfrm>
        </p:spPr>
        <p:txBody>
          <a:bodyPr/>
          <a:lstStyle/>
          <a:p>
            <a:r>
              <a:rPr lang="en-US" dirty="0" smtClean="0"/>
              <a:t>In this lesson, you will use the Sensor Block from the yellow tab for the first time.</a:t>
            </a:r>
            <a:endParaRPr lang="en-US"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74" y="1754536"/>
            <a:ext cx="7986452" cy="1097375"/>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082" y="3392717"/>
            <a:ext cx="4580368" cy="2733446"/>
          </a:xfrm>
          <a:prstGeom prst="rect">
            <a:avLst/>
          </a:prstGeom>
        </p:spPr>
      </p:pic>
      <p:sp>
        <p:nvSpPr>
          <p:cNvPr id="13" name="TextBox 12"/>
          <p:cNvSpPr txBox="1"/>
          <p:nvPr/>
        </p:nvSpPr>
        <p:spPr>
          <a:xfrm>
            <a:off x="457200" y="3132944"/>
            <a:ext cx="3380282" cy="2862322"/>
          </a:xfrm>
          <a:prstGeom prst="rect">
            <a:avLst/>
          </a:prstGeom>
          <a:noFill/>
        </p:spPr>
        <p:txBody>
          <a:bodyPr wrap="square" rtlCol="0">
            <a:spAutoFit/>
          </a:bodyPr>
          <a:lstStyle/>
          <a:p>
            <a:r>
              <a:rPr lang="en-US" dirty="0" smtClean="0"/>
              <a:t>We will use the Motor Rotation block.  This is the rotation sensor.</a:t>
            </a:r>
          </a:p>
          <a:p>
            <a:endParaRPr lang="en-US" dirty="0"/>
          </a:p>
          <a:p>
            <a:r>
              <a:rPr lang="en-US" dirty="0" smtClean="0"/>
              <a:t>The block has many useful modes.</a:t>
            </a:r>
          </a:p>
          <a:p>
            <a:endParaRPr lang="en-US" dirty="0"/>
          </a:p>
          <a:p>
            <a:r>
              <a:rPr lang="en-US" dirty="0" smtClean="0"/>
              <a:t>In this lesson, we learn to use it in reset mode so that the value in the sensor will be set to 0.</a:t>
            </a:r>
          </a:p>
        </p:txBody>
      </p:sp>
      <p:sp>
        <p:nvSpPr>
          <p:cNvPr id="14" name="Rounded Rectangle 13"/>
          <p:cNvSpPr/>
          <p:nvPr/>
        </p:nvSpPr>
        <p:spPr>
          <a:xfrm>
            <a:off x="5058136" y="5503404"/>
            <a:ext cx="1551007" cy="33023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96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966080" y="1524318"/>
            <a:ext cx="3602187"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Color Follower for distance in 3 easy steps</a:t>
            </a:r>
            <a:endParaRPr lang="en-US" dirty="0"/>
          </a:p>
        </p:txBody>
      </p:sp>
      <p:sp>
        <p:nvSpPr>
          <p:cNvPr id="3" name="Content Placeholder 2"/>
          <p:cNvSpPr>
            <a:spLocks noGrp="1"/>
          </p:cNvSpPr>
          <p:nvPr>
            <p:ph idx="1"/>
          </p:nvPr>
        </p:nvSpPr>
        <p:spPr>
          <a:xfrm>
            <a:off x="389951" y="1486248"/>
            <a:ext cx="4402802" cy="4736752"/>
          </a:xfrm>
        </p:spPr>
        <p:txBody>
          <a:bodyPr>
            <a:normAutofit fontScale="92500"/>
          </a:bodyPr>
          <a:lstStyle/>
          <a:p>
            <a:r>
              <a:rPr lang="en-US" dirty="0" smtClean="0"/>
              <a:t>STEP 1: </a:t>
            </a:r>
            <a:r>
              <a:rPr lang="en-US" b="0" dirty="0" smtClean="0"/>
              <a:t>Create a simple color line follower program</a:t>
            </a:r>
          </a:p>
          <a:p>
            <a:r>
              <a:rPr lang="en-US" dirty="0" smtClean="0"/>
              <a:t>STEP 2: </a:t>
            </a:r>
          </a:p>
          <a:p>
            <a:pPr>
              <a:tabLst>
                <a:tab pos="515938" algn="l"/>
              </a:tabLst>
            </a:pPr>
            <a:r>
              <a:rPr lang="en-US" b="0" dirty="0"/>
              <a:t>	</a:t>
            </a:r>
            <a:r>
              <a:rPr lang="en-US" b="0" dirty="0" smtClean="0"/>
              <a:t>A. Include a “reset the rotation” sensor block to delete any prior readings</a:t>
            </a:r>
          </a:p>
          <a:p>
            <a:pPr>
              <a:tabLst>
                <a:tab pos="515938" algn="l"/>
              </a:tabLst>
            </a:pPr>
            <a:r>
              <a:rPr lang="en-US" b="0" dirty="0"/>
              <a:t>	</a:t>
            </a:r>
            <a:r>
              <a:rPr lang="en-US" b="0" dirty="0" smtClean="0"/>
              <a:t>B. Exit the line follower loop when the robot has moved certain degrees</a:t>
            </a:r>
          </a:p>
          <a:p>
            <a:r>
              <a:rPr lang="en-US" dirty="0" smtClean="0"/>
              <a:t>STEP 3:</a:t>
            </a:r>
          </a:p>
          <a:p>
            <a:pPr>
              <a:tabLst>
                <a:tab pos="515938" algn="l"/>
              </a:tabLst>
            </a:pPr>
            <a:r>
              <a:rPr lang="en-US" b="0" dirty="0"/>
              <a:t>	</a:t>
            </a:r>
            <a:r>
              <a:rPr lang="en-US" b="0" dirty="0" smtClean="0"/>
              <a:t>A. Create a My Block with the code in Step 2 with inputs for degrees, power and color. </a:t>
            </a:r>
          </a:p>
          <a:p>
            <a:pPr>
              <a:tabLst>
                <a:tab pos="515938" algn="l"/>
              </a:tabLst>
            </a:pPr>
            <a:r>
              <a:rPr lang="en-US" b="0" dirty="0"/>
              <a:t>	</a:t>
            </a:r>
            <a:r>
              <a:rPr lang="en-US" b="0" dirty="0" smtClean="0"/>
              <a:t>B. Wire the inputs in the My Block</a:t>
            </a:r>
            <a:endParaRPr lang="en-US" dirty="0" smtClean="0"/>
          </a:p>
          <a:p>
            <a:pPr marL="457200" indent="-457200">
              <a:buAutoNum type="arabicParenR"/>
            </a:pPr>
            <a:endParaRPr lang="en-US" dirty="0" smtClean="0"/>
          </a:p>
          <a:p>
            <a:pPr marL="457200" indent="-457200">
              <a:buAutoNum type="arabicParenR"/>
            </a:pPr>
            <a:endParaRPr lang="en-US"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
        <p:nvSpPr>
          <p:cNvPr id="5" name="TextBox 4"/>
          <p:cNvSpPr txBox="1"/>
          <p:nvPr/>
        </p:nvSpPr>
        <p:spPr>
          <a:xfrm>
            <a:off x="5050342" y="1622734"/>
            <a:ext cx="3334565" cy="1384995"/>
          </a:xfrm>
          <a:prstGeom prst="rect">
            <a:avLst/>
          </a:prstGeom>
          <a:noFill/>
        </p:spPr>
        <p:txBody>
          <a:bodyPr wrap="square" rtlCol="0">
            <a:spAutoFit/>
          </a:bodyPr>
          <a:lstStyle/>
          <a:p>
            <a:r>
              <a:rPr lang="en-US" sz="1400" dirty="0" smtClean="0">
                <a:solidFill>
                  <a:srgbClr val="FF0000"/>
                </a:solidFill>
              </a:rPr>
              <a:t>Challenge: Write a line follower My Block that follows a colored line and stops after moving a certain number of degrees.  The line follower should take three inputs (degrees, power and color to follow).</a:t>
            </a:r>
            <a:endParaRPr lang="en-US" sz="1400" dirty="0">
              <a:solidFill>
                <a:srgbClr val="FF0000"/>
              </a:solidFill>
            </a:endParaRPr>
          </a:p>
        </p:txBody>
      </p:sp>
      <p:cxnSp>
        <p:nvCxnSpPr>
          <p:cNvPr id="6" name="Straight Connector 5"/>
          <p:cNvCxnSpPr/>
          <p:nvPr/>
        </p:nvCxnSpPr>
        <p:spPr>
          <a:xfrm flipV="1">
            <a:off x="7198351" y="3232780"/>
            <a:ext cx="0" cy="2057567"/>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868071" y="4454221"/>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6047376" y="3570788"/>
            <a:ext cx="1220941" cy="646331"/>
          </a:xfrm>
          <a:prstGeom prst="rect">
            <a:avLst/>
          </a:prstGeom>
          <a:noFill/>
        </p:spPr>
        <p:txBody>
          <a:bodyPr wrap="square" rtlCol="0">
            <a:spAutoFit/>
          </a:bodyPr>
          <a:lstStyle/>
          <a:p>
            <a:r>
              <a:rPr lang="en-US" sz="1200" dirty="0" smtClean="0"/>
              <a:t>Goal: Stop after 720 degrees</a:t>
            </a:r>
            <a:endParaRPr lang="en-US" sz="1200" dirty="0"/>
          </a:p>
        </p:txBody>
      </p:sp>
    </p:spTree>
    <p:extLst>
      <p:ext uri="{BB962C8B-B14F-4D97-AF65-F5344CB8AC3E}">
        <p14:creationId xmlns:p14="http://schemas.microsoft.com/office/powerpoint/2010/main" val="23439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4.07407E-6 L -0.00121 -0.33079 " pathEditMode="relative" rAng="0" ptsTypes="AA">
                                      <p:cBhvr>
                                        <p:cTn id="6" dur="2000" fill="hold"/>
                                        <p:tgtEl>
                                          <p:spTgt spid="8"/>
                                        </p:tgtEl>
                                        <p:attrNameLst>
                                          <p:attrName>ppt_x</p:attrName>
                                          <p:attrName>ppt_y</p:attrName>
                                        </p:attrNameLst>
                                      </p:cBhvr>
                                      <p:rCtr x="-69" y="-16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Simple Color Line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dirty="0"/>
          </a:p>
        </p:txBody>
      </p:sp>
      <p:pic>
        <p:nvPicPr>
          <p:cNvPr id="7" name="Picture 6" descr="Screen Shot 2014-10-12 at 7.11.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1" y="1298181"/>
            <a:ext cx="8649293" cy="4968557"/>
          </a:xfrm>
          <a:prstGeom prst="rect">
            <a:avLst/>
          </a:prstGeom>
        </p:spPr>
      </p:pic>
    </p:spTree>
    <p:extLst>
      <p:ext uri="{BB962C8B-B14F-4D97-AF65-F5344CB8AC3E}">
        <p14:creationId xmlns:p14="http://schemas.microsoft.com/office/powerpoint/2010/main" val="2058380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2015, EV3Lessons.com,  Last edit 11/5/2015</a:t>
            </a:r>
            <a:endParaRPr lang="en-US"/>
          </a:p>
        </p:txBody>
      </p:sp>
      <p:sp>
        <p:nvSpPr>
          <p:cNvPr id="6" name="Title 7"/>
          <p:cNvSpPr txBox="1">
            <a:spLocks/>
          </p:cNvSpPr>
          <p:nvPr/>
        </p:nvSpPr>
        <p:spPr>
          <a:xfrm>
            <a:off x="457199" y="152718"/>
            <a:ext cx="8245475" cy="1371600"/>
          </a:xfrm>
          <a:prstGeom prst="rect">
            <a:avLst/>
          </a:prstGeom>
        </p:spPr>
        <p:txBody>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t>Step 2: ADD A RESET &amp; LOOP EXIT condition</a:t>
            </a:r>
            <a:endParaRPr lang="en-US" dirty="0"/>
          </a:p>
        </p:txBody>
      </p:sp>
      <p:pic>
        <p:nvPicPr>
          <p:cNvPr id="5" name="Picture 4" descr="Screen Shot 2014-10-12 at 7.13.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46" y="1788012"/>
            <a:ext cx="8702674" cy="4269967"/>
          </a:xfrm>
          <a:prstGeom prst="rect">
            <a:avLst/>
          </a:prstGeom>
        </p:spPr>
      </p:pic>
      <p:sp>
        <p:nvSpPr>
          <p:cNvPr id="3" name="Rounded Rectangle 2"/>
          <p:cNvSpPr/>
          <p:nvPr/>
        </p:nvSpPr>
        <p:spPr>
          <a:xfrm>
            <a:off x="260946" y="3075068"/>
            <a:ext cx="1279987" cy="20489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847079" y="3989467"/>
            <a:ext cx="1025987" cy="9652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827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740" y="1157763"/>
            <a:ext cx="5017225" cy="1805845"/>
          </a:xfrm>
          <a:prstGeom prst="rect">
            <a:avLst/>
          </a:prstGeom>
        </p:spPr>
      </p:pic>
      <p:sp>
        <p:nvSpPr>
          <p:cNvPr id="2" name="Title 1"/>
          <p:cNvSpPr>
            <a:spLocks noGrp="1"/>
          </p:cNvSpPr>
          <p:nvPr>
            <p:ph type="title"/>
          </p:nvPr>
        </p:nvSpPr>
        <p:spPr/>
        <p:txBody>
          <a:bodyPr>
            <a:normAutofit/>
          </a:bodyPr>
          <a:lstStyle/>
          <a:p>
            <a:r>
              <a:rPr lang="en-US" dirty="0" smtClean="0"/>
              <a:t>Step 3a: Create a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11/5/2015</a:t>
            </a:r>
            <a:endParaRPr lang="en-US"/>
          </a:p>
        </p:txBody>
      </p:sp>
      <p:sp>
        <p:nvSpPr>
          <p:cNvPr id="9" name="Rectangle 8"/>
          <p:cNvSpPr/>
          <p:nvPr/>
        </p:nvSpPr>
        <p:spPr>
          <a:xfrm>
            <a:off x="4130613" y="1161779"/>
            <a:ext cx="4651351" cy="1882108"/>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sp>
        <p:nvSpPr>
          <p:cNvPr id="11" name="TextBox 10"/>
          <p:cNvSpPr txBox="1"/>
          <p:nvPr/>
        </p:nvSpPr>
        <p:spPr>
          <a:xfrm>
            <a:off x="254833" y="1149617"/>
            <a:ext cx="3589198" cy="5262979"/>
          </a:xfrm>
          <a:prstGeom prst="rect">
            <a:avLst/>
          </a:prstGeom>
          <a:noFill/>
        </p:spPr>
        <p:txBody>
          <a:bodyPr wrap="square" rtlCol="0">
            <a:spAutoFit/>
          </a:bodyPr>
          <a:lstStyle/>
          <a:p>
            <a:pPr marL="342900" indent="-342900">
              <a:buFont typeface="+mj-lt"/>
              <a:buAutoNum type="alphaUcPeriod"/>
            </a:pPr>
            <a:r>
              <a:rPr lang="en-US" sz="2400" dirty="0" smtClean="0">
                <a:solidFill>
                  <a:srgbClr val="00B0F0"/>
                </a:solidFill>
              </a:rPr>
              <a:t>Highlight all the blocks then go to My Block Builder</a:t>
            </a:r>
          </a:p>
          <a:p>
            <a:pPr marL="342900" indent="-342900">
              <a:buFont typeface="+mj-lt"/>
              <a:buAutoNum type="alphaUcPeriod"/>
            </a:pPr>
            <a:endParaRPr lang="en-US" sz="2400" dirty="0" smtClean="0">
              <a:solidFill>
                <a:srgbClr val="00B050"/>
              </a:solidFill>
            </a:endParaRPr>
          </a:p>
          <a:p>
            <a:pPr marL="342900" indent="-342900">
              <a:buFont typeface="+mj-lt"/>
              <a:buAutoNum type="alphaUcPeriod"/>
            </a:pPr>
            <a:r>
              <a:rPr lang="en-US" sz="2400" dirty="0" smtClean="0">
                <a:solidFill>
                  <a:srgbClr val="FF0000"/>
                </a:solidFill>
              </a:rPr>
              <a:t>Add 3 inputs: one for power and one for color, and one for degrees</a:t>
            </a:r>
            <a:r>
              <a:rPr lang="en-US" sz="2400" dirty="0" smtClean="0">
                <a:solidFill>
                  <a:srgbClr val="00B050"/>
                </a:solidFill>
              </a:rPr>
              <a:t> </a:t>
            </a:r>
          </a:p>
          <a:p>
            <a:pPr marL="342900" indent="-342900">
              <a:buFont typeface="+mj-lt"/>
              <a:buAutoNum type="alphaUcPeriod"/>
            </a:pPr>
            <a:endParaRPr lang="en-US" sz="2400" dirty="0" smtClean="0">
              <a:solidFill>
                <a:srgbClr val="00B050"/>
              </a:solidFill>
            </a:endParaRPr>
          </a:p>
          <a:p>
            <a:pPr marL="342900" indent="-342900">
              <a:buFont typeface="Arial" panose="020B0604020202020204" pitchFamily="34" charset="0"/>
              <a:buChar char="•"/>
            </a:pPr>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smtClean="0">
                <a:solidFill>
                  <a:srgbClr val="FF0000"/>
                </a:solidFill>
              </a:rPr>
              <a:t>B</a:t>
            </a:r>
            <a:endParaRPr lang="en-US" sz="2800" b="1" dirty="0">
              <a:solidFill>
                <a:srgbClr val="FF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847" y="3288295"/>
            <a:ext cx="3871921" cy="3529506"/>
          </a:xfrm>
          <a:prstGeom prst="rect">
            <a:avLst/>
          </a:prstGeom>
        </p:spPr>
      </p:pic>
      <p:sp>
        <p:nvSpPr>
          <p:cNvPr id="10" name="TextBox 9"/>
          <p:cNvSpPr txBox="1"/>
          <p:nvPr/>
        </p:nvSpPr>
        <p:spPr>
          <a:xfrm>
            <a:off x="4804663" y="1283249"/>
            <a:ext cx="426128" cy="523220"/>
          </a:xfrm>
          <a:prstGeom prst="rect">
            <a:avLst/>
          </a:prstGeom>
          <a:noFill/>
        </p:spPr>
        <p:txBody>
          <a:bodyPr wrap="square" rtlCol="0">
            <a:spAutoFit/>
          </a:bodyPr>
          <a:lstStyle/>
          <a:p>
            <a:r>
              <a:rPr lang="en-US" sz="2800" b="1" dirty="0">
                <a:solidFill>
                  <a:srgbClr val="00B0F0"/>
                </a:solidFill>
              </a:rPr>
              <a:t>A</a:t>
            </a:r>
          </a:p>
        </p:txBody>
      </p:sp>
    </p:spTree>
    <p:extLst>
      <p:ext uri="{BB962C8B-B14F-4D97-AF65-F5344CB8AC3E}">
        <p14:creationId xmlns:p14="http://schemas.microsoft.com/office/powerpoint/2010/main" val="2731240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9685</TotalTime>
  <Words>764</Words>
  <Application>Microsoft Office PowerPoint</Application>
  <PresentationFormat>On-screen Show (4:3)</PresentationFormat>
  <Paragraphs>83</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Helvetica Neue</vt:lpstr>
      <vt:lpstr>Essential</vt:lpstr>
      <vt:lpstr>INTERMEDIATE PROGRAMMING Lesson</vt:lpstr>
      <vt:lpstr>Lesson Objectives</vt:lpstr>
      <vt:lpstr>Why a My Block Line Follower with inputs?</vt:lpstr>
      <vt:lpstr>TIPS TO SUCCEED</vt:lpstr>
      <vt:lpstr>New Block</vt:lpstr>
      <vt:lpstr>Color Follower for distance in 3 easy steps</vt:lpstr>
      <vt:lpstr>Step 1: Simple Color Line Follower</vt:lpstr>
      <vt:lpstr>PowerPoint Presentation</vt:lpstr>
      <vt:lpstr>Step 3a: Create a My Block</vt:lpstr>
      <vt:lpstr>Step 3B: Wire the My Block</vt:lpstr>
      <vt:lpstr>STEP 3C: USING THE MY Block</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Sanjay Seshan</cp:lastModifiedBy>
  <cp:revision>40</cp:revision>
  <dcterms:created xsi:type="dcterms:W3CDTF">2014-08-07T02:19:13Z</dcterms:created>
  <dcterms:modified xsi:type="dcterms:W3CDTF">2015-11-06T14:09:12Z</dcterms:modified>
</cp:coreProperties>
</file>